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7"/>
  </p:notesMasterIdLst>
  <p:handoutMasterIdLst>
    <p:handoutMasterId r:id="rId8"/>
  </p:handoutMasterIdLst>
  <p:sldIdLst>
    <p:sldId id="429" r:id="rId2"/>
    <p:sldId id="449" r:id="rId3"/>
    <p:sldId id="450" r:id="rId4"/>
    <p:sldId id="451" r:id="rId5"/>
    <p:sldId id="363" r:id="rId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99FF"/>
    <a:srgbClr val="990099"/>
    <a:srgbClr val="FF5050"/>
    <a:srgbClr val="CCCCFF"/>
    <a:srgbClr val="FFCCCC"/>
    <a:srgbClr val="FFCCFF"/>
    <a:srgbClr val="D6009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8" autoAdjust="0"/>
    <p:restoredTop sz="94517" autoAdjust="0"/>
  </p:normalViewPr>
  <p:slideViewPr>
    <p:cSldViewPr>
      <p:cViewPr varScale="1">
        <p:scale>
          <a:sx n="93" d="100"/>
          <a:sy n="93" d="100"/>
        </p:scale>
        <p:origin x="87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084" cy="497923"/>
          </a:xfrm>
          <a:prstGeom prst="rect">
            <a:avLst/>
          </a:prstGeom>
        </p:spPr>
        <p:txBody>
          <a:bodyPr vert="horz" lIns="91705" tIns="45853" rIns="91705" bIns="45853" rtlCol="0"/>
          <a:lstStyle>
            <a:lvl1pPr algn="l">
              <a:defRPr sz="1200"/>
            </a:lvl1pPr>
          </a:lstStyle>
          <a:p>
            <a:endParaRPr lang="en-GB" dirty="0"/>
          </a:p>
        </p:txBody>
      </p:sp>
      <p:sp>
        <p:nvSpPr>
          <p:cNvPr id="3" name="Date Placeholder 2"/>
          <p:cNvSpPr>
            <a:spLocks noGrp="1"/>
          </p:cNvSpPr>
          <p:nvPr>
            <p:ph type="dt" sz="quarter" idx="1"/>
          </p:nvPr>
        </p:nvSpPr>
        <p:spPr>
          <a:xfrm>
            <a:off x="3849997" y="0"/>
            <a:ext cx="2946084" cy="497923"/>
          </a:xfrm>
          <a:prstGeom prst="rect">
            <a:avLst/>
          </a:prstGeom>
        </p:spPr>
        <p:txBody>
          <a:bodyPr vert="horz" lIns="91705" tIns="45853" rIns="91705" bIns="45853" rtlCol="0"/>
          <a:lstStyle>
            <a:lvl1pPr algn="r">
              <a:defRPr sz="1200"/>
            </a:lvl1pPr>
          </a:lstStyle>
          <a:p>
            <a:fld id="{D166EF6B-20FF-45FA-8369-8D9A63D5E017}" type="datetimeFigureOut">
              <a:rPr lang="en-GB" smtClean="0"/>
              <a:pPr/>
              <a:t>13/03/2023</a:t>
            </a:fld>
            <a:endParaRPr lang="en-GB" dirty="0"/>
          </a:p>
        </p:txBody>
      </p:sp>
      <p:sp>
        <p:nvSpPr>
          <p:cNvPr id="4" name="Footer Placeholder 3"/>
          <p:cNvSpPr>
            <a:spLocks noGrp="1"/>
          </p:cNvSpPr>
          <p:nvPr>
            <p:ph type="ftr" sz="quarter" idx="2"/>
          </p:nvPr>
        </p:nvSpPr>
        <p:spPr>
          <a:xfrm>
            <a:off x="0" y="9428716"/>
            <a:ext cx="2946084" cy="497922"/>
          </a:xfrm>
          <a:prstGeom prst="rect">
            <a:avLst/>
          </a:prstGeom>
        </p:spPr>
        <p:txBody>
          <a:bodyPr vert="horz" lIns="91705" tIns="45853" rIns="91705" bIns="45853"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997" y="9428716"/>
            <a:ext cx="2946084" cy="497922"/>
          </a:xfrm>
          <a:prstGeom prst="rect">
            <a:avLst/>
          </a:prstGeom>
        </p:spPr>
        <p:txBody>
          <a:bodyPr vert="horz" lIns="91705" tIns="45853" rIns="91705" bIns="45853" rtlCol="0" anchor="b"/>
          <a:lstStyle>
            <a:lvl1pPr algn="r">
              <a:defRPr sz="1200"/>
            </a:lvl1pPr>
          </a:lstStyle>
          <a:p>
            <a:fld id="{D1C12B52-CBD3-4F38-B6BD-C30B3F6CDDD0}" type="slidenum">
              <a:rPr lang="en-GB" smtClean="0"/>
              <a:pPr/>
              <a:t>‹#›</a:t>
            </a:fld>
            <a:endParaRPr lang="en-GB" dirty="0"/>
          </a:p>
        </p:txBody>
      </p:sp>
    </p:spTree>
    <p:extLst>
      <p:ext uri="{BB962C8B-B14F-4D97-AF65-F5344CB8AC3E}">
        <p14:creationId xmlns:p14="http://schemas.microsoft.com/office/powerpoint/2010/main" val="2337266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084" cy="497923"/>
          </a:xfrm>
          <a:prstGeom prst="rect">
            <a:avLst/>
          </a:prstGeom>
        </p:spPr>
        <p:txBody>
          <a:bodyPr vert="horz" lIns="91705" tIns="45853" rIns="91705" bIns="45853" rtlCol="0"/>
          <a:lstStyle>
            <a:lvl1pPr algn="l">
              <a:defRPr sz="1200"/>
            </a:lvl1pPr>
          </a:lstStyle>
          <a:p>
            <a:endParaRPr lang="en-GB" dirty="0"/>
          </a:p>
        </p:txBody>
      </p:sp>
      <p:sp>
        <p:nvSpPr>
          <p:cNvPr id="3" name="Date Placeholder 2"/>
          <p:cNvSpPr>
            <a:spLocks noGrp="1"/>
          </p:cNvSpPr>
          <p:nvPr>
            <p:ph type="dt" idx="1"/>
          </p:nvPr>
        </p:nvSpPr>
        <p:spPr>
          <a:xfrm>
            <a:off x="3849997" y="0"/>
            <a:ext cx="2946084" cy="497923"/>
          </a:xfrm>
          <a:prstGeom prst="rect">
            <a:avLst/>
          </a:prstGeom>
        </p:spPr>
        <p:txBody>
          <a:bodyPr vert="horz" lIns="91705" tIns="45853" rIns="91705" bIns="45853" rtlCol="0"/>
          <a:lstStyle>
            <a:lvl1pPr algn="r">
              <a:defRPr sz="1200"/>
            </a:lvl1pPr>
          </a:lstStyle>
          <a:p>
            <a:fld id="{AF301D62-7F61-4037-A2A7-9B77754DB617}" type="datetimeFigureOut">
              <a:rPr lang="en-GB" smtClean="0"/>
              <a:pPr/>
              <a:t>13/03/2023</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705" tIns="45853" rIns="91705" bIns="45853" rtlCol="0" anchor="ctr"/>
          <a:lstStyle/>
          <a:p>
            <a:endParaRPr lang="en-GB" dirty="0"/>
          </a:p>
        </p:txBody>
      </p:sp>
      <p:sp>
        <p:nvSpPr>
          <p:cNvPr id="5" name="Notes Placeholder 4"/>
          <p:cNvSpPr>
            <a:spLocks noGrp="1"/>
          </p:cNvSpPr>
          <p:nvPr>
            <p:ph type="body" sz="quarter" idx="3"/>
          </p:nvPr>
        </p:nvSpPr>
        <p:spPr>
          <a:xfrm>
            <a:off x="679130" y="4777196"/>
            <a:ext cx="5439415" cy="3908613"/>
          </a:xfrm>
          <a:prstGeom prst="rect">
            <a:avLst/>
          </a:prstGeom>
        </p:spPr>
        <p:txBody>
          <a:bodyPr vert="horz" lIns="91705" tIns="45853" rIns="91705" bIns="4585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716"/>
            <a:ext cx="2946084" cy="497922"/>
          </a:xfrm>
          <a:prstGeom prst="rect">
            <a:avLst/>
          </a:prstGeom>
        </p:spPr>
        <p:txBody>
          <a:bodyPr vert="horz" lIns="91705" tIns="45853" rIns="91705" bIns="4585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997" y="9428716"/>
            <a:ext cx="2946084" cy="497922"/>
          </a:xfrm>
          <a:prstGeom prst="rect">
            <a:avLst/>
          </a:prstGeom>
        </p:spPr>
        <p:txBody>
          <a:bodyPr vert="horz" lIns="91705" tIns="45853" rIns="91705" bIns="45853" rtlCol="0" anchor="b"/>
          <a:lstStyle>
            <a:lvl1pPr algn="r">
              <a:defRPr sz="1200"/>
            </a:lvl1pPr>
          </a:lstStyle>
          <a:p>
            <a:fld id="{2A2186A2-C5C8-4667-9681-A2D17FDD8F24}" type="slidenum">
              <a:rPr lang="en-GB" smtClean="0"/>
              <a:pPr/>
              <a:t>‹#›</a:t>
            </a:fld>
            <a:endParaRPr lang="en-GB" dirty="0"/>
          </a:p>
        </p:txBody>
      </p:sp>
    </p:spTree>
    <p:extLst>
      <p:ext uri="{BB962C8B-B14F-4D97-AF65-F5344CB8AC3E}">
        <p14:creationId xmlns:p14="http://schemas.microsoft.com/office/powerpoint/2010/main" val="3785419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186A2-C5C8-4667-9681-A2D17FDD8F24}" type="slidenum">
              <a:rPr lang="en-GB" smtClean="0"/>
              <a:t>2</a:t>
            </a:fld>
            <a:endParaRPr lang="en-GB" dirty="0"/>
          </a:p>
        </p:txBody>
      </p:sp>
    </p:spTree>
    <p:extLst>
      <p:ext uri="{BB962C8B-B14F-4D97-AF65-F5344CB8AC3E}">
        <p14:creationId xmlns:p14="http://schemas.microsoft.com/office/powerpoint/2010/main" val="673522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F5EB604-1489-4B80-91A5-4276A4F69C8A}" type="datetimeFigureOut">
              <a:rPr lang="en-GB" smtClean="0"/>
              <a:pPr/>
              <a:t>13/03/2023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4185400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5EB604-1489-4B80-91A5-4276A4F69C8A}" type="datetimeFigureOut">
              <a:rPr lang="en-GB" smtClean="0"/>
              <a:pPr/>
              <a:t>13/03/2023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3503409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5EB604-1489-4B80-91A5-4276A4F69C8A}" type="datetimeFigureOut">
              <a:rPr lang="en-GB" smtClean="0"/>
              <a:pPr/>
              <a:t>13/03/2023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2504972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5EB604-1489-4B80-91A5-4276A4F69C8A}" type="datetimeFigureOut">
              <a:rPr lang="en-GB" smtClean="0"/>
              <a:pPr/>
              <a:t>13/03/2023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3975030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5EB604-1489-4B80-91A5-4276A4F69C8A}" type="datetimeFigureOut">
              <a:rPr lang="en-GB" smtClean="0"/>
              <a:pPr/>
              <a:t>13/03/2023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4204954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F5EB604-1489-4B80-91A5-4276A4F69C8A}" type="datetimeFigureOut">
              <a:rPr lang="en-GB" smtClean="0"/>
              <a:pPr/>
              <a:t>13/03/2023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433673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F5EB604-1489-4B80-91A5-4276A4F69C8A}" type="datetimeFigureOut">
              <a:rPr lang="en-GB" smtClean="0"/>
              <a:pPr/>
              <a:t>13/03/2023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227531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F5EB604-1489-4B80-91A5-4276A4F69C8A}" type="datetimeFigureOut">
              <a:rPr lang="en-GB" smtClean="0"/>
              <a:pPr/>
              <a:t>13/03/2023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1779547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EB604-1489-4B80-91A5-4276A4F69C8A}" type="datetimeFigureOut">
              <a:rPr lang="en-GB" smtClean="0"/>
              <a:pPr/>
              <a:t>13/03/2023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798822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F5EB604-1489-4B80-91A5-4276A4F69C8A}" type="datetimeFigureOut">
              <a:rPr lang="en-GB" smtClean="0"/>
              <a:pPr/>
              <a:t>13/03/2023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1832013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F5EB604-1489-4B80-91A5-4276A4F69C8A}" type="datetimeFigureOut">
              <a:rPr lang="en-GB" smtClean="0"/>
              <a:pPr/>
              <a:t>13/03/2023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1203836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99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F5EB604-1489-4B80-91A5-4276A4F69C8A}" type="datetimeFigureOut">
              <a:rPr lang="en-GB" smtClean="0"/>
              <a:pPr/>
              <a:t>13/03/2023</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117DBB4-4F17-4D95-A25F-1E1853BA6037}" type="slidenum">
              <a:rPr lang="en-GB" smtClean="0"/>
              <a:pPr/>
              <a:t>‹#›</a:t>
            </a:fld>
            <a:endParaRPr lang="en-GB" dirty="0"/>
          </a:p>
        </p:txBody>
      </p:sp>
    </p:spTree>
    <p:extLst>
      <p:ext uri="{BB962C8B-B14F-4D97-AF65-F5344CB8AC3E}">
        <p14:creationId xmlns:p14="http://schemas.microsoft.com/office/powerpoint/2010/main" val="161858922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YAcokfQ3cqY"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7624" y="116632"/>
            <a:ext cx="6840760" cy="2554545"/>
          </a:xfrm>
          <a:prstGeom prst="rect">
            <a:avLst/>
          </a:prstGeom>
          <a:noFill/>
        </p:spPr>
        <p:txBody>
          <a:bodyPr wrap="square" rtlCol="0">
            <a:spAutoFit/>
          </a:bodyPr>
          <a:lstStyle/>
          <a:p>
            <a:pPr algn="ctr"/>
            <a:r>
              <a:rPr lang="en-GB" sz="2800" b="1" dirty="0">
                <a:latin typeface="Bradley Hand ITC" panose="03070402050302030203" pitchFamily="66" charset="0"/>
              </a:rPr>
              <a:t>St Bede’s Catholic School</a:t>
            </a:r>
          </a:p>
          <a:p>
            <a:pPr algn="ctr"/>
            <a:endParaRPr lang="en-GB" b="1" dirty="0">
              <a:latin typeface="Bradley Hand ITC" panose="03070402050302030203" pitchFamily="66" charset="0"/>
            </a:endParaRPr>
          </a:p>
          <a:p>
            <a:pPr algn="ctr"/>
            <a:r>
              <a:rPr lang="en-GB" sz="2400" b="1" dirty="0" smtClean="0">
                <a:latin typeface="Bradley Hand ITC" panose="03070402050302030203" pitchFamily="66" charset="0"/>
              </a:rPr>
              <a:t>Weekly Theme</a:t>
            </a:r>
            <a:endParaRPr lang="en-GB" sz="2400" b="1" dirty="0">
              <a:latin typeface="Bradley Hand ITC" panose="03070402050302030203" pitchFamily="66" charset="0"/>
            </a:endParaRPr>
          </a:p>
          <a:p>
            <a:pPr algn="ctr"/>
            <a:endParaRPr lang="en-GB" b="1" dirty="0">
              <a:latin typeface="Bradley Hand ITC" panose="03070402050302030203" pitchFamily="66" charset="0"/>
            </a:endParaRPr>
          </a:p>
          <a:p>
            <a:pPr algn="ctr"/>
            <a:r>
              <a:rPr lang="en-GB" sz="2400" b="1" dirty="0" smtClean="0">
                <a:latin typeface="Bradley Hand ITC" panose="03070402050302030203" pitchFamily="66" charset="0"/>
              </a:rPr>
              <a:t> Repentance</a:t>
            </a:r>
            <a:endParaRPr lang="en-GB" sz="2400" b="1" dirty="0">
              <a:latin typeface="Bradley Hand ITC" panose="03070402050302030203" pitchFamily="66" charset="0"/>
            </a:endParaRPr>
          </a:p>
          <a:p>
            <a:pPr marL="457200" indent="-457200" algn="ctr">
              <a:buFont typeface="+mj-lt"/>
              <a:buAutoNum type="arabicPeriod"/>
            </a:pPr>
            <a:endParaRPr lang="en-GB" sz="2400" b="1" dirty="0">
              <a:latin typeface="Bradley Hand ITC" panose="03070402050302030203" pitchFamily="66" charset="0"/>
            </a:endParaRPr>
          </a:p>
          <a:p>
            <a:pPr algn="ctr"/>
            <a:r>
              <a:rPr lang="en-GB" sz="2400" b="1" dirty="0" smtClean="0">
                <a:latin typeface="Bradley Hand ITC" panose="03070402050302030203" pitchFamily="66" charset="0"/>
              </a:rPr>
              <a:t>13</a:t>
            </a:r>
            <a:r>
              <a:rPr lang="en-GB" sz="2400" b="1" baseline="30000" dirty="0" smtClean="0">
                <a:latin typeface="Bradley Hand ITC" panose="03070402050302030203" pitchFamily="66" charset="0"/>
              </a:rPr>
              <a:t>th</a:t>
            </a:r>
            <a:r>
              <a:rPr lang="en-GB" sz="2400" b="1" dirty="0" smtClean="0">
                <a:latin typeface="Bradley Hand ITC" panose="03070402050302030203" pitchFamily="66" charset="0"/>
              </a:rPr>
              <a:t> March </a:t>
            </a:r>
            <a:r>
              <a:rPr lang="en-GB" sz="2400" b="1" dirty="0">
                <a:latin typeface="Bradley Hand ITC" panose="03070402050302030203" pitchFamily="66" charset="0"/>
              </a:rPr>
              <a:t>– </a:t>
            </a:r>
            <a:r>
              <a:rPr lang="en-GB" sz="2400" b="1" dirty="0" smtClean="0">
                <a:latin typeface="Bradley Hand ITC" panose="03070402050302030203" pitchFamily="66" charset="0"/>
              </a:rPr>
              <a:t>17</a:t>
            </a:r>
            <a:r>
              <a:rPr lang="en-GB" sz="2400" b="1" baseline="30000" dirty="0" smtClean="0">
                <a:latin typeface="Bradley Hand ITC" panose="03070402050302030203" pitchFamily="66" charset="0"/>
              </a:rPr>
              <a:t>th</a:t>
            </a:r>
            <a:r>
              <a:rPr lang="en-GB" sz="2400" b="1" dirty="0" smtClean="0">
                <a:latin typeface="Bradley Hand ITC" panose="03070402050302030203" pitchFamily="66" charset="0"/>
              </a:rPr>
              <a:t> March </a:t>
            </a:r>
            <a:r>
              <a:rPr lang="en-GB" sz="2400" b="1" dirty="0">
                <a:latin typeface="Bradley Hand ITC" panose="03070402050302030203" pitchFamily="66" charset="0"/>
              </a:rPr>
              <a:t>2023</a:t>
            </a:r>
          </a:p>
        </p:txBody>
      </p:sp>
      <p:sp>
        <p:nvSpPr>
          <p:cNvPr id="3" name="TextBox 2"/>
          <p:cNvSpPr txBox="1"/>
          <p:nvPr/>
        </p:nvSpPr>
        <p:spPr>
          <a:xfrm>
            <a:off x="4608004" y="2983932"/>
            <a:ext cx="3996444" cy="3416320"/>
          </a:xfrm>
          <a:prstGeom prst="rect">
            <a:avLst/>
          </a:prstGeom>
          <a:noFill/>
        </p:spPr>
        <p:txBody>
          <a:bodyPr wrap="square" rtlCol="0">
            <a:spAutoFit/>
          </a:bodyPr>
          <a:lstStyle/>
          <a:p>
            <a:pPr algn="ctr"/>
            <a:r>
              <a:rPr lang="en-GB" sz="3600" dirty="0">
                <a:latin typeface="Comic Sans MS" panose="030F0702030302020204" pitchFamily="66" charset="0"/>
              </a:rPr>
              <a:t>The liturgical colour is </a:t>
            </a:r>
            <a:r>
              <a:rPr lang="en-GB" sz="3600" b="1" dirty="0">
                <a:latin typeface="Comic Sans MS" panose="030F0702030302020204" pitchFamily="66" charset="0"/>
              </a:rPr>
              <a:t>Purple</a:t>
            </a:r>
            <a:endParaRPr lang="en-GB" sz="3600" dirty="0">
              <a:latin typeface="Comic Sans MS" panose="030F0702030302020204" pitchFamily="66" charset="0"/>
            </a:endParaRPr>
          </a:p>
          <a:p>
            <a:pPr algn="ctr"/>
            <a:endParaRPr lang="en-GB" sz="3600" dirty="0">
              <a:latin typeface="Comic Sans MS" panose="030F0702030302020204" pitchFamily="66" charset="0"/>
            </a:endParaRPr>
          </a:p>
          <a:p>
            <a:pPr algn="ctr"/>
            <a:r>
              <a:rPr lang="en-GB" sz="3600" dirty="0">
                <a:latin typeface="Comic Sans MS" panose="030F0702030302020204" pitchFamily="66" charset="0"/>
              </a:rPr>
              <a:t>We are in </a:t>
            </a:r>
            <a:r>
              <a:rPr lang="en-GB" sz="3600" b="1" dirty="0">
                <a:latin typeface="Comic Sans MS" panose="030F0702030302020204" pitchFamily="66" charset="0"/>
              </a:rPr>
              <a:t>Lent</a:t>
            </a:r>
            <a:r>
              <a:rPr lang="en-GB" sz="3600" dirty="0">
                <a:latin typeface="Comic Sans MS" panose="030F0702030302020204" pitchFamily="66" charset="0"/>
              </a:rPr>
              <a:t>.</a:t>
            </a:r>
          </a:p>
          <a:p>
            <a:pPr algn="ctr"/>
            <a:endParaRPr lang="en-GB" sz="3600" dirty="0">
              <a:latin typeface="Comic Sans MS" panose="030F0702030302020204" pitchFamily="66" charset="0"/>
            </a:endParaRPr>
          </a:p>
          <a:p>
            <a:pPr algn="ctr"/>
            <a:r>
              <a:rPr lang="en-GB" sz="3600" dirty="0">
                <a:latin typeface="Comic Sans MS" panose="030F0702030302020204" pitchFamily="66" charset="0"/>
              </a:rPr>
              <a:t> </a:t>
            </a:r>
          </a:p>
        </p:txBody>
      </p:sp>
      <p:pic>
        <p:nvPicPr>
          <p:cNvPr id="6" name="Picture 5"/>
          <p:cNvPicPr>
            <a:picLocks noChangeAspect="1"/>
          </p:cNvPicPr>
          <p:nvPr/>
        </p:nvPicPr>
        <p:blipFill>
          <a:blip r:embed="rId2"/>
          <a:stretch>
            <a:fillRect/>
          </a:stretch>
        </p:blipFill>
        <p:spPr>
          <a:xfrm>
            <a:off x="611560" y="3212976"/>
            <a:ext cx="3600400" cy="2592288"/>
          </a:xfrm>
          <a:prstGeom prst="rect">
            <a:avLst/>
          </a:prstGeom>
        </p:spPr>
      </p:pic>
    </p:spTree>
    <p:extLst>
      <p:ext uri="{BB962C8B-B14F-4D97-AF65-F5344CB8AC3E}">
        <p14:creationId xmlns:p14="http://schemas.microsoft.com/office/powerpoint/2010/main" val="3660315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88640"/>
            <a:ext cx="7920880" cy="5024452"/>
          </a:xfrm>
          <a:prstGeom prst="rect">
            <a:avLst/>
          </a:prstGeom>
        </p:spPr>
        <p:txBody>
          <a:bodyPr wrap="square">
            <a:spAutoFit/>
          </a:bodyPr>
          <a:lstStyle/>
          <a:p>
            <a:pPr algn="ctr"/>
            <a:r>
              <a:rPr lang="en-GB" sz="3200" b="1" dirty="0">
                <a:latin typeface="Bradley Hand ITC" panose="03070402050302030203" pitchFamily="66" charset="0"/>
              </a:rPr>
              <a:t>Morning </a:t>
            </a:r>
            <a:r>
              <a:rPr lang="en-GB" sz="3200" b="1" dirty="0" smtClean="0">
                <a:latin typeface="Bradley Hand ITC" panose="03070402050302030203" pitchFamily="66" charset="0"/>
              </a:rPr>
              <a:t>Prayer</a:t>
            </a:r>
          </a:p>
          <a:p>
            <a:pPr algn="ctr"/>
            <a:endParaRPr lang="en-GB" sz="3200" b="1" dirty="0">
              <a:latin typeface="Bradley Hand ITC" panose="03070402050302030203" pitchFamily="66" charset="0"/>
            </a:endParaRPr>
          </a:p>
          <a:p>
            <a:pPr algn="ctr"/>
            <a:endParaRPr lang="en-GB" sz="1050" b="1" dirty="0">
              <a:latin typeface="Bradley Hand ITC" panose="03070402050302030203" pitchFamily="66" charset="0"/>
            </a:endParaRPr>
          </a:p>
          <a:p>
            <a:pPr algn="ctr"/>
            <a:r>
              <a:rPr lang="en-GB" sz="2400" dirty="0">
                <a:solidFill>
                  <a:srgbClr val="222222"/>
                </a:solidFill>
                <a:latin typeface="Segoe Print" panose="02000600000000000000" pitchFamily="2" charset="0"/>
              </a:rPr>
              <a:t>Dear </a:t>
            </a:r>
            <a:r>
              <a:rPr lang="en-GB" sz="2400" dirty="0" smtClean="0">
                <a:solidFill>
                  <a:srgbClr val="222222"/>
                </a:solidFill>
                <a:latin typeface="Segoe Print" panose="02000600000000000000" pitchFamily="2" charset="0"/>
              </a:rPr>
              <a:t>Lord,</a:t>
            </a:r>
            <a:r>
              <a:rPr lang="en-GB" sz="2400" dirty="0">
                <a:latin typeface="Segoe Print" panose="02000600000000000000" pitchFamily="2" charset="0"/>
              </a:rPr>
              <a:t/>
            </a:r>
            <a:br>
              <a:rPr lang="en-GB" sz="2400" dirty="0">
                <a:latin typeface="Segoe Print" panose="02000600000000000000" pitchFamily="2" charset="0"/>
              </a:rPr>
            </a:br>
            <a:r>
              <a:rPr lang="en-GB" sz="2400" dirty="0" smtClean="0">
                <a:solidFill>
                  <a:srgbClr val="222222"/>
                </a:solidFill>
                <a:latin typeface="Segoe Print" panose="02000600000000000000" pitchFamily="2" charset="0"/>
              </a:rPr>
              <a:t>You know my heart,</a:t>
            </a:r>
          </a:p>
          <a:p>
            <a:pPr algn="ctr"/>
            <a:r>
              <a:rPr lang="en-GB" sz="2400" dirty="0" smtClean="0">
                <a:solidFill>
                  <a:srgbClr val="222222"/>
                </a:solidFill>
                <a:latin typeface="Segoe Print" panose="02000600000000000000" pitchFamily="2" charset="0"/>
              </a:rPr>
              <a:t>There’s nothing I can hide from you.</a:t>
            </a:r>
          </a:p>
          <a:p>
            <a:pPr algn="ctr"/>
            <a:r>
              <a:rPr lang="en-GB" sz="2400" dirty="0" smtClean="0">
                <a:solidFill>
                  <a:srgbClr val="222222"/>
                </a:solidFill>
                <a:latin typeface="Segoe Print" panose="02000600000000000000" pitchFamily="2" charset="0"/>
              </a:rPr>
              <a:t>I have strayed from the path, I have been lured away.</a:t>
            </a:r>
          </a:p>
          <a:p>
            <a:pPr algn="ctr"/>
            <a:r>
              <a:rPr lang="en-GB" sz="2400" dirty="0" smtClean="0">
                <a:solidFill>
                  <a:srgbClr val="222222"/>
                </a:solidFill>
                <a:latin typeface="Segoe Print" panose="02000600000000000000" pitchFamily="2" charset="0"/>
              </a:rPr>
              <a:t>Heavenly Father restore me the joy of your salvation that wonderful freedom and joy when I first came to know you.</a:t>
            </a:r>
            <a:endParaRPr lang="en-GB" sz="2400" dirty="0">
              <a:solidFill>
                <a:srgbClr val="222222"/>
              </a:solidFill>
              <a:latin typeface="Segoe Print" panose="02000600000000000000" pitchFamily="2" charset="0"/>
            </a:endParaRPr>
          </a:p>
          <a:p>
            <a:r>
              <a:rPr lang="en-GB" dirty="0" smtClean="0"/>
              <a:t> </a:t>
            </a:r>
            <a:endParaRPr lang="en-GB" sz="2400" dirty="0">
              <a:latin typeface="Segoe Print" panose="02000600000000000000" pitchFamily="2" charset="0"/>
            </a:endParaRPr>
          </a:p>
          <a:p>
            <a:pPr algn="ctr" fontAlgn="base"/>
            <a:r>
              <a:rPr lang="en-GB" sz="3600" dirty="0">
                <a:latin typeface="Segoe Print" panose="02000600000000000000" pitchFamily="2" charset="0"/>
              </a:rPr>
              <a:t> </a:t>
            </a:r>
            <a:r>
              <a:rPr lang="en-GB" sz="3600" b="1" dirty="0">
                <a:latin typeface="Bradley Hand ITC" panose="03070402050302030203" pitchFamily="66" charset="0"/>
              </a:rPr>
              <a:t>Amen</a:t>
            </a:r>
          </a:p>
        </p:txBody>
      </p:sp>
    </p:spTree>
    <p:extLst>
      <p:ext uri="{BB962C8B-B14F-4D97-AF65-F5344CB8AC3E}">
        <p14:creationId xmlns:p14="http://schemas.microsoft.com/office/powerpoint/2010/main" val="3071046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03648" y="162828"/>
            <a:ext cx="6336704" cy="369332"/>
          </a:xfrm>
          <a:prstGeom prst="rect">
            <a:avLst/>
          </a:prstGeom>
          <a:noFill/>
        </p:spPr>
        <p:txBody>
          <a:bodyPr wrap="square" rtlCol="0">
            <a:spAutoFit/>
          </a:bodyPr>
          <a:lstStyle/>
          <a:p>
            <a:pPr algn="ctr"/>
            <a:r>
              <a:rPr lang="en-GB" dirty="0" smtClean="0">
                <a:latin typeface="Comic Sans MS" panose="030F0702030302020204" pitchFamily="66" charset="0"/>
              </a:rPr>
              <a:t>Repentance</a:t>
            </a:r>
            <a:endParaRPr lang="en-GB" dirty="0">
              <a:latin typeface="Comic Sans MS" panose="030F0702030302020204" pitchFamily="66" charset="0"/>
            </a:endParaRPr>
          </a:p>
        </p:txBody>
      </p:sp>
      <p:sp>
        <p:nvSpPr>
          <p:cNvPr id="13" name="TextBox 12"/>
          <p:cNvSpPr txBox="1"/>
          <p:nvPr/>
        </p:nvSpPr>
        <p:spPr>
          <a:xfrm>
            <a:off x="4355976" y="2708920"/>
            <a:ext cx="4536504" cy="3416320"/>
          </a:xfrm>
          <a:prstGeom prst="rect">
            <a:avLst/>
          </a:prstGeom>
          <a:solidFill>
            <a:schemeClr val="accent4">
              <a:lumMod val="60000"/>
              <a:lumOff val="40000"/>
            </a:schemeClr>
          </a:solidFill>
        </p:spPr>
        <p:txBody>
          <a:bodyPr wrap="square" rtlCol="0">
            <a:spAutoFit/>
          </a:bodyPr>
          <a:lstStyle/>
          <a:p>
            <a:pPr algn="ctr"/>
            <a:r>
              <a:rPr lang="en-GB" dirty="0" smtClean="0">
                <a:latin typeface="Segoe Print" panose="02000600000000000000" pitchFamily="2" charset="0"/>
              </a:rPr>
              <a:t>Peter’s Repentance</a:t>
            </a:r>
          </a:p>
          <a:p>
            <a:pPr algn="ctr"/>
            <a:endParaRPr lang="en-GB" dirty="0">
              <a:latin typeface="Segoe Print" panose="02000600000000000000" pitchFamily="2" charset="0"/>
            </a:endParaRPr>
          </a:p>
          <a:p>
            <a:pPr algn="ctr"/>
            <a:r>
              <a:rPr lang="en-GB" dirty="0" smtClean="0">
                <a:latin typeface="Segoe Print" panose="02000600000000000000" pitchFamily="2" charset="0"/>
              </a:rPr>
              <a:t>This was the turning point in the history of Peter.  Prior to this, he was not in a fit state to follow Christ but when he went out and wept bitterly, then came the great change.  Christ previously said to him, “When thou art converted, strengthen thy brethren.”  This is the point where Peter was converted from self to Christ.</a:t>
            </a:r>
            <a:endParaRPr lang="en-GB" dirty="0">
              <a:latin typeface="Segoe Print" panose="02000600000000000000" pitchFamily="2" charset="0"/>
            </a:endParaRPr>
          </a:p>
        </p:txBody>
      </p:sp>
      <p:sp>
        <p:nvSpPr>
          <p:cNvPr id="3" name="TextBox 2"/>
          <p:cNvSpPr txBox="1"/>
          <p:nvPr/>
        </p:nvSpPr>
        <p:spPr>
          <a:xfrm>
            <a:off x="388514" y="589621"/>
            <a:ext cx="8366971" cy="1754326"/>
          </a:xfrm>
          <a:prstGeom prst="rect">
            <a:avLst/>
          </a:prstGeom>
          <a:solidFill>
            <a:srgbClr val="FFFF99"/>
          </a:solidFill>
        </p:spPr>
        <p:txBody>
          <a:bodyPr wrap="square" rtlCol="0">
            <a:spAutoFit/>
          </a:bodyPr>
          <a:lstStyle/>
          <a:p>
            <a:r>
              <a:rPr lang="en-GB" b="1" dirty="0">
                <a:latin typeface="Segoe Print" panose="02000600000000000000" pitchFamily="2" charset="0"/>
              </a:rPr>
              <a:t>Many people think that repent means saying sorry, then doing something to make up for the offence you’ve caused. This description isn’t wrong, but it only explains part of the meaning of repent. The full meaning challenges us to go even further than saying sorry and making amends. It calls us to change our way of thinking. This is where big changes are possible. </a:t>
            </a:r>
          </a:p>
        </p:txBody>
      </p:sp>
      <p:sp>
        <p:nvSpPr>
          <p:cNvPr id="5" name="Rectangle 4"/>
          <p:cNvSpPr/>
          <p:nvPr/>
        </p:nvSpPr>
        <p:spPr>
          <a:xfrm>
            <a:off x="179512" y="2564904"/>
            <a:ext cx="4032447" cy="3785652"/>
          </a:xfrm>
          <a:prstGeom prst="rect">
            <a:avLst/>
          </a:prstGeom>
        </p:spPr>
        <p:txBody>
          <a:bodyPr wrap="square">
            <a:spAutoFit/>
          </a:bodyPr>
          <a:lstStyle/>
          <a:p>
            <a:r>
              <a:rPr lang="en-GB" sz="2400" dirty="0" smtClean="0">
                <a:latin typeface="Comic Sans MS" panose="030F0702030302020204" pitchFamily="66" charset="0"/>
              </a:rPr>
              <a:t>The Lord turned around and looked at Peter and he remembered the word that the Lord had spoken, “Before the cock crows today you will have denied me three times.”  Peter went outside and wept bitterly.</a:t>
            </a:r>
          </a:p>
          <a:p>
            <a:r>
              <a:rPr lang="en-GB" sz="2400" dirty="0" smtClean="0">
                <a:latin typeface="Comic Sans MS" panose="030F0702030302020204" pitchFamily="66" charset="0"/>
              </a:rPr>
              <a:t>Luke 22: 61,62</a:t>
            </a:r>
            <a:endParaRPr lang="en-GB" sz="2400" dirty="0">
              <a:latin typeface="Comic Sans MS" panose="030F0702030302020204" pitchFamily="66" charset="0"/>
            </a:endParaRPr>
          </a:p>
        </p:txBody>
      </p:sp>
    </p:spTree>
    <p:extLst>
      <p:ext uri="{BB962C8B-B14F-4D97-AF65-F5344CB8AC3E}">
        <p14:creationId xmlns:p14="http://schemas.microsoft.com/office/powerpoint/2010/main" val="1338936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03648" y="162828"/>
            <a:ext cx="6336704" cy="369332"/>
          </a:xfrm>
          <a:prstGeom prst="rect">
            <a:avLst/>
          </a:prstGeom>
          <a:noFill/>
        </p:spPr>
        <p:txBody>
          <a:bodyPr wrap="square" rtlCol="0">
            <a:spAutoFit/>
          </a:bodyPr>
          <a:lstStyle/>
          <a:p>
            <a:pPr algn="ctr"/>
            <a:r>
              <a:rPr lang="en-GB" dirty="0" smtClean="0">
                <a:latin typeface="Comic Sans MS" panose="030F0702030302020204" pitchFamily="66" charset="0"/>
              </a:rPr>
              <a:t>Repentance </a:t>
            </a:r>
            <a:endParaRPr lang="en-GB" dirty="0">
              <a:latin typeface="Comic Sans MS" panose="030F0702030302020204" pitchFamily="66" charset="0"/>
            </a:endParaRPr>
          </a:p>
        </p:txBody>
      </p:sp>
      <p:sp>
        <p:nvSpPr>
          <p:cNvPr id="3" name="TextBox 2"/>
          <p:cNvSpPr txBox="1"/>
          <p:nvPr/>
        </p:nvSpPr>
        <p:spPr>
          <a:xfrm>
            <a:off x="179512" y="589621"/>
            <a:ext cx="4896544" cy="3539430"/>
          </a:xfrm>
          <a:prstGeom prst="rect">
            <a:avLst/>
          </a:prstGeom>
          <a:solidFill>
            <a:srgbClr val="FFFF99"/>
          </a:solidFill>
        </p:spPr>
        <p:txBody>
          <a:bodyPr wrap="square" rtlCol="0">
            <a:spAutoFit/>
          </a:bodyPr>
          <a:lstStyle/>
          <a:p>
            <a:r>
              <a:rPr lang="en-GB" sz="1600" dirty="0">
                <a:latin typeface="Comic Sans MS" panose="030F0702030302020204" pitchFamily="66" charset="0"/>
              </a:rPr>
              <a:t>When John the Baptist and Jesus called for repentance they were appealing for us all to: </a:t>
            </a:r>
            <a:endParaRPr lang="en-GB" sz="1600" dirty="0" smtClean="0">
              <a:latin typeface="Comic Sans MS" panose="030F0702030302020204" pitchFamily="66" charset="0"/>
            </a:endParaRPr>
          </a:p>
          <a:p>
            <a:pPr marL="285750" indent="-285750">
              <a:buFont typeface="Arial" panose="020B0604020202020204" pitchFamily="34" charset="0"/>
              <a:buChar char="•"/>
            </a:pPr>
            <a:r>
              <a:rPr lang="en-GB" sz="1600" dirty="0" smtClean="0">
                <a:latin typeface="Comic Sans MS" panose="030F0702030302020204" pitchFamily="66" charset="0"/>
              </a:rPr>
              <a:t> </a:t>
            </a:r>
            <a:r>
              <a:rPr lang="en-GB" sz="1600" dirty="0">
                <a:latin typeface="Comic Sans MS" panose="030F0702030302020204" pitchFamily="66" charset="0"/>
              </a:rPr>
              <a:t>Recognise when we fail to show </a:t>
            </a:r>
            <a:r>
              <a:rPr lang="en-GB" sz="1600" dirty="0" smtClean="0">
                <a:latin typeface="Comic Sans MS" panose="030F0702030302020204" pitchFamily="66" charset="0"/>
              </a:rPr>
              <a:t>love</a:t>
            </a:r>
          </a:p>
          <a:p>
            <a:pPr marL="285750" indent="-285750">
              <a:buFont typeface="Arial" panose="020B0604020202020204" pitchFamily="34" charset="0"/>
              <a:buChar char="•"/>
            </a:pPr>
            <a:r>
              <a:rPr lang="en-GB" sz="1600" dirty="0" smtClean="0">
                <a:latin typeface="Comic Sans MS" panose="030F0702030302020204" pitchFamily="66" charset="0"/>
              </a:rPr>
              <a:t>Apologise </a:t>
            </a:r>
            <a:r>
              <a:rPr lang="en-GB" sz="1600" dirty="0">
                <a:latin typeface="Comic Sans MS" panose="030F0702030302020204" pitchFamily="66" charset="0"/>
              </a:rPr>
              <a:t>and make amends and </a:t>
            </a:r>
            <a:r>
              <a:rPr lang="en-GB" sz="1600" dirty="0" smtClean="0">
                <a:latin typeface="Comic Sans MS" panose="030F0702030302020204" pitchFamily="66" charset="0"/>
              </a:rPr>
              <a:t>then</a:t>
            </a:r>
          </a:p>
          <a:p>
            <a:pPr marL="285750" indent="-285750">
              <a:buFont typeface="Arial" panose="020B0604020202020204" pitchFamily="34" charset="0"/>
              <a:buChar char="•"/>
            </a:pPr>
            <a:r>
              <a:rPr lang="en-GB" sz="1600" dirty="0" smtClean="0">
                <a:latin typeface="Comic Sans MS" panose="030F0702030302020204" pitchFamily="66" charset="0"/>
              </a:rPr>
              <a:t>Change </a:t>
            </a:r>
            <a:r>
              <a:rPr lang="en-GB" sz="1600" dirty="0">
                <a:latin typeface="Comic Sans MS" panose="030F0702030302020204" pitchFamily="66" charset="0"/>
              </a:rPr>
              <a:t>the negative thoughts and behaviour that caused us to act without love in the first place. </a:t>
            </a:r>
            <a:endParaRPr lang="en-GB" sz="1600" dirty="0" smtClean="0">
              <a:latin typeface="Comic Sans MS" panose="030F0702030302020204" pitchFamily="66" charset="0"/>
            </a:endParaRPr>
          </a:p>
          <a:p>
            <a:endParaRPr lang="en-GB" sz="1600" dirty="0" smtClean="0">
              <a:latin typeface="Comic Sans MS" panose="030F0702030302020204" pitchFamily="66" charset="0"/>
            </a:endParaRPr>
          </a:p>
          <a:p>
            <a:r>
              <a:rPr lang="en-GB" sz="1600" dirty="0" smtClean="0">
                <a:latin typeface="Comic Sans MS" panose="030F0702030302020204" pitchFamily="66" charset="0"/>
              </a:rPr>
              <a:t>Now </a:t>
            </a:r>
            <a:r>
              <a:rPr lang="en-GB" sz="1600" dirty="0">
                <a:latin typeface="Comic Sans MS" panose="030F0702030302020204" pitchFamily="66" charset="0"/>
              </a:rPr>
              <a:t>look at the image on the screen: the ash cross Christians receive on Ash Wednesday, the first day of Lent, symbolises to others that we are repentant, but actual repentance takes place behind the symbol, when we change our minds and hearts. </a:t>
            </a:r>
            <a:endParaRPr lang="en-US" sz="1600" dirty="0">
              <a:latin typeface="Comic Sans MS" panose="030F0702030302020204" pitchFamily="66" charset="0"/>
            </a:endParaRPr>
          </a:p>
        </p:txBody>
      </p:sp>
      <p:pic>
        <p:nvPicPr>
          <p:cNvPr id="2" name="Picture 1"/>
          <p:cNvPicPr>
            <a:picLocks noChangeAspect="1"/>
          </p:cNvPicPr>
          <p:nvPr/>
        </p:nvPicPr>
        <p:blipFill>
          <a:blip r:embed="rId2"/>
          <a:stretch>
            <a:fillRect/>
          </a:stretch>
        </p:blipFill>
        <p:spPr>
          <a:xfrm>
            <a:off x="5508300" y="840098"/>
            <a:ext cx="3267075" cy="3038475"/>
          </a:xfrm>
          <a:prstGeom prst="rect">
            <a:avLst/>
          </a:prstGeom>
        </p:spPr>
      </p:pic>
      <p:sp>
        <p:nvSpPr>
          <p:cNvPr id="5" name="TextBox 4"/>
          <p:cNvSpPr txBox="1"/>
          <p:nvPr/>
        </p:nvSpPr>
        <p:spPr>
          <a:xfrm>
            <a:off x="206423" y="4293096"/>
            <a:ext cx="8568952" cy="2462213"/>
          </a:xfrm>
          <a:prstGeom prst="rect">
            <a:avLst/>
          </a:prstGeom>
          <a:noFill/>
        </p:spPr>
        <p:txBody>
          <a:bodyPr wrap="square" rtlCol="0">
            <a:spAutoFit/>
          </a:bodyPr>
          <a:lstStyle/>
          <a:p>
            <a:r>
              <a:rPr lang="en-GB" sz="2200" dirty="0">
                <a:latin typeface="Segoe Print" panose="02000600000000000000" pitchFamily="2" charset="0"/>
              </a:rPr>
              <a:t>We heard how repent means more than saying sorry and then doing something to make up for the offence you’ve caused. The full meaning of repentance challenges us to go even further. It calls us to change our negative ways of thinking. If we were to do this, Jesus tells us that it would not only change our lives for the better, but the lives of those around us, and the world too.</a:t>
            </a:r>
          </a:p>
        </p:txBody>
      </p:sp>
    </p:spTree>
    <p:extLst>
      <p:ext uri="{BB962C8B-B14F-4D97-AF65-F5344CB8AC3E}">
        <p14:creationId xmlns:p14="http://schemas.microsoft.com/office/powerpoint/2010/main" val="1469255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7704" y="980728"/>
            <a:ext cx="6120680" cy="5293757"/>
          </a:xfrm>
          <a:prstGeom prst="rect">
            <a:avLst/>
          </a:prstGeom>
          <a:noFill/>
        </p:spPr>
        <p:txBody>
          <a:bodyPr wrap="square" rtlCol="0">
            <a:spAutoFit/>
          </a:bodyPr>
          <a:lstStyle/>
          <a:p>
            <a:pPr algn="ctr"/>
            <a:r>
              <a:rPr lang="en-GB" sz="3200" b="1" dirty="0">
                <a:latin typeface="Bradley Hand ITC" panose="03070402050302030203" pitchFamily="66" charset="0"/>
              </a:rPr>
              <a:t>End of Day Prayer</a:t>
            </a:r>
          </a:p>
          <a:p>
            <a:pPr algn="ctr"/>
            <a:endParaRPr lang="en-GB" b="1" dirty="0">
              <a:latin typeface="Bradley Hand ITC" panose="03070402050302030203" pitchFamily="66" charset="0"/>
            </a:endParaRPr>
          </a:p>
          <a:p>
            <a:pPr algn="ctr"/>
            <a:r>
              <a:rPr lang="en-GB" sz="3200" b="1" dirty="0">
                <a:latin typeface="Bradley Hand ITC" panose="03070402050302030203" pitchFamily="66" charset="0"/>
              </a:rPr>
              <a:t>Good Jesus,</a:t>
            </a:r>
          </a:p>
          <a:p>
            <a:pPr algn="ctr"/>
            <a:r>
              <a:rPr lang="en-GB" sz="3200" b="1" dirty="0">
                <a:latin typeface="Bradley Hand ITC" panose="03070402050302030203" pitchFamily="66" charset="0"/>
              </a:rPr>
              <a:t>by your loving kindness,</a:t>
            </a:r>
          </a:p>
          <a:p>
            <a:pPr algn="ctr"/>
            <a:r>
              <a:rPr lang="en-GB" sz="3200" b="1" dirty="0">
                <a:latin typeface="Bradley Hand ITC" panose="03070402050302030203" pitchFamily="66" charset="0"/>
              </a:rPr>
              <a:t>enable me to come to you,</a:t>
            </a:r>
          </a:p>
          <a:p>
            <a:pPr algn="ctr"/>
            <a:r>
              <a:rPr lang="en-GB" sz="3200" b="1" dirty="0">
                <a:latin typeface="Bradley Hand ITC" panose="03070402050302030203" pitchFamily="66" charset="0"/>
              </a:rPr>
              <a:t>the fountain of wisdom,</a:t>
            </a:r>
          </a:p>
          <a:p>
            <a:pPr algn="ctr"/>
            <a:r>
              <a:rPr lang="en-GB" sz="3200" b="1" dirty="0">
                <a:latin typeface="Bradley Hand ITC" panose="03070402050302030203" pitchFamily="66" charset="0"/>
              </a:rPr>
              <a:t>and to stand forever before your face,</a:t>
            </a:r>
          </a:p>
          <a:p>
            <a:pPr algn="ctr"/>
            <a:r>
              <a:rPr lang="en-GB" sz="3200" b="1" dirty="0">
                <a:latin typeface="Bradley Hand ITC" panose="03070402050302030203" pitchFamily="66" charset="0"/>
              </a:rPr>
              <a:t>Amen</a:t>
            </a:r>
          </a:p>
          <a:p>
            <a:pPr algn="ctr"/>
            <a:endParaRPr lang="en-GB" sz="3200" b="1" dirty="0">
              <a:latin typeface="Bradley Hand ITC" panose="03070402050302030203" pitchFamily="66" charset="0"/>
            </a:endParaRPr>
          </a:p>
          <a:p>
            <a:pPr algn="ctr"/>
            <a:r>
              <a:rPr lang="en-GB" sz="3200" b="1" dirty="0">
                <a:latin typeface="Bradley Hand ITC" panose="03070402050302030203" pitchFamily="66" charset="0"/>
              </a:rPr>
              <a:t>St Bede: Pray for Us   </a:t>
            </a:r>
          </a:p>
        </p:txBody>
      </p:sp>
      <p:sp>
        <p:nvSpPr>
          <p:cNvPr id="5" name="TextBox 4"/>
          <p:cNvSpPr txBox="1"/>
          <p:nvPr/>
        </p:nvSpPr>
        <p:spPr>
          <a:xfrm>
            <a:off x="1323157" y="188640"/>
            <a:ext cx="7776864" cy="461665"/>
          </a:xfrm>
          <a:prstGeom prst="rect">
            <a:avLst/>
          </a:prstGeom>
          <a:noFill/>
        </p:spPr>
        <p:txBody>
          <a:bodyPr wrap="square" rtlCol="0">
            <a:spAutoFit/>
          </a:bodyPr>
          <a:lstStyle/>
          <a:p>
            <a:r>
              <a:rPr lang="en-GB" sz="2400" b="1" dirty="0">
                <a:latin typeface="Bradley Hand ITC" panose="03070402050302030203" pitchFamily="66" charset="0"/>
              </a:rPr>
              <a:t>In nomine </a:t>
            </a:r>
            <a:r>
              <a:rPr lang="en-GB" sz="2400" b="1" dirty="0" err="1">
                <a:latin typeface="Bradley Hand ITC" panose="03070402050302030203" pitchFamily="66" charset="0"/>
              </a:rPr>
              <a:t>Patris</a:t>
            </a:r>
            <a:r>
              <a:rPr lang="en-GB" sz="2400" b="1" dirty="0">
                <a:latin typeface="Bradley Hand ITC" panose="03070402050302030203" pitchFamily="66" charset="0"/>
              </a:rPr>
              <a:t>, et </a:t>
            </a:r>
            <a:r>
              <a:rPr lang="en-GB" sz="2400" b="1" dirty="0" err="1">
                <a:latin typeface="Bradley Hand ITC" panose="03070402050302030203" pitchFamily="66" charset="0"/>
              </a:rPr>
              <a:t>Filli</a:t>
            </a:r>
            <a:r>
              <a:rPr lang="en-GB" sz="2400" b="1" dirty="0">
                <a:latin typeface="Bradley Hand ITC" panose="03070402050302030203" pitchFamily="66" charset="0"/>
              </a:rPr>
              <a:t> et </a:t>
            </a:r>
            <a:r>
              <a:rPr lang="en-GB" sz="2400" b="1" dirty="0" err="1">
                <a:latin typeface="Bradley Hand ITC" panose="03070402050302030203" pitchFamily="66" charset="0"/>
              </a:rPr>
              <a:t>Spiritus</a:t>
            </a:r>
            <a:r>
              <a:rPr lang="en-GB" sz="2400" b="1" dirty="0">
                <a:latin typeface="Bradley Hand ITC" panose="03070402050302030203" pitchFamily="66" charset="0"/>
              </a:rPr>
              <a:t> Sancti.  Amen</a:t>
            </a:r>
          </a:p>
        </p:txBody>
      </p:sp>
      <p:pic>
        <p:nvPicPr>
          <p:cNvPr id="6" name="Picture 5">
            <a:hlinkClick r:id="rId2"/>
          </p:cNvPr>
          <p:cNvPicPr>
            <a:picLocks noChangeAspect="1"/>
          </p:cNvPicPr>
          <p:nvPr/>
        </p:nvPicPr>
        <p:blipFill>
          <a:blip r:embed="rId3"/>
          <a:stretch>
            <a:fillRect/>
          </a:stretch>
        </p:blipFill>
        <p:spPr>
          <a:xfrm>
            <a:off x="533524" y="5301208"/>
            <a:ext cx="1579265" cy="816207"/>
          </a:xfrm>
          <a:prstGeom prst="rect">
            <a:avLst/>
          </a:prstGeom>
        </p:spPr>
      </p:pic>
      <p:sp>
        <p:nvSpPr>
          <p:cNvPr id="7" name="Rectangle 6"/>
          <p:cNvSpPr/>
          <p:nvPr/>
        </p:nvSpPr>
        <p:spPr>
          <a:xfrm>
            <a:off x="264982" y="6274485"/>
            <a:ext cx="4572000" cy="246221"/>
          </a:xfrm>
          <a:prstGeom prst="rect">
            <a:avLst/>
          </a:prstGeom>
        </p:spPr>
        <p:txBody>
          <a:bodyPr>
            <a:spAutoFit/>
          </a:bodyPr>
          <a:lstStyle/>
          <a:p>
            <a:r>
              <a:rPr lang="en-GB" sz="1000" dirty="0">
                <a:latin typeface="Comic Sans MS" panose="030F0702030302020204" pitchFamily="66" charset="0"/>
              </a:rPr>
              <a:t>https://www.youtube.com/watch?v=YAcokfQ3cqY</a:t>
            </a:r>
          </a:p>
        </p:txBody>
      </p:sp>
    </p:spTree>
    <p:extLst>
      <p:ext uri="{BB962C8B-B14F-4D97-AF65-F5344CB8AC3E}">
        <p14:creationId xmlns:p14="http://schemas.microsoft.com/office/powerpoint/2010/main" val="168903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97000</TotalTime>
  <Words>502</Words>
  <Application>Microsoft Office PowerPoint</Application>
  <PresentationFormat>On-screen Show (4:3)</PresentationFormat>
  <Paragraphs>49</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Bradley Hand ITC</vt:lpstr>
      <vt:lpstr>Calibri</vt:lpstr>
      <vt:lpstr>Calibri Light</vt:lpstr>
      <vt:lpstr>Comic Sans MS</vt:lpstr>
      <vt:lpstr>Segoe Print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Josepha.Sr</dc:creator>
  <cp:lastModifiedBy> </cp:lastModifiedBy>
  <cp:revision>500</cp:revision>
  <cp:lastPrinted>2022-05-17T09:52:08Z</cp:lastPrinted>
  <dcterms:created xsi:type="dcterms:W3CDTF">2018-08-31T15:30:42Z</dcterms:created>
  <dcterms:modified xsi:type="dcterms:W3CDTF">2023-03-13T11:17:22Z</dcterms:modified>
</cp:coreProperties>
</file>