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6"/>
  </p:notesMasterIdLst>
  <p:handoutMasterIdLst>
    <p:handoutMasterId r:id="rId7"/>
  </p:handoutMasterIdLst>
  <p:sldIdLst>
    <p:sldId id="429" r:id="rId2"/>
    <p:sldId id="449" r:id="rId3"/>
    <p:sldId id="450" r:id="rId4"/>
    <p:sldId id="451" r:id="rId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99FF"/>
    <a:srgbClr val="990099"/>
    <a:srgbClr val="FF5050"/>
    <a:srgbClr val="CCCCFF"/>
    <a:srgbClr val="FFCCCC"/>
    <a:srgbClr val="FFCCFF"/>
    <a:srgbClr val="D6009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8" autoAdjust="0"/>
    <p:restoredTop sz="94517" autoAdjust="0"/>
  </p:normalViewPr>
  <p:slideViewPr>
    <p:cSldViewPr>
      <p:cViewPr varScale="1">
        <p:scale>
          <a:sx n="93" d="100"/>
          <a:sy n="93" d="100"/>
        </p:scale>
        <p:origin x="8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084" cy="497923"/>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sz="quarter" idx="1"/>
          </p:nvPr>
        </p:nvSpPr>
        <p:spPr>
          <a:xfrm>
            <a:off x="3849997" y="0"/>
            <a:ext cx="2946084" cy="497923"/>
          </a:xfrm>
          <a:prstGeom prst="rect">
            <a:avLst/>
          </a:prstGeom>
        </p:spPr>
        <p:txBody>
          <a:bodyPr vert="horz" lIns="91705" tIns="45853" rIns="91705" bIns="45853" rtlCol="0"/>
          <a:lstStyle>
            <a:lvl1pPr algn="r">
              <a:defRPr sz="1200"/>
            </a:lvl1pPr>
          </a:lstStyle>
          <a:p>
            <a:fld id="{D166EF6B-20FF-45FA-8369-8D9A63D5E017}" type="datetimeFigureOut">
              <a:rPr lang="en-GB" smtClean="0"/>
              <a:pPr/>
              <a:t>03/03/2023</a:t>
            </a:fld>
            <a:endParaRPr lang="en-GB" dirty="0"/>
          </a:p>
        </p:txBody>
      </p:sp>
      <p:sp>
        <p:nvSpPr>
          <p:cNvPr id="4" name="Footer Placeholder 3"/>
          <p:cNvSpPr>
            <a:spLocks noGrp="1"/>
          </p:cNvSpPr>
          <p:nvPr>
            <p:ph type="ftr" sz="quarter" idx="2"/>
          </p:nvPr>
        </p:nvSpPr>
        <p:spPr>
          <a:xfrm>
            <a:off x="0" y="9428716"/>
            <a:ext cx="2946084" cy="497922"/>
          </a:xfrm>
          <a:prstGeom prst="rect">
            <a:avLst/>
          </a:prstGeom>
        </p:spPr>
        <p:txBody>
          <a:bodyPr vert="horz" lIns="91705" tIns="45853" rIns="91705" bIns="4585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997" y="9428716"/>
            <a:ext cx="2946084" cy="497922"/>
          </a:xfrm>
          <a:prstGeom prst="rect">
            <a:avLst/>
          </a:prstGeom>
        </p:spPr>
        <p:txBody>
          <a:bodyPr vert="horz" lIns="91705" tIns="45853" rIns="91705" bIns="45853" rtlCol="0" anchor="b"/>
          <a:lstStyle>
            <a:lvl1pPr algn="r">
              <a:defRPr sz="1200"/>
            </a:lvl1pPr>
          </a:lstStyle>
          <a:p>
            <a:fld id="{D1C12B52-CBD3-4F38-B6BD-C30B3F6CDDD0}" type="slidenum">
              <a:rPr lang="en-GB" smtClean="0"/>
              <a:pPr/>
              <a:t>‹#›</a:t>
            </a:fld>
            <a:endParaRPr lang="en-GB" dirty="0"/>
          </a:p>
        </p:txBody>
      </p:sp>
    </p:spTree>
    <p:extLst>
      <p:ext uri="{BB962C8B-B14F-4D97-AF65-F5344CB8AC3E}">
        <p14:creationId xmlns:p14="http://schemas.microsoft.com/office/powerpoint/2010/main" val="2337266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084" cy="497923"/>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idx="1"/>
          </p:nvPr>
        </p:nvSpPr>
        <p:spPr>
          <a:xfrm>
            <a:off x="3849997" y="0"/>
            <a:ext cx="2946084" cy="497923"/>
          </a:xfrm>
          <a:prstGeom prst="rect">
            <a:avLst/>
          </a:prstGeom>
        </p:spPr>
        <p:txBody>
          <a:bodyPr vert="horz" lIns="91705" tIns="45853" rIns="91705" bIns="45853" rtlCol="0"/>
          <a:lstStyle>
            <a:lvl1pPr algn="r">
              <a:defRPr sz="1200"/>
            </a:lvl1pPr>
          </a:lstStyle>
          <a:p>
            <a:fld id="{AF301D62-7F61-4037-A2A7-9B77754DB617}" type="datetimeFigureOut">
              <a:rPr lang="en-GB" smtClean="0"/>
              <a:pPr/>
              <a:t>03/03/2023</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705" tIns="45853" rIns="91705" bIns="45853" rtlCol="0" anchor="ctr"/>
          <a:lstStyle/>
          <a:p>
            <a:endParaRPr lang="en-GB" dirty="0"/>
          </a:p>
        </p:txBody>
      </p:sp>
      <p:sp>
        <p:nvSpPr>
          <p:cNvPr id="5" name="Notes Placeholder 4"/>
          <p:cNvSpPr>
            <a:spLocks noGrp="1"/>
          </p:cNvSpPr>
          <p:nvPr>
            <p:ph type="body" sz="quarter" idx="3"/>
          </p:nvPr>
        </p:nvSpPr>
        <p:spPr>
          <a:xfrm>
            <a:off x="679130" y="4777196"/>
            <a:ext cx="5439415" cy="3908613"/>
          </a:xfrm>
          <a:prstGeom prst="rect">
            <a:avLst/>
          </a:prstGeom>
        </p:spPr>
        <p:txBody>
          <a:bodyPr vert="horz" lIns="91705" tIns="45853" rIns="91705" bIns="4585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716"/>
            <a:ext cx="2946084" cy="497922"/>
          </a:xfrm>
          <a:prstGeom prst="rect">
            <a:avLst/>
          </a:prstGeom>
        </p:spPr>
        <p:txBody>
          <a:bodyPr vert="horz" lIns="91705" tIns="45853" rIns="91705" bIns="4585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997" y="9428716"/>
            <a:ext cx="2946084" cy="497922"/>
          </a:xfrm>
          <a:prstGeom prst="rect">
            <a:avLst/>
          </a:prstGeom>
        </p:spPr>
        <p:txBody>
          <a:bodyPr vert="horz" lIns="91705" tIns="45853" rIns="91705" bIns="45853" rtlCol="0" anchor="b"/>
          <a:lstStyle>
            <a:lvl1pPr algn="r">
              <a:defRPr sz="1200"/>
            </a:lvl1pPr>
          </a:lstStyle>
          <a:p>
            <a:fld id="{2A2186A2-C5C8-4667-9681-A2D17FDD8F24}" type="slidenum">
              <a:rPr lang="en-GB" smtClean="0"/>
              <a:pPr/>
              <a:t>‹#›</a:t>
            </a:fld>
            <a:endParaRPr lang="en-GB" dirty="0"/>
          </a:p>
        </p:txBody>
      </p:sp>
    </p:spTree>
    <p:extLst>
      <p:ext uri="{BB962C8B-B14F-4D97-AF65-F5344CB8AC3E}">
        <p14:creationId xmlns:p14="http://schemas.microsoft.com/office/powerpoint/2010/main" val="3785419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186A2-C5C8-4667-9681-A2D17FDD8F24}" type="slidenum">
              <a:rPr lang="en-GB" smtClean="0"/>
              <a:t>2</a:t>
            </a:fld>
            <a:endParaRPr lang="en-GB" dirty="0"/>
          </a:p>
        </p:txBody>
      </p:sp>
    </p:spTree>
    <p:extLst>
      <p:ext uri="{BB962C8B-B14F-4D97-AF65-F5344CB8AC3E}">
        <p14:creationId xmlns:p14="http://schemas.microsoft.com/office/powerpoint/2010/main" val="673522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5EB604-1489-4B80-91A5-4276A4F69C8A}" type="datetimeFigureOut">
              <a:rPr lang="en-GB" smtClean="0"/>
              <a:pPr/>
              <a:t>03/03/2023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418540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5EB604-1489-4B80-91A5-4276A4F69C8A}" type="datetimeFigureOut">
              <a:rPr lang="en-GB" smtClean="0"/>
              <a:pPr/>
              <a:t>03/03/2023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350340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5EB604-1489-4B80-91A5-4276A4F69C8A}" type="datetimeFigureOut">
              <a:rPr lang="en-GB" smtClean="0"/>
              <a:pPr/>
              <a:t>03/03/2023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250497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5EB604-1489-4B80-91A5-4276A4F69C8A}" type="datetimeFigureOut">
              <a:rPr lang="en-GB" smtClean="0"/>
              <a:pPr/>
              <a:t>03/03/2023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397503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5EB604-1489-4B80-91A5-4276A4F69C8A}" type="datetimeFigureOut">
              <a:rPr lang="en-GB" smtClean="0"/>
              <a:pPr/>
              <a:t>03/03/2023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420495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5EB604-1489-4B80-91A5-4276A4F69C8A}" type="datetimeFigureOut">
              <a:rPr lang="en-GB" smtClean="0"/>
              <a:pPr/>
              <a:t>03/03/2023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43367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5EB604-1489-4B80-91A5-4276A4F69C8A}" type="datetimeFigureOut">
              <a:rPr lang="en-GB" smtClean="0"/>
              <a:pPr/>
              <a:t>03/03/2023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22753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5EB604-1489-4B80-91A5-4276A4F69C8A}" type="datetimeFigureOut">
              <a:rPr lang="en-GB" smtClean="0"/>
              <a:pPr/>
              <a:t>03/03/2023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177954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EB604-1489-4B80-91A5-4276A4F69C8A}" type="datetimeFigureOut">
              <a:rPr lang="en-GB" smtClean="0"/>
              <a:pPr/>
              <a:t>03/03/2023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79882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F5EB604-1489-4B80-91A5-4276A4F69C8A}" type="datetimeFigureOut">
              <a:rPr lang="en-GB" smtClean="0"/>
              <a:pPr/>
              <a:t>03/03/2023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1832013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F5EB604-1489-4B80-91A5-4276A4F69C8A}" type="datetimeFigureOut">
              <a:rPr lang="en-GB" smtClean="0"/>
              <a:pPr/>
              <a:t>03/03/2023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120383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5EB604-1489-4B80-91A5-4276A4F69C8A}" type="datetimeFigureOut">
              <a:rPr lang="en-GB" smtClean="0"/>
              <a:pPr/>
              <a:t>03/03/2023</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161858922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NCORpYGhm5k"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116632"/>
            <a:ext cx="6840760" cy="2554545"/>
          </a:xfrm>
          <a:prstGeom prst="rect">
            <a:avLst/>
          </a:prstGeom>
          <a:noFill/>
        </p:spPr>
        <p:txBody>
          <a:bodyPr wrap="square" rtlCol="0">
            <a:spAutoFit/>
          </a:bodyPr>
          <a:lstStyle/>
          <a:p>
            <a:pPr algn="ctr"/>
            <a:r>
              <a:rPr lang="en-GB" sz="2800" b="1" dirty="0">
                <a:latin typeface="Bradley Hand ITC" panose="03070402050302030203" pitchFamily="66" charset="0"/>
              </a:rPr>
              <a:t>St Bede’s Catholic School</a:t>
            </a:r>
          </a:p>
          <a:p>
            <a:pPr algn="ctr"/>
            <a:endParaRPr lang="en-GB" b="1" dirty="0">
              <a:latin typeface="Bradley Hand ITC" panose="03070402050302030203" pitchFamily="66" charset="0"/>
            </a:endParaRPr>
          </a:p>
          <a:p>
            <a:pPr algn="ctr"/>
            <a:r>
              <a:rPr lang="en-GB" sz="2400" b="1" dirty="0" smtClean="0">
                <a:latin typeface="Bradley Hand ITC" panose="03070402050302030203" pitchFamily="66" charset="0"/>
              </a:rPr>
              <a:t>Weekl</a:t>
            </a:r>
            <a:r>
              <a:rPr lang="en-GB" sz="2400" b="1" dirty="0" smtClean="0">
                <a:latin typeface="Bradley Hand ITC" panose="03070402050302030203" pitchFamily="66" charset="0"/>
              </a:rPr>
              <a:t>y Theme</a:t>
            </a:r>
            <a:endParaRPr lang="en-GB" sz="2400" b="1" dirty="0">
              <a:latin typeface="Bradley Hand ITC" panose="03070402050302030203" pitchFamily="66" charset="0"/>
            </a:endParaRPr>
          </a:p>
          <a:p>
            <a:pPr algn="ctr"/>
            <a:endParaRPr lang="en-GB" b="1" dirty="0">
              <a:latin typeface="Bradley Hand ITC" panose="03070402050302030203" pitchFamily="66" charset="0"/>
            </a:endParaRPr>
          </a:p>
          <a:p>
            <a:pPr algn="ctr"/>
            <a:r>
              <a:rPr lang="en-GB" sz="2400" b="1" dirty="0" smtClean="0">
                <a:latin typeface="Bradley Hand ITC" panose="03070402050302030203" pitchFamily="66" charset="0"/>
              </a:rPr>
              <a:t> Almsgiving</a:t>
            </a:r>
            <a:endParaRPr lang="en-GB" sz="2400" b="1" dirty="0">
              <a:latin typeface="Bradley Hand ITC" panose="03070402050302030203" pitchFamily="66" charset="0"/>
            </a:endParaRPr>
          </a:p>
          <a:p>
            <a:pPr marL="457200" indent="-457200" algn="ctr">
              <a:buFont typeface="+mj-lt"/>
              <a:buAutoNum type="arabicPeriod"/>
            </a:pPr>
            <a:endParaRPr lang="en-GB" sz="2400" b="1" dirty="0">
              <a:latin typeface="Bradley Hand ITC" panose="03070402050302030203" pitchFamily="66" charset="0"/>
            </a:endParaRPr>
          </a:p>
          <a:p>
            <a:pPr algn="ctr"/>
            <a:r>
              <a:rPr lang="en-GB" sz="2400" b="1" dirty="0" smtClean="0">
                <a:latin typeface="Bradley Hand ITC" panose="03070402050302030203" pitchFamily="66" charset="0"/>
              </a:rPr>
              <a:t>6</a:t>
            </a:r>
            <a:r>
              <a:rPr lang="en-GB" sz="2400" b="1" baseline="30000" dirty="0" smtClean="0">
                <a:latin typeface="Bradley Hand ITC" panose="03070402050302030203" pitchFamily="66" charset="0"/>
              </a:rPr>
              <a:t>th</a:t>
            </a:r>
            <a:r>
              <a:rPr lang="en-GB" sz="2400" b="1" dirty="0" smtClean="0">
                <a:latin typeface="Bradley Hand ITC" panose="03070402050302030203" pitchFamily="66" charset="0"/>
              </a:rPr>
              <a:t> March </a:t>
            </a:r>
            <a:r>
              <a:rPr lang="en-GB" sz="2400" b="1" dirty="0">
                <a:latin typeface="Bradley Hand ITC" panose="03070402050302030203" pitchFamily="66" charset="0"/>
              </a:rPr>
              <a:t>– </a:t>
            </a:r>
            <a:r>
              <a:rPr lang="en-GB" sz="2400" b="1" dirty="0" smtClean="0">
                <a:latin typeface="Bradley Hand ITC" panose="03070402050302030203" pitchFamily="66" charset="0"/>
              </a:rPr>
              <a:t>10</a:t>
            </a:r>
            <a:r>
              <a:rPr lang="en-GB" sz="2400" b="1" baseline="30000" dirty="0" smtClean="0">
                <a:latin typeface="Bradley Hand ITC" panose="03070402050302030203" pitchFamily="66" charset="0"/>
              </a:rPr>
              <a:t>th</a:t>
            </a:r>
            <a:r>
              <a:rPr lang="en-GB" sz="2400" b="1" dirty="0" smtClean="0">
                <a:latin typeface="Bradley Hand ITC" panose="03070402050302030203" pitchFamily="66" charset="0"/>
              </a:rPr>
              <a:t> March </a:t>
            </a:r>
            <a:r>
              <a:rPr lang="en-GB" sz="2400" b="1" dirty="0">
                <a:latin typeface="Bradley Hand ITC" panose="03070402050302030203" pitchFamily="66" charset="0"/>
              </a:rPr>
              <a:t>2023</a:t>
            </a:r>
          </a:p>
        </p:txBody>
      </p:sp>
      <p:sp>
        <p:nvSpPr>
          <p:cNvPr id="3" name="TextBox 2"/>
          <p:cNvSpPr txBox="1"/>
          <p:nvPr/>
        </p:nvSpPr>
        <p:spPr>
          <a:xfrm>
            <a:off x="4608004" y="2983932"/>
            <a:ext cx="3996444" cy="3416320"/>
          </a:xfrm>
          <a:prstGeom prst="rect">
            <a:avLst/>
          </a:prstGeom>
          <a:noFill/>
        </p:spPr>
        <p:txBody>
          <a:bodyPr wrap="square" rtlCol="0">
            <a:spAutoFit/>
          </a:bodyPr>
          <a:lstStyle/>
          <a:p>
            <a:pPr algn="ctr"/>
            <a:r>
              <a:rPr lang="en-GB" sz="3600" dirty="0">
                <a:latin typeface="Comic Sans MS" panose="030F0702030302020204" pitchFamily="66" charset="0"/>
              </a:rPr>
              <a:t>The liturgical colour is </a:t>
            </a:r>
            <a:r>
              <a:rPr lang="en-GB" sz="3600" b="1" dirty="0">
                <a:latin typeface="Comic Sans MS" panose="030F0702030302020204" pitchFamily="66" charset="0"/>
              </a:rPr>
              <a:t>Purple</a:t>
            </a:r>
            <a:endParaRPr lang="en-GB" sz="3600" dirty="0">
              <a:latin typeface="Comic Sans MS" panose="030F0702030302020204" pitchFamily="66" charset="0"/>
            </a:endParaRPr>
          </a:p>
          <a:p>
            <a:pPr algn="ctr"/>
            <a:endParaRPr lang="en-GB" sz="3600" dirty="0">
              <a:latin typeface="Comic Sans MS" panose="030F0702030302020204" pitchFamily="66" charset="0"/>
            </a:endParaRPr>
          </a:p>
          <a:p>
            <a:pPr algn="ctr"/>
            <a:r>
              <a:rPr lang="en-GB" sz="3600" dirty="0">
                <a:latin typeface="Comic Sans MS" panose="030F0702030302020204" pitchFamily="66" charset="0"/>
              </a:rPr>
              <a:t>We are in </a:t>
            </a:r>
            <a:r>
              <a:rPr lang="en-GB" sz="3600" b="1" dirty="0">
                <a:latin typeface="Comic Sans MS" panose="030F0702030302020204" pitchFamily="66" charset="0"/>
              </a:rPr>
              <a:t>Lent</a:t>
            </a:r>
            <a:r>
              <a:rPr lang="en-GB" sz="3600" dirty="0">
                <a:latin typeface="Comic Sans MS" panose="030F0702030302020204" pitchFamily="66" charset="0"/>
              </a:rPr>
              <a:t>.</a:t>
            </a:r>
          </a:p>
          <a:p>
            <a:pPr algn="ctr"/>
            <a:endParaRPr lang="en-GB" sz="3600" dirty="0">
              <a:latin typeface="Comic Sans MS" panose="030F0702030302020204" pitchFamily="66" charset="0"/>
            </a:endParaRPr>
          </a:p>
          <a:p>
            <a:pPr algn="ctr"/>
            <a:r>
              <a:rPr lang="en-GB" sz="3600" dirty="0">
                <a:latin typeface="Comic Sans MS" panose="030F0702030302020204" pitchFamily="66" charset="0"/>
              </a:rPr>
              <a:t> </a:t>
            </a:r>
          </a:p>
        </p:txBody>
      </p:sp>
      <p:pic>
        <p:nvPicPr>
          <p:cNvPr id="6" name="Picture 5"/>
          <p:cNvPicPr>
            <a:picLocks noChangeAspect="1"/>
          </p:cNvPicPr>
          <p:nvPr/>
        </p:nvPicPr>
        <p:blipFill>
          <a:blip r:embed="rId2"/>
          <a:stretch>
            <a:fillRect/>
          </a:stretch>
        </p:blipFill>
        <p:spPr>
          <a:xfrm>
            <a:off x="611560" y="3212976"/>
            <a:ext cx="3600400" cy="2592288"/>
          </a:xfrm>
          <a:prstGeom prst="rect">
            <a:avLst/>
          </a:prstGeom>
        </p:spPr>
      </p:pic>
    </p:spTree>
    <p:extLst>
      <p:ext uri="{BB962C8B-B14F-4D97-AF65-F5344CB8AC3E}">
        <p14:creationId xmlns:p14="http://schemas.microsoft.com/office/powerpoint/2010/main" val="366031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8640"/>
            <a:ext cx="7920880" cy="4285789"/>
          </a:xfrm>
          <a:prstGeom prst="rect">
            <a:avLst/>
          </a:prstGeom>
        </p:spPr>
        <p:txBody>
          <a:bodyPr wrap="square">
            <a:spAutoFit/>
          </a:bodyPr>
          <a:lstStyle/>
          <a:p>
            <a:pPr algn="ctr"/>
            <a:r>
              <a:rPr lang="en-GB" sz="3200" b="1" dirty="0">
                <a:latin typeface="Bradley Hand ITC" panose="03070402050302030203" pitchFamily="66" charset="0"/>
              </a:rPr>
              <a:t>Morning </a:t>
            </a:r>
            <a:r>
              <a:rPr lang="en-GB" sz="3200" b="1" dirty="0" smtClean="0">
                <a:latin typeface="Bradley Hand ITC" panose="03070402050302030203" pitchFamily="66" charset="0"/>
              </a:rPr>
              <a:t>Prayer</a:t>
            </a:r>
          </a:p>
          <a:p>
            <a:pPr algn="ctr"/>
            <a:endParaRPr lang="en-GB" sz="3200" b="1" dirty="0">
              <a:latin typeface="Bradley Hand ITC" panose="03070402050302030203" pitchFamily="66" charset="0"/>
            </a:endParaRPr>
          </a:p>
          <a:p>
            <a:pPr algn="ctr"/>
            <a:endParaRPr lang="en-GB" sz="1050" b="1" dirty="0">
              <a:latin typeface="Bradley Hand ITC" panose="03070402050302030203" pitchFamily="66" charset="0"/>
            </a:endParaRPr>
          </a:p>
          <a:p>
            <a:pPr algn="ctr"/>
            <a:r>
              <a:rPr lang="en-GB" sz="2400" dirty="0">
                <a:solidFill>
                  <a:srgbClr val="222222"/>
                </a:solidFill>
                <a:latin typeface="Segoe Print" panose="02000600000000000000" pitchFamily="2" charset="0"/>
              </a:rPr>
              <a:t>Dear God,</a:t>
            </a:r>
            <a:r>
              <a:rPr lang="en-GB" sz="2400" dirty="0">
                <a:latin typeface="Segoe Print" panose="02000600000000000000" pitchFamily="2" charset="0"/>
              </a:rPr>
              <a:t/>
            </a:r>
            <a:br>
              <a:rPr lang="en-GB" sz="2400" dirty="0">
                <a:latin typeface="Segoe Print" panose="02000600000000000000" pitchFamily="2" charset="0"/>
              </a:rPr>
            </a:br>
            <a:r>
              <a:rPr lang="en-GB" sz="2400" dirty="0">
                <a:solidFill>
                  <a:srgbClr val="222222"/>
                </a:solidFill>
                <a:latin typeface="Segoe Print" panose="02000600000000000000" pitchFamily="2" charset="0"/>
              </a:rPr>
              <a:t>May we look for ways to help those in need.</a:t>
            </a:r>
            <a:r>
              <a:rPr lang="en-GB" sz="2400" dirty="0">
                <a:latin typeface="Segoe Print" panose="02000600000000000000" pitchFamily="2" charset="0"/>
              </a:rPr>
              <a:t/>
            </a:r>
            <a:br>
              <a:rPr lang="en-GB" sz="2400" dirty="0">
                <a:latin typeface="Segoe Print" panose="02000600000000000000" pitchFamily="2" charset="0"/>
              </a:rPr>
            </a:br>
            <a:r>
              <a:rPr lang="en-GB" sz="2400" dirty="0">
                <a:solidFill>
                  <a:srgbClr val="222222"/>
                </a:solidFill>
                <a:latin typeface="Segoe Print" panose="02000600000000000000" pitchFamily="2" charset="0"/>
              </a:rPr>
              <a:t>May we be generous in all situations.</a:t>
            </a:r>
            <a:r>
              <a:rPr lang="en-GB" sz="2400" dirty="0">
                <a:latin typeface="Segoe Print" panose="02000600000000000000" pitchFamily="2" charset="0"/>
              </a:rPr>
              <a:t/>
            </a:r>
            <a:br>
              <a:rPr lang="en-GB" sz="2400" dirty="0">
                <a:latin typeface="Segoe Print" panose="02000600000000000000" pitchFamily="2" charset="0"/>
              </a:rPr>
            </a:br>
            <a:r>
              <a:rPr lang="en-GB" sz="2400" dirty="0">
                <a:solidFill>
                  <a:srgbClr val="222222"/>
                </a:solidFill>
                <a:latin typeface="Segoe Print" panose="02000600000000000000" pitchFamily="2" charset="0"/>
              </a:rPr>
              <a:t>May we learn to consider the needs of all those we meet.</a:t>
            </a:r>
            <a:r>
              <a:rPr lang="en-GB" sz="2400" dirty="0">
                <a:latin typeface="Segoe Print" panose="02000600000000000000" pitchFamily="2" charset="0"/>
              </a:rPr>
              <a:t/>
            </a:r>
            <a:br>
              <a:rPr lang="en-GB" sz="2400" dirty="0">
                <a:latin typeface="Segoe Print" panose="02000600000000000000" pitchFamily="2" charset="0"/>
              </a:rPr>
            </a:br>
            <a:r>
              <a:rPr lang="en-GB" sz="2400" dirty="0">
                <a:solidFill>
                  <a:srgbClr val="222222"/>
                </a:solidFill>
                <a:latin typeface="Segoe Print" panose="02000600000000000000" pitchFamily="2" charset="0"/>
              </a:rPr>
              <a:t>May we all realize the power of kindness.</a:t>
            </a:r>
          </a:p>
          <a:p>
            <a:r>
              <a:rPr lang="en-GB" dirty="0" smtClean="0"/>
              <a:t> </a:t>
            </a:r>
            <a:endParaRPr lang="en-GB" sz="2400" dirty="0">
              <a:latin typeface="Segoe Print" panose="02000600000000000000" pitchFamily="2" charset="0"/>
            </a:endParaRPr>
          </a:p>
          <a:p>
            <a:pPr algn="ctr" fontAlgn="base"/>
            <a:r>
              <a:rPr lang="en-GB" sz="3600" dirty="0">
                <a:latin typeface="Segoe Print" panose="02000600000000000000" pitchFamily="2" charset="0"/>
              </a:rPr>
              <a:t> </a:t>
            </a:r>
            <a:r>
              <a:rPr lang="en-GB" sz="3600" b="1" dirty="0">
                <a:latin typeface="Bradley Hand ITC" panose="03070402050302030203" pitchFamily="66" charset="0"/>
              </a:rPr>
              <a:t>Amen</a:t>
            </a:r>
          </a:p>
        </p:txBody>
      </p:sp>
    </p:spTree>
    <p:extLst>
      <p:ext uri="{BB962C8B-B14F-4D97-AF65-F5344CB8AC3E}">
        <p14:creationId xmlns:p14="http://schemas.microsoft.com/office/powerpoint/2010/main" val="3071046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03648" y="162828"/>
            <a:ext cx="6336704" cy="369332"/>
          </a:xfrm>
          <a:prstGeom prst="rect">
            <a:avLst/>
          </a:prstGeom>
          <a:noFill/>
        </p:spPr>
        <p:txBody>
          <a:bodyPr wrap="square" rtlCol="0">
            <a:spAutoFit/>
          </a:bodyPr>
          <a:lstStyle/>
          <a:p>
            <a:pPr algn="ctr"/>
            <a:r>
              <a:rPr lang="en-GB" dirty="0" smtClean="0"/>
              <a:t>Almsgiving</a:t>
            </a:r>
            <a:endParaRPr lang="en-GB" dirty="0">
              <a:latin typeface="Comic Sans MS" panose="030F0702030302020204" pitchFamily="66" charset="0"/>
            </a:endParaRPr>
          </a:p>
        </p:txBody>
      </p:sp>
      <p:sp>
        <p:nvSpPr>
          <p:cNvPr id="13" name="TextBox 12"/>
          <p:cNvSpPr txBox="1"/>
          <p:nvPr/>
        </p:nvSpPr>
        <p:spPr>
          <a:xfrm>
            <a:off x="4420961" y="2704394"/>
            <a:ext cx="4536504" cy="2862322"/>
          </a:xfrm>
          <a:prstGeom prst="rect">
            <a:avLst/>
          </a:prstGeom>
          <a:noFill/>
        </p:spPr>
        <p:txBody>
          <a:bodyPr wrap="square" rtlCol="0">
            <a:spAutoFit/>
          </a:bodyPr>
          <a:lstStyle/>
          <a:p>
            <a:r>
              <a:rPr lang="en-GB" dirty="0">
                <a:latin typeface="Segoe Print" panose="02000600000000000000" pitchFamily="2" charset="0"/>
              </a:rPr>
              <a:t>Reflection Point:</a:t>
            </a:r>
          </a:p>
          <a:p>
            <a:endParaRPr lang="en-GB" dirty="0">
              <a:latin typeface="Segoe Print" panose="02000600000000000000" pitchFamily="2" charset="0"/>
            </a:endParaRPr>
          </a:p>
          <a:p>
            <a:r>
              <a:rPr lang="en-GB" dirty="0" smtClean="0">
                <a:latin typeface="Segoe Print" panose="02000600000000000000" pitchFamily="2" charset="0"/>
              </a:rPr>
              <a:t>In the scripture reading, the widow gives a tiny amount.  The two copper coins were all she had and yet she offered them to God.  The rich on the other hand had a lot to spare.  So what they offered to God was just loose change, money they did not depend on.</a:t>
            </a:r>
            <a:endParaRPr lang="en-GB" dirty="0">
              <a:latin typeface="Segoe Print" panose="02000600000000000000" pitchFamily="2" charset="0"/>
            </a:endParaRPr>
          </a:p>
        </p:txBody>
      </p:sp>
      <p:sp>
        <p:nvSpPr>
          <p:cNvPr id="3" name="TextBox 2"/>
          <p:cNvSpPr txBox="1"/>
          <p:nvPr/>
        </p:nvSpPr>
        <p:spPr>
          <a:xfrm>
            <a:off x="388514" y="589621"/>
            <a:ext cx="8366971" cy="2000548"/>
          </a:xfrm>
          <a:prstGeom prst="rect">
            <a:avLst/>
          </a:prstGeom>
          <a:solidFill>
            <a:srgbClr val="FFFF99"/>
          </a:solidFill>
        </p:spPr>
        <p:txBody>
          <a:bodyPr wrap="square" rtlCol="0">
            <a:spAutoFit/>
          </a:bodyPr>
          <a:lstStyle/>
          <a:p>
            <a:r>
              <a:rPr lang="en-GB" dirty="0">
                <a:latin typeface="Comic Sans MS" panose="030F0702030302020204" pitchFamily="66" charset="0"/>
              </a:rPr>
              <a:t>Almsgiving is the act of donating money or goods to the poor or performing other acts of charity.  However, when defining almsgiving, it helps to understand the meaning behind the word itself. </a:t>
            </a:r>
            <a:endParaRPr lang="en-GB" dirty="0" smtClean="0">
              <a:latin typeface="Comic Sans MS" panose="030F0702030302020204" pitchFamily="66" charset="0"/>
            </a:endParaRPr>
          </a:p>
          <a:p>
            <a:endParaRPr lang="en-GB" sz="1600" dirty="0">
              <a:latin typeface="Comic Sans MS" panose="030F0702030302020204" pitchFamily="66" charset="0"/>
            </a:endParaRPr>
          </a:p>
          <a:p>
            <a:r>
              <a:rPr lang="en-GB" dirty="0">
                <a:latin typeface="Comic Sans MS" panose="030F0702030302020204" pitchFamily="66" charset="0"/>
              </a:rPr>
              <a:t>The roots of the word “alms” can be found in ancient Latin and Greek words meaning mercy and pity. Similarly, the root of the word “charity” comes from the Latin “caritas,” meaning love. </a:t>
            </a:r>
            <a:endParaRPr lang="en-US" sz="1600" dirty="0">
              <a:latin typeface="Comic Sans MS" panose="030F0702030302020204" pitchFamily="66" charset="0"/>
            </a:endParaRPr>
          </a:p>
        </p:txBody>
      </p:sp>
      <p:pic>
        <p:nvPicPr>
          <p:cNvPr id="2" name="Picture 1">
            <a:hlinkClick r:id="rId2"/>
          </p:cNvPr>
          <p:cNvPicPr>
            <a:picLocks noChangeAspect="1"/>
          </p:cNvPicPr>
          <p:nvPr/>
        </p:nvPicPr>
        <p:blipFill>
          <a:blip r:embed="rId3"/>
          <a:stretch>
            <a:fillRect/>
          </a:stretch>
        </p:blipFill>
        <p:spPr>
          <a:xfrm>
            <a:off x="489247" y="2923888"/>
            <a:ext cx="3633849" cy="2480695"/>
          </a:xfrm>
          <a:prstGeom prst="rect">
            <a:avLst/>
          </a:prstGeom>
        </p:spPr>
      </p:pic>
      <p:sp>
        <p:nvSpPr>
          <p:cNvPr id="5" name="Rectangle 4"/>
          <p:cNvSpPr/>
          <p:nvPr/>
        </p:nvSpPr>
        <p:spPr>
          <a:xfrm>
            <a:off x="388514" y="5728037"/>
            <a:ext cx="4032447" cy="646331"/>
          </a:xfrm>
          <a:prstGeom prst="rect">
            <a:avLst/>
          </a:prstGeom>
        </p:spPr>
        <p:txBody>
          <a:bodyPr wrap="square">
            <a:spAutoFit/>
          </a:bodyPr>
          <a:lstStyle/>
          <a:p>
            <a:r>
              <a:rPr lang="en-GB" dirty="0"/>
              <a:t>https://www.youtube.com/watch?v=NCORpYGhm5k</a:t>
            </a:r>
          </a:p>
        </p:txBody>
      </p:sp>
    </p:spTree>
    <p:extLst>
      <p:ext uri="{BB962C8B-B14F-4D97-AF65-F5344CB8AC3E}">
        <p14:creationId xmlns:p14="http://schemas.microsoft.com/office/powerpoint/2010/main" val="133893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03648" y="162828"/>
            <a:ext cx="6336704" cy="369332"/>
          </a:xfrm>
          <a:prstGeom prst="rect">
            <a:avLst/>
          </a:prstGeom>
          <a:noFill/>
        </p:spPr>
        <p:txBody>
          <a:bodyPr wrap="square" rtlCol="0">
            <a:spAutoFit/>
          </a:bodyPr>
          <a:lstStyle/>
          <a:p>
            <a:pPr algn="ctr"/>
            <a:r>
              <a:rPr lang="en-GB" dirty="0" smtClean="0"/>
              <a:t>Almsgiving</a:t>
            </a:r>
            <a:endParaRPr lang="en-GB" dirty="0">
              <a:latin typeface="Comic Sans MS" panose="030F0702030302020204" pitchFamily="66" charset="0"/>
            </a:endParaRPr>
          </a:p>
        </p:txBody>
      </p:sp>
      <p:sp>
        <p:nvSpPr>
          <p:cNvPr id="3" name="TextBox 2"/>
          <p:cNvSpPr txBox="1"/>
          <p:nvPr/>
        </p:nvSpPr>
        <p:spPr>
          <a:xfrm>
            <a:off x="388514" y="589621"/>
            <a:ext cx="8366971" cy="3046988"/>
          </a:xfrm>
          <a:prstGeom prst="rect">
            <a:avLst/>
          </a:prstGeom>
          <a:solidFill>
            <a:srgbClr val="FFFF99"/>
          </a:solidFill>
        </p:spPr>
        <p:txBody>
          <a:bodyPr wrap="square" rtlCol="0">
            <a:spAutoFit/>
          </a:bodyPr>
          <a:lstStyle/>
          <a:p>
            <a:r>
              <a:rPr lang="en-GB" sz="1600" dirty="0" smtClean="0">
                <a:latin typeface="Comic Sans MS" panose="030F0702030302020204" pitchFamily="66" charset="0"/>
              </a:rPr>
              <a:t>There are lots of references to almsgiving in the bible, for example:</a:t>
            </a:r>
          </a:p>
          <a:p>
            <a:endParaRPr lang="en-GB" sz="1600" dirty="0" smtClean="0">
              <a:latin typeface="Comic Sans MS" panose="030F0702030302020204" pitchFamily="66" charset="0"/>
            </a:endParaRPr>
          </a:p>
          <a:p>
            <a:r>
              <a:rPr lang="en-GB" sz="1600" dirty="0" smtClean="0">
                <a:latin typeface="Comic Sans MS" panose="030F0702030302020204" pitchFamily="66" charset="0"/>
              </a:rPr>
              <a:t>Matthew 25:35:</a:t>
            </a:r>
          </a:p>
          <a:p>
            <a:r>
              <a:rPr lang="en-GB" sz="1600" dirty="0" smtClean="0">
                <a:latin typeface="Comic Sans MS" panose="030F0702030302020204" pitchFamily="66" charset="0"/>
              </a:rPr>
              <a:t>For </a:t>
            </a:r>
            <a:r>
              <a:rPr lang="en-GB" sz="1600" dirty="0">
                <a:latin typeface="Comic Sans MS" panose="030F0702030302020204" pitchFamily="66" charset="0"/>
              </a:rPr>
              <a:t>I was hungry, and you gave Me something to eat; I was thirsty, and you gave Me something to drink; I was a stranger, and you invited Me </a:t>
            </a:r>
            <a:r>
              <a:rPr lang="en-GB" sz="1600" dirty="0" smtClean="0">
                <a:latin typeface="Comic Sans MS" panose="030F0702030302020204" pitchFamily="66" charset="0"/>
              </a:rPr>
              <a:t>in.</a:t>
            </a:r>
          </a:p>
          <a:p>
            <a:endParaRPr lang="en-GB" sz="1600" dirty="0">
              <a:latin typeface="Comic Sans MS" panose="030F0702030302020204" pitchFamily="66" charset="0"/>
            </a:endParaRPr>
          </a:p>
          <a:p>
            <a:r>
              <a:rPr lang="en-GB" sz="1600" dirty="0">
                <a:latin typeface="Comic Sans MS" panose="030F0702030302020204" pitchFamily="66" charset="0"/>
              </a:rPr>
              <a:t>Luke </a:t>
            </a:r>
            <a:r>
              <a:rPr lang="en-GB" sz="1600" dirty="0" smtClean="0">
                <a:latin typeface="Comic Sans MS" panose="030F0702030302020204" pitchFamily="66" charset="0"/>
              </a:rPr>
              <a:t>10:35:</a:t>
            </a:r>
          </a:p>
          <a:p>
            <a:r>
              <a:rPr lang="en-GB" sz="1600" dirty="0" smtClean="0">
                <a:latin typeface="Comic Sans MS" panose="030F0702030302020204" pitchFamily="66" charset="0"/>
              </a:rPr>
              <a:t>On </a:t>
            </a:r>
            <a:r>
              <a:rPr lang="en-GB" sz="1600" dirty="0">
                <a:latin typeface="Comic Sans MS" panose="030F0702030302020204" pitchFamily="66" charset="0"/>
              </a:rPr>
              <a:t>the next day he took out two denarii and gave them to the innkeeper and said, ‘Take care of him; and whatever more you spend, when I return I will repay </a:t>
            </a:r>
            <a:r>
              <a:rPr lang="en-GB" sz="1600" dirty="0" smtClean="0">
                <a:latin typeface="Comic Sans MS" panose="030F0702030302020204" pitchFamily="66" charset="0"/>
              </a:rPr>
              <a:t>you.</a:t>
            </a:r>
          </a:p>
          <a:p>
            <a:endParaRPr lang="en-GB" sz="1600" dirty="0">
              <a:latin typeface="Comic Sans MS" panose="030F0702030302020204" pitchFamily="66" charset="0"/>
            </a:endParaRPr>
          </a:p>
          <a:p>
            <a:r>
              <a:rPr lang="en-GB" sz="1600" dirty="0">
                <a:latin typeface="Comic Sans MS" panose="030F0702030302020204" pitchFamily="66" charset="0"/>
              </a:rPr>
              <a:t>Luke </a:t>
            </a:r>
            <a:r>
              <a:rPr lang="en-GB" sz="1600" dirty="0" smtClean="0">
                <a:latin typeface="Comic Sans MS" panose="030F0702030302020204" pitchFamily="66" charset="0"/>
              </a:rPr>
              <a:t>11:41: But </a:t>
            </a:r>
            <a:r>
              <a:rPr lang="en-GB" sz="1600" dirty="0">
                <a:latin typeface="Comic Sans MS" panose="030F0702030302020204" pitchFamily="66" charset="0"/>
              </a:rPr>
              <a:t>give that which is within as charity, and then all things are clean for </a:t>
            </a:r>
            <a:r>
              <a:rPr lang="en-GB" sz="1600" dirty="0" smtClean="0">
                <a:latin typeface="Comic Sans MS" panose="030F0702030302020204" pitchFamily="66" charset="0"/>
              </a:rPr>
              <a:t>you.</a:t>
            </a:r>
            <a:endParaRPr lang="en-US" sz="1600" dirty="0">
              <a:latin typeface="Comic Sans MS" panose="030F0702030302020204" pitchFamily="66" charset="0"/>
            </a:endParaRPr>
          </a:p>
        </p:txBody>
      </p:sp>
      <p:sp>
        <p:nvSpPr>
          <p:cNvPr id="4" name="Rectangle 3"/>
          <p:cNvSpPr/>
          <p:nvPr/>
        </p:nvSpPr>
        <p:spPr>
          <a:xfrm>
            <a:off x="251520" y="3861048"/>
            <a:ext cx="8503965" cy="2800254"/>
          </a:xfrm>
          <a:prstGeom prst="rect">
            <a:avLst/>
          </a:prstGeom>
        </p:spPr>
        <p:txBody>
          <a:bodyPr wrap="square">
            <a:spAutoFit/>
          </a:bodyPr>
          <a:lstStyle/>
          <a:p>
            <a:pPr algn="ctr">
              <a:lnSpc>
                <a:spcPct val="107000"/>
              </a:lnSpc>
              <a:spcAft>
                <a:spcPts val="800"/>
              </a:spcAft>
            </a:pPr>
            <a:r>
              <a:rPr lang="en-GB" dirty="0">
                <a:latin typeface="Comic Sans MS" panose="030F0702030302020204" pitchFamily="66" charset="0"/>
              </a:rPr>
              <a:t>The scriptures show us that simple acts of kindness and selflessness are all that is required to make a meaningful difference in our lives and the lives of those around us.</a:t>
            </a:r>
          </a:p>
          <a:p>
            <a:pPr algn="ctr">
              <a:lnSpc>
                <a:spcPct val="107000"/>
              </a:lnSpc>
              <a:spcAft>
                <a:spcPts val="800"/>
              </a:spcAft>
            </a:pPr>
            <a:r>
              <a:rPr lang="en-GB" sz="4000" b="1" dirty="0">
                <a:latin typeface="Bradley Hand ITC" panose="03070402050302030203" pitchFamily="66" charset="0"/>
              </a:rPr>
              <a:t>This </a:t>
            </a:r>
            <a:r>
              <a:rPr lang="en-GB" sz="4000" b="1" dirty="0" smtClean="0">
                <a:latin typeface="Bradley Hand ITC" panose="03070402050302030203" pitchFamily="66" charset="0"/>
              </a:rPr>
              <a:t>Lent what can you do to make a meaningful difference in your life?</a:t>
            </a:r>
            <a:endParaRPr lang="en-GB" sz="4000" b="1" dirty="0">
              <a:latin typeface="Bradley Hand ITC" panose="03070402050302030203" pitchFamily="66" charset="0"/>
            </a:endParaRPr>
          </a:p>
          <a:p>
            <a:pPr algn="ctr">
              <a:lnSpc>
                <a:spcPct val="107000"/>
              </a:lnSpc>
              <a:spcAft>
                <a:spcPts val="800"/>
              </a:spcAft>
            </a:pPr>
            <a:r>
              <a:rPr lang="en-GB" b="1" dirty="0" smtClean="0">
                <a:latin typeface="Bradley Hand ITC" panose="03070402050302030203" pitchFamily="66" charset="0"/>
              </a:rPr>
              <a:t> </a:t>
            </a:r>
            <a:endParaRPr lang="en-GB" b="1" dirty="0">
              <a:latin typeface="Bradley Hand ITC" panose="03070402050302030203" pitchFamily="66" charset="0"/>
            </a:endParaRPr>
          </a:p>
        </p:txBody>
      </p:sp>
    </p:spTree>
    <p:extLst>
      <p:ext uri="{BB962C8B-B14F-4D97-AF65-F5344CB8AC3E}">
        <p14:creationId xmlns:p14="http://schemas.microsoft.com/office/powerpoint/2010/main" val="1469255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101168</TotalTime>
  <Words>390</Words>
  <Application>Microsoft Office PowerPoint</Application>
  <PresentationFormat>On-screen Show (4:3)</PresentationFormat>
  <Paragraphs>40</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Bradley Hand ITC</vt:lpstr>
      <vt:lpstr>Calibri</vt:lpstr>
      <vt:lpstr>Calibri Light</vt:lpstr>
      <vt:lpstr>Comic Sans MS</vt:lpstr>
      <vt:lpstr>Segoe Print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Josepha.Sr</dc:creator>
  <cp:lastModifiedBy> </cp:lastModifiedBy>
  <cp:revision>493</cp:revision>
  <cp:lastPrinted>2022-05-17T09:52:08Z</cp:lastPrinted>
  <dcterms:created xsi:type="dcterms:W3CDTF">2018-08-31T15:30:42Z</dcterms:created>
  <dcterms:modified xsi:type="dcterms:W3CDTF">2023-03-06T09:46:13Z</dcterms:modified>
</cp:coreProperties>
</file>