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5"/>
  </p:notesMasterIdLst>
  <p:handoutMasterIdLst>
    <p:handoutMasterId r:id="rId26"/>
  </p:handoutMasterIdLst>
  <p:sldIdLst>
    <p:sldId id="429" r:id="rId2"/>
    <p:sldId id="344" r:id="rId3"/>
    <p:sldId id="346" r:id="rId4"/>
    <p:sldId id="351" r:id="rId5"/>
    <p:sldId id="457" r:id="rId6"/>
    <p:sldId id="456" r:id="rId7"/>
    <p:sldId id="454" r:id="rId8"/>
    <p:sldId id="380" r:id="rId9"/>
    <p:sldId id="376" r:id="rId10"/>
    <p:sldId id="360" r:id="rId11"/>
    <p:sldId id="269" r:id="rId12"/>
    <p:sldId id="375" r:id="rId13"/>
    <p:sldId id="377" r:id="rId14"/>
    <p:sldId id="361" r:id="rId15"/>
    <p:sldId id="458" r:id="rId16"/>
    <p:sldId id="352" r:id="rId17"/>
    <p:sldId id="353" r:id="rId18"/>
    <p:sldId id="354" r:id="rId19"/>
    <p:sldId id="362" r:id="rId20"/>
    <p:sldId id="296" r:id="rId21"/>
    <p:sldId id="301" r:id="rId22"/>
    <p:sldId id="378" r:id="rId23"/>
    <p:sldId id="363"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FF"/>
    <a:srgbClr val="CC99FF"/>
    <a:srgbClr val="990099"/>
    <a:srgbClr val="FF5050"/>
    <a:srgbClr val="CCCCFF"/>
    <a:srgbClr val="FFCCCC"/>
    <a:srgbClr val="D60093"/>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2" autoAdjust="0"/>
    <p:restoredTop sz="94517" autoAdjust="0"/>
  </p:normalViewPr>
  <p:slideViewPr>
    <p:cSldViewPr>
      <p:cViewPr varScale="1">
        <p:scale>
          <a:sx n="68" d="100"/>
          <a:sy n="68" d="100"/>
        </p:scale>
        <p:origin x="145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084" cy="497923"/>
          </a:xfrm>
          <a:prstGeom prst="rect">
            <a:avLst/>
          </a:prstGeom>
        </p:spPr>
        <p:txBody>
          <a:bodyPr vert="horz" lIns="91705" tIns="45853" rIns="91705" bIns="45853" rtlCol="0"/>
          <a:lstStyle>
            <a:lvl1pPr algn="l">
              <a:defRPr sz="1200"/>
            </a:lvl1pPr>
          </a:lstStyle>
          <a:p>
            <a:endParaRPr lang="en-GB" dirty="0"/>
          </a:p>
        </p:txBody>
      </p:sp>
      <p:sp>
        <p:nvSpPr>
          <p:cNvPr id="3" name="Date Placeholder 2"/>
          <p:cNvSpPr>
            <a:spLocks noGrp="1"/>
          </p:cNvSpPr>
          <p:nvPr>
            <p:ph type="dt" sz="quarter" idx="1"/>
          </p:nvPr>
        </p:nvSpPr>
        <p:spPr>
          <a:xfrm>
            <a:off x="3849997" y="0"/>
            <a:ext cx="2946084" cy="497923"/>
          </a:xfrm>
          <a:prstGeom prst="rect">
            <a:avLst/>
          </a:prstGeom>
        </p:spPr>
        <p:txBody>
          <a:bodyPr vert="horz" lIns="91705" tIns="45853" rIns="91705" bIns="45853" rtlCol="0"/>
          <a:lstStyle>
            <a:lvl1pPr algn="r">
              <a:defRPr sz="1200"/>
            </a:lvl1pPr>
          </a:lstStyle>
          <a:p>
            <a:fld id="{D166EF6B-20FF-45FA-8369-8D9A63D5E017}" type="datetimeFigureOut">
              <a:rPr lang="en-GB" smtClean="0"/>
              <a:pPr/>
              <a:t>12/06/2023</a:t>
            </a:fld>
            <a:endParaRPr lang="en-GB" dirty="0"/>
          </a:p>
        </p:txBody>
      </p:sp>
      <p:sp>
        <p:nvSpPr>
          <p:cNvPr id="4" name="Footer Placeholder 3"/>
          <p:cNvSpPr>
            <a:spLocks noGrp="1"/>
          </p:cNvSpPr>
          <p:nvPr>
            <p:ph type="ftr" sz="quarter" idx="2"/>
          </p:nvPr>
        </p:nvSpPr>
        <p:spPr>
          <a:xfrm>
            <a:off x="0" y="9428716"/>
            <a:ext cx="2946084" cy="497922"/>
          </a:xfrm>
          <a:prstGeom prst="rect">
            <a:avLst/>
          </a:prstGeom>
        </p:spPr>
        <p:txBody>
          <a:bodyPr vert="horz" lIns="91705" tIns="45853" rIns="91705" bIns="45853"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997" y="9428716"/>
            <a:ext cx="2946084" cy="497922"/>
          </a:xfrm>
          <a:prstGeom prst="rect">
            <a:avLst/>
          </a:prstGeom>
        </p:spPr>
        <p:txBody>
          <a:bodyPr vert="horz" lIns="91705" tIns="45853" rIns="91705" bIns="45853" rtlCol="0" anchor="b"/>
          <a:lstStyle>
            <a:lvl1pPr algn="r">
              <a:defRPr sz="1200"/>
            </a:lvl1pPr>
          </a:lstStyle>
          <a:p>
            <a:fld id="{D1C12B52-CBD3-4F38-B6BD-C30B3F6CDDD0}" type="slidenum">
              <a:rPr lang="en-GB" smtClean="0"/>
              <a:pPr/>
              <a:t>‹#›</a:t>
            </a:fld>
            <a:endParaRPr lang="en-GB" dirty="0"/>
          </a:p>
        </p:txBody>
      </p:sp>
    </p:spTree>
    <p:extLst>
      <p:ext uri="{BB962C8B-B14F-4D97-AF65-F5344CB8AC3E}">
        <p14:creationId xmlns:p14="http://schemas.microsoft.com/office/powerpoint/2010/main" val="2337266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084" cy="497923"/>
          </a:xfrm>
          <a:prstGeom prst="rect">
            <a:avLst/>
          </a:prstGeom>
        </p:spPr>
        <p:txBody>
          <a:bodyPr vert="horz" lIns="91705" tIns="45853" rIns="91705" bIns="45853" rtlCol="0"/>
          <a:lstStyle>
            <a:lvl1pPr algn="l">
              <a:defRPr sz="1200"/>
            </a:lvl1pPr>
          </a:lstStyle>
          <a:p>
            <a:endParaRPr lang="en-GB" dirty="0"/>
          </a:p>
        </p:txBody>
      </p:sp>
      <p:sp>
        <p:nvSpPr>
          <p:cNvPr id="3" name="Date Placeholder 2"/>
          <p:cNvSpPr>
            <a:spLocks noGrp="1"/>
          </p:cNvSpPr>
          <p:nvPr>
            <p:ph type="dt" idx="1"/>
          </p:nvPr>
        </p:nvSpPr>
        <p:spPr>
          <a:xfrm>
            <a:off x="3849997" y="0"/>
            <a:ext cx="2946084" cy="497923"/>
          </a:xfrm>
          <a:prstGeom prst="rect">
            <a:avLst/>
          </a:prstGeom>
        </p:spPr>
        <p:txBody>
          <a:bodyPr vert="horz" lIns="91705" tIns="45853" rIns="91705" bIns="45853" rtlCol="0"/>
          <a:lstStyle>
            <a:lvl1pPr algn="r">
              <a:defRPr sz="1200"/>
            </a:lvl1pPr>
          </a:lstStyle>
          <a:p>
            <a:fld id="{AF301D62-7F61-4037-A2A7-9B77754DB617}" type="datetimeFigureOut">
              <a:rPr lang="en-GB" smtClean="0"/>
              <a:pPr/>
              <a:t>12/06/2023</a:t>
            </a:fld>
            <a:endParaRPr lang="en-GB"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705" tIns="45853" rIns="91705" bIns="45853" rtlCol="0" anchor="ctr"/>
          <a:lstStyle/>
          <a:p>
            <a:endParaRPr lang="en-GB" dirty="0"/>
          </a:p>
        </p:txBody>
      </p:sp>
      <p:sp>
        <p:nvSpPr>
          <p:cNvPr id="5" name="Notes Placeholder 4"/>
          <p:cNvSpPr>
            <a:spLocks noGrp="1"/>
          </p:cNvSpPr>
          <p:nvPr>
            <p:ph type="body" sz="quarter" idx="3"/>
          </p:nvPr>
        </p:nvSpPr>
        <p:spPr>
          <a:xfrm>
            <a:off x="679130" y="4777196"/>
            <a:ext cx="5439415" cy="3908613"/>
          </a:xfrm>
          <a:prstGeom prst="rect">
            <a:avLst/>
          </a:prstGeom>
        </p:spPr>
        <p:txBody>
          <a:bodyPr vert="horz" lIns="91705" tIns="45853" rIns="91705" bIns="4585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716"/>
            <a:ext cx="2946084" cy="497922"/>
          </a:xfrm>
          <a:prstGeom prst="rect">
            <a:avLst/>
          </a:prstGeom>
        </p:spPr>
        <p:txBody>
          <a:bodyPr vert="horz" lIns="91705" tIns="45853" rIns="91705" bIns="45853"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997" y="9428716"/>
            <a:ext cx="2946084" cy="497922"/>
          </a:xfrm>
          <a:prstGeom prst="rect">
            <a:avLst/>
          </a:prstGeom>
        </p:spPr>
        <p:txBody>
          <a:bodyPr vert="horz" lIns="91705" tIns="45853" rIns="91705" bIns="45853" rtlCol="0" anchor="b"/>
          <a:lstStyle>
            <a:lvl1pPr algn="r">
              <a:defRPr sz="1200"/>
            </a:lvl1pPr>
          </a:lstStyle>
          <a:p>
            <a:fld id="{2A2186A2-C5C8-4667-9681-A2D17FDD8F24}" type="slidenum">
              <a:rPr lang="en-GB" smtClean="0"/>
              <a:pPr/>
              <a:t>‹#›</a:t>
            </a:fld>
            <a:endParaRPr lang="en-GB" dirty="0"/>
          </a:p>
        </p:txBody>
      </p:sp>
    </p:spTree>
    <p:extLst>
      <p:ext uri="{BB962C8B-B14F-4D97-AF65-F5344CB8AC3E}">
        <p14:creationId xmlns:p14="http://schemas.microsoft.com/office/powerpoint/2010/main" val="3785419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186A2-C5C8-4667-9681-A2D17FDD8F24}" type="slidenum">
              <a:rPr lang="en-GB" smtClean="0"/>
              <a:pPr/>
              <a:t>5</a:t>
            </a:fld>
            <a:endParaRPr lang="en-GB" dirty="0"/>
          </a:p>
        </p:txBody>
      </p:sp>
    </p:spTree>
    <p:extLst>
      <p:ext uri="{BB962C8B-B14F-4D97-AF65-F5344CB8AC3E}">
        <p14:creationId xmlns:p14="http://schemas.microsoft.com/office/powerpoint/2010/main" val="1391829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F5EB604-1489-4B80-91A5-4276A4F69C8A}" type="datetimeFigureOut">
              <a:rPr lang="en-GB" smtClean="0"/>
              <a:pPr/>
              <a:t>12/06/2023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117DBB4-4F17-4D95-A25F-1E1853BA6037}" type="slidenum">
              <a:rPr lang="en-GB" smtClean="0"/>
              <a:pPr/>
              <a:t>‹#›</a:t>
            </a:fld>
            <a:endParaRPr lang="en-GB" dirty="0"/>
          </a:p>
        </p:txBody>
      </p:sp>
    </p:spTree>
    <p:extLst>
      <p:ext uri="{BB962C8B-B14F-4D97-AF65-F5344CB8AC3E}">
        <p14:creationId xmlns:p14="http://schemas.microsoft.com/office/powerpoint/2010/main" val="418540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5EB604-1489-4B80-91A5-4276A4F69C8A}" type="datetimeFigureOut">
              <a:rPr lang="en-GB" smtClean="0"/>
              <a:pPr/>
              <a:t>12/06/2023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117DBB4-4F17-4D95-A25F-1E1853BA6037}" type="slidenum">
              <a:rPr lang="en-GB" smtClean="0"/>
              <a:pPr/>
              <a:t>‹#›</a:t>
            </a:fld>
            <a:endParaRPr lang="en-GB" dirty="0"/>
          </a:p>
        </p:txBody>
      </p:sp>
    </p:spTree>
    <p:extLst>
      <p:ext uri="{BB962C8B-B14F-4D97-AF65-F5344CB8AC3E}">
        <p14:creationId xmlns:p14="http://schemas.microsoft.com/office/powerpoint/2010/main" val="3503409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5EB604-1489-4B80-91A5-4276A4F69C8A}" type="datetimeFigureOut">
              <a:rPr lang="en-GB" smtClean="0"/>
              <a:pPr/>
              <a:t>12/06/2023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117DBB4-4F17-4D95-A25F-1E1853BA6037}" type="slidenum">
              <a:rPr lang="en-GB" smtClean="0"/>
              <a:pPr/>
              <a:t>‹#›</a:t>
            </a:fld>
            <a:endParaRPr lang="en-GB" dirty="0"/>
          </a:p>
        </p:txBody>
      </p:sp>
    </p:spTree>
    <p:extLst>
      <p:ext uri="{BB962C8B-B14F-4D97-AF65-F5344CB8AC3E}">
        <p14:creationId xmlns:p14="http://schemas.microsoft.com/office/powerpoint/2010/main" val="250497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5EB604-1489-4B80-91A5-4276A4F69C8A}" type="datetimeFigureOut">
              <a:rPr lang="en-GB" smtClean="0"/>
              <a:pPr/>
              <a:t>12/06/2023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117DBB4-4F17-4D95-A25F-1E1853BA6037}" type="slidenum">
              <a:rPr lang="en-GB" smtClean="0"/>
              <a:pPr/>
              <a:t>‹#›</a:t>
            </a:fld>
            <a:endParaRPr lang="en-GB" dirty="0"/>
          </a:p>
        </p:txBody>
      </p:sp>
    </p:spTree>
    <p:extLst>
      <p:ext uri="{BB962C8B-B14F-4D97-AF65-F5344CB8AC3E}">
        <p14:creationId xmlns:p14="http://schemas.microsoft.com/office/powerpoint/2010/main" val="3975030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5EB604-1489-4B80-91A5-4276A4F69C8A}" type="datetimeFigureOut">
              <a:rPr lang="en-GB" smtClean="0"/>
              <a:pPr/>
              <a:t>12/06/2023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117DBB4-4F17-4D95-A25F-1E1853BA6037}" type="slidenum">
              <a:rPr lang="en-GB" smtClean="0"/>
              <a:pPr/>
              <a:t>‹#›</a:t>
            </a:fld>
            <a:endParaRPr lang="en-GB" dirty="0"/>
          </a:p>
        </p:txBody>
      </p:sp>
    </p:spTree>
    <p:extLst>
      <p:ext uri="{BB962C8B-B14F-4D97-AF65-F5344CB8AC3E}">
        <p14:creationId xmlns:p14="http://schemas.microsoft.com/office/powerpoint/2010/main" val="4204954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F5EB604-1489-4B80-91A5-4276A4F69C8A}" type="datetimeFigureOut">
              <a:rPr lang="en-GB" smtClean="0"/>
              <a:pPr/>
              <a:t>12/06/2023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117DBB4-4F17-4D95-A25F-1E1853BA6037}" type="slidenum">
              <a:rPr lang="en-GB" smtClean="0"/>
              <a:pPr/>
              <a:t>‹#›</a:t>
            </a:fld>
            <a:endParaRPr lang="en-GB" dirty="0"/>
          </a:p>
        </p:txBody>
      </p:sp>
    </p:spTree>
    <p:extLst>
      <p:ext uri="{BB962C8B-B14F-4D97-AF65-F5344CB8AC3E}">
        <p14:creationId xmlns:p14="http://schemas.microsoft.com/office/powerpoint/2010/main" val="433673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F5EB604-1489-4B80-91A5-4276A4F69C8A}" type="datetimeFigureOut">
              <a:rPr lang="en-GB" smtClean="0"/>
              <a:pPr/>
              <a:t>12/06/2023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117DBB4-4F17-4D95-A25F-1E1853BA6037}" type="slidenum">
              <a:rPr lang="en-GB" smtClean="0"/>
              <a:pPr/>
              <a:t>‹#›</a:t>
            </a:fld>
            <a:endParaRPr lang="en-GB" dirty="0"/>
          </a:p>
        </p:txBody>
      </p:sp>
    </p:spTree>
    <p:extLst>
      <p:ext uri="{BB962C8B-B14F-4D97-AF65-F5344CB8AC3E}">
        <p14:creationId xmlns:p14="http://schemas.microsoft.com/office/powerpoint/2010/main" val="227531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F5EB604-1489-4B80-91A5-4276A4F69C8A}" type="datetimeFigureOut">
              <a:rPr lang="en-GB" smtClean="0"/>
              <a:pPr/>
              <a:t>12/06/2023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117DBB4-4F17-4D95-A25F-1E1853BA6037}" type="slidenum">
              <a:rPr lang="en-GB" smtClean="0"/>
              <a:pPr/>
              <a:t>‹#›</a:t>
            </a:fld>
            <a:endParaRPr lang="en-GB" dirty="0"/>
          </a:p>
        </p:txBody>
      </p:sp>
    </p:spTree>
    <p:extLst>
      <p:ext uri="{BB962C8B-B14F-4D97-AF65-F5344CB8AC3E}">
        <p14:creationId xmlns:p14="http://schemas.microsoft.com/office/powerpoint/2010/main" val="1779547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EB604-1489-4B80-91A5-4276A4F69C8A}" type="datetimeFigureOut">
              <a:rPr lang="en-GB" smtClean="0"/>
              <a:pPr/>
              <a:t>12/06/2023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117DBB4-4F17-4D95-A25F-1E1853BA6037}" type="slidenum">
              <a:rPr lang="en-GB" smtClean="0"/>
              <a:pPr/>
              <a:t>‹#›</a:t>
            </a:fld>
            <a:endParaRPr lang="en-GB" dirty="0"/>
          </a:p>
        </p:txBody>
      </p:sp>
    </p:spTree>
    <p:extLst>
      <p:ext uri="{BB962C8B-B14F-4D97-AF65-F5344CB8AC3E}">
        <p14:creationId xmlns:p14="http://schemas.microsoft.com/office/powerpoint/2010/main" val="798822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F5EB604-1489-4B80-91A5-4276A4F69C8A}" type="datetimeFigureOut">
              <a:rPr lang="en-GB" smtClean="0"/>
              <a:pPr/>
              <a:t>12/06/2023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117DBB4-4F17-4D95-A25F-1E1853BA6037}" type="slidenum">
              <a:rPr lang="en-GB" smtClean="0"/>
              <a:pPr/>
              <a:t>‹#›</a:t>
            </a:fld>
            <a:endParaRPr lang="en-GB" dirty="0"/>
          </a:p>
        </p:txBody>
      </p:sp>
    </p:spTree>
    <p:extLst>
      <p:ext uri="{BB962C8B-B14F-4D97-AF65-F5344CB8AC3E}">
        <p14:creationId xmlns:p14="http://schemas.microsoft.com/office/powerpoint/2010/main" val="183201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F5EB604-1489-4B80-91A5-4276A4F69C8A}" type="datetimeFigureOut">
              <a:rPr lang="en-GB" smtClean="0"/>
              <a:pPr/>
              <a:t>12/06/2023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117DBB4-4F17-4D95-A25F-1E1853BA6037}" type="slidenum">
              <a:rPr lang="en-GB" smtClean="0"/>
              <a:pPr/>
              <a:t>‹#›</a:t>
            </a:fld>
            <a:endParaRPr lang="en-GB" dirty="0"/>
          </a:p>
        </p:txBody>
      </p:sp>
    </p:spTree>
    <p:extLst>
      <p:ext uri="{BB962C8B-B14F-4D97-AF65-F5344CB8AC3E}">
        <p14:creationId xmlns:p14="http://schemas.microsoft.com/office/powerpoint/2010/main" val="1203836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F5EB604-1489-4B80-91A5-4276A4F69C8A}" type="datetimeFigureOut">
              <a:rPr lang="en-GB" smtClean="0"/>
              <a:pPr/>
              <a:t>12/06/2023</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17DBB4-4F17-4D95-A25F-1E1853BA6037}" type="slidenum">
              <a:rPr lang="en-GB" smtClean="0"/>
              <a:pPr/>
              <a:t>‹#›</a:t>
            </a:fld>
            <a:endParaRPr lang="en-GB" dirty="0"/>
          </a:p>
        </p:txBody>
      </p:sp>
    </p:spTree>
    <p:extLst>
      <p:ext uri="{BB962C8B-B14F-4D97-AF65-F5344CB8AC3E}">
        <p14:creationId xmlns:p14="http://schemas.microsoft.com/office/powerpoint/2010/main" val="161858922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YAcokfQ3cqY"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YAcokfQ3cqY"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YAcokfQ3cqY"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YAcokfQ3cqY"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bing.com/videos/riverview/relatedvideo?&amp;q=st+peter+and+st+paul&amp;adlt=strict&amp;mid=4F812898D4F571DE61964F812898D4F571DE6196&amp;&amp;FORM=VRDGAR"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YAcokfQ3cqY"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88640"/>
            <a:ext cx="6840760" cy="2554545"/>
          </a:xfrm>
          <a:prstGeom prst="rect">
            <a:avLst/>
          </a:prstGeom>
          <a:noFill/>
        </p:spPr>
        <p:txBody>
          <a:bodyPr wrap="square" rtlCol="0">
            <a:spAutoFit/>
          </a:bodyPr>
          <a:lstStyle/>
          <a:p>
            <a:pPr algn="ctr"/>
            <a:r>
              <a:rPr lang="en-GB" sz="2800" b="1" dirty="0">
                <a:latin typeface="Bradley Hand ITC" panose="03070402050302030203" pitchFamily="66" charset="0"/>
              </a:rPr>
              <a:t>St Bede’s Catholic School</a:t>
            </a:r>
          </a:p>
          <a:p>
            <a:pPr algn="ctr"/>
            <a:endParaRPr lang="en-GB" b="1" dirty="0">
              <a:latin typeface="Bradley Hand ITC" panose="03070402050302030203" pitchFamily="66" charset="0"/>
            </a:endParaRPr>
          </a:p>
          <a:p>
            <a:pPr algn="ctr"/>
            <a:r>
              <a:rPr lang="en-GB" sz="2400" b="1" dirty="0">
                <a:latin typeface="Bradley Hand ITC" panose="03070402050302030203" pitchFamily="66" charset="0"/>
              </a:rPr>
              <a:t>Daily Reflections and Prayers</a:t>
            </a:r>
          </a:p>
          <a:p>
            <a:pPr algn="ctr"/>
            <a:endParaRPr lang="en-GB" b="1" dirty="0">
              <a:latin typeface="Bradley Hand ITC" panose="03070402050302030203" pitchFamily="66" charset="0"/>
            </a:endParaRPr>
          </a:p>
          <a:p>
            <a:pPr algn="ctr"/>
            <a:r>
              <a:rPr lang="en-GB" sz="2400" b="1" dirty="0">
                <a:latin typeface="Bradley Hand ITC" panose="03070402050302030203" pitchFamily="66" charset="0"/>
              </a:rPr>
              <a:t>Theme – St Peter and Paul</a:t>
            </a:r>
          </a:p>
          <a:p>
            <a:pPr algn="ctr"/>
            <a:endParaRPr lang="en-GB" sz="2400" b="1" dirty="0">
              <a:latin typeface="Bradley Hand ITC" panose="03070402050302030203" pitchFamily="66" charset="0"/>
            </a:endParaRPr>
          </a:p>
          <a:p>
            <a:pPr algn="ctr"/>
            <a:r>
              <a:rPr lang="en-GB" sz="2400" b="1" dirty="0">
                <a:latin typeface="Bradley Hand ITC" panose="03070402050302030203" pitchFamily="66" charset="0"/>
              </a:rPr>
              <a:t>26</a:t>
            </a:r>
            <a:r>
              <a:rPr lang="en-GB" sz="2400" b="1" baseline="30000" dirty="0">
                <a:latin typeface="Bradley Hand ITC" panose="03070402050302030203" pitchFamily="66" charset="0"/>
              </a:rPr>
              <a:t>th</a:t>
            </a:r>
            <a:r>
              <a:rPr lang="en-GB" sz="2400" b="1" dirty="0">
                <a:latin typeface="Bradley Hand ITC" panose="03070402050302030203" pitchFamily="66" charset="0"/>
              </a:rPr>
              <a:t>  June -  30</a:t>
            </a:r>
            <a:r>
              <a:rPr lang="en-GB" sz="2400" b="1" baseline="30000" dirty="0">
                <a:latin typeface="Bradley Hand ITC" panose="03070402050302030203" pitchFamily="66" charset="0"/>
              </a:rPr>
              <a:t>th</a:t>
            </a:r>
            <a:r>
              <a:rPr lang="en-GB" sz="2400" b="1" dirty="0">
                <a:latin typeface="Bradley Hand ITC" panose="03070402050302030203" pitchFamily="66" charset="0"/>
              </a:rPr>
              <a:t>   June 2023</a:t>
            </a:r>
          </a:p>
        </p:txBody>
      </p:sp>
      <p:sp>
        <p:nvSpPr>
          <p:cNvPr id="3" name="TextBox 2"/>
          <p:cNvSpPr txBox="1"/>
          <p:nvPr/>
        </p:nvSpPr>
        <p:spPr>
          <a:xfrm>
            <a:off x="4608004" y="2983932"/>
            <a:ext cx="3996444" cy="3970318"/>
          </a:xfrm>
          <a:prstGeom prst="rect">
            <a:avLst/>
          </a:prstGeom>
          <a:noFill/>
        </p:spPr>
        <p:txBody>
          <a:bodyPr wrap="square" rtlCol="0">
            <a:spAutoFit/>
          </a:bodyPr>
          <a:lstStyle/>
          <a:p>
            <a:pPr algn="ctr"/>
            <a:r>
              <a:rPr lang="en-GB" sz="3600" dirty="0">
                <a:latin typeface="Comic Sans MS" panose="030F0702030302020204" pitchFamily="66" charset="0"/>
              </a:rPr>
              <a:t>The liturgical colour is </a:t>
            </a:r>
            <a:r>
              <a:rPr lang="en-GB" sz="3600" b="1" dirty="0">
                <a:latin typeface="Comic Sans MS" panose="030F0702030302020204" pitchFamily="66" charset="0"/>
              </a:rPr>
              <a:t>GREEN</a:t>
            </a:r>
            <a:endParaRPr lang="en-GB" sz="3600" dirty="0">
              <a:latin typeface="Comic Sans MS" panose="030F0702030302020204" pitchFamily="66" charset="0"/>
            </a:endParaRPr>
          </a:p>
          <a:p>
            <a:pPr algn="ctr"/>
            <a:endParaRPr lang="en-GB" sz="3600" dirty="0">
              <a:latin typeface="Comic Sans MS" panose="030F0702030302020204" pitchFamily="66" charset="0"/>
            </a:endParaRPr>
          </a:p>
          <a:p>
            <a:pPr algn="ctr"/>
            <a:r>
              <a:rPr lang="en-GB" sz="3600" dirty="0">
                <a:latin typeface="Comic Sans MS" panose="030F0702030302020204" pitchFamily="66" charset="0"/>
              </a:rPr>
              <a:t>We are in the</a:t>
            </a:r>
            <a:r>
              <a:rPr lang="en-GB" sz="3600" b="1" dirty="0">
                <a:latin typeface="Comic Sans MS" panose="030F0702030302020204" pitchFamily="66" charset="0"/>
              </a:rPr>
              <a:t> ORDINARY Time </a:t>
            </a:r>
            <a:endParaRPr lang="en-GB" sz="3600" dirty="0">
              <a:latin typeface="Comic Sans MS" panose="030F0702030302020204" pitchFamily="66" charset="0"/>
            </a:endParaRPr>
          </a:p>
          <a:p>
            <a:pPr algn="ctr"/>
            <a:endParaRPr lang="en-GB" sz="3600" dirty="0">
              <a:latin typeface="Comic Sans MS" panose="030F0702030302020204" pitchFamily="66" charset="0"/>
            </a:endParaRPr>
          </a:p>
          <a:p>
            <a:pPr algn="ctr"/>
            <a:r>
              <a:rPr lang="en-GB" sz="3600" dirty="0">
                <a:latin typeface="Comic Sans MS" panose="030F0702030302020204" pitchFamily="66" charset="0"/>
              </a:rPr>
              <a:t> </a:t>
            </a:r>
          </a:p>
        </p:txBody>
      </p:sp>
      <p:pic>
        <p:nvPicPr>
          <p:cNvPr id="5" name="Picture 4">
            <a:extLst>
              <a:ext uri="{FF2B5EF4-FFF2-40B4-BE49-F238E27FC236}">
                <a16:creationId xmlns:a16="http://schemas.microsoft.com/office/drawing/2014/main" id="{91628FE9-E586-47DA-BB42-68EC70BDC9E7}"/>
              </a:ext>
            </a:extLst>
          </p:cNvPr>
          <p:cNvPicPr>
            <a:picLocks noChangeAspect="1"/>
          </p:cNvPicPr>
          <p:nvPr/>
        </p:nvPicPr>
        <p:blipFill>
          <a:blip r:embed="rId2"/>
          <a:stretch>
            <a:fillRect/>
          </a:stretch>
        </p:blipFill>
        <p:spPr>
          <a:xfrm>
            <a:off x="827583" y="2949191"/>
            <a:ext cx="3564397" cy="3706719"/>
          </a:xfrm>
          <a:prstGeom prst="rect">
            <a:avLst/>
          </a:prstGeom>
        </p:spPr>
      </p:pic>
    </p:spTree>
    <p:extLst>
      <p:ext uri="{BB962C8B-B14F-4D97-AF65-F5344CB8AC3E}">
        <p14:creationId xmlns:p14="http://schemas.microsoft.com/office/powerpoint/2010/main" val="3660315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980728"/>
            <a:ext cx="6120680" cy="5293757"/>
          </a:xfrm>
          <a:prstGeom prst="rect">
            <a:avLst/>
          </a:prstGeom>
          <a:noFill/>
        </p:spPr>
        <p:txBody>
          <a:bodyPr wrap="square" rtlCol="0">
            <a:spAutoFit/>
          </a:bodyPr>
          <a:lstStyle/>
          <a:p>
            <a:pPr algn="ctr"/>
            <a:r>
              <a:rPr lang="en-GB" sz="3200" b="1" dirty="0">
                <a:latin typeface="Bradley Hand ITC" panose="03070402050302030203" pitchFamily="66" charset="0"/>
              </a:rPr>
              <a:t>End of Day Prayer</a:t>
            </a:r>
          </a:p>
          <a:p>
            <a:pPr algn="ctr"/>
            <a:endParaRPr lang="en-GB" b="1" dirty="0">
              <a:latin typeface="Bradley Hand ITC" panose="03070402050302030203" pitchFamily="66" charset="0"/>
            </a:endParaRPr>
          </a:p>
          <a:p>
            <a:pPr algn="ctr"/>
            <a:r>
              <a:rPr lang="en-GB" sz="3200" b="1" dirty="0">
                <a:latin typeface="Bradley Hand ITC" panose="03070402050302030203" pitchFamily="66" charset="0"/>
              </a:rPr>
              <a:t>Good Jesus,</a:t>
            </a:r>
          </a:p>
          <a:p>
            <a:pPr algn="ctr"/>
            <a:r>
              <a:rPr lang="en-GB" sz="3200" b="1" dirty="0">
                <a:latin typeface="Bradley Hand ITC" panose="03070402050302030203" pitchFamily="66" charset="0"/>
              </a:rPr>
              <a:t>by your loving kindness,</a:t>
            </a:r>
          </a:p>
          <a:p>
            <a:pPr algn="ctr"/>
            <a:r>
              <a:rPr lang="en-GB" sz="3200" b="1" dirty="0">
                <a:latin typeface="Bradley Hand ITC" panose="03070402050302030203" pitchFamily="66" charset="0"/>
              </a:rPr>
              <a:t>enable me to come to you,</a:t>
            </a:r>
          </a:p>
          <a:p>
            <a:pPr algn="ctr"/>
            <a:r>
              <a:rPr lang="en-GB" sz="3200" b="1" dirty="0">
                <a:latin typeface="Bradley Hand ITC" panose="03070402050302030203" pitchFamily="66" charset="0"/>
              </a:rPr>
              <a:t>the fountain of wisdom,</a:t>
            </a:r>
          </a:p>
          <a:p>
            <a:pPr algn="ctr"/>
            <a:r>
              <a:rPr lang="en-GB" sz="3200" b="1" dirty="0">
                <a:latin typeface="Bradley Hand ITC" panose="03070402050302030203" pitchFamily="66" charset="0"/>
              </a:rPr>
              <a:t>and to stand forever before your face,</a:t>
            </a:r>
          </a:p>
          <a:p>
            <a:pPr algn="ctr"/>
            <a:r>
              <a:rPr lang="en-GB" sz="3200" b="1" dirty="0">
                <a:latin typeface="Bradley Hand ITC" panose="03070402050302030203" pitchFamily="66" charset="0"/>
              </a:rPr>
              <a:t>Amen</a:t>
            </a:r>
          </a:p>
          <a:p>
            <a:pPr algn="ctr"/>
            <a:endParaRPr lang="en-GB" sz="3200" b="1" dirty="0">
              <a:latin typeface="Bradley Hand ITC" panose="03070402050302030203" pitchFamily="66" charset="0"/>
            </a:endParaRPr>
          </a:p>
          <a:p>
            <a:pPr algn="ctr"/>
            <a:r>
              <a:rPr lang="en-GB" sz="3200" b="1" dirty="0">
                <a:latin typeface="Bradley Hand ITC" panose="03070402050302030203" pitchFamily="66" charset="0"/>
              </a:rPr>
              <a:t>St Bede: Pray for Us   </a:t>
            </a:r>
          </a:p>
        </p:txBody>
      </p:sp>
      <p:sp>
        <p:nvSpPr>
          <p:cNvPr id="5" name="TextBox 4"/>
          <p:cNvSpPr txBox="1"/>
          <p:nvPr/>
        </p:nvSpPr>
        <p:spPr>
          <a:xfrm>
            <a:off x="1323157" y="188640"/>
            <a:ext cx="7776864" cy="461665"/>
          </a:xfrm>
          <a:prstGeom prst="rect">
            <a:avLst/>
          </a:prstGeom>
          <a:noFill/>
        </p:spPr>
        <p:txBody>
          <a:bodyPr wrap="square" rtlCol="0">
            <a:spAutoFit/>
          </a:bodyPr>
          <a:lstStyle/>
          <a:p>
            <a:r>
              <a:rPr lang="en-GB" sz="2400" b="1" dirty="0">
                <a:latin typeface="Bradley Hand ITC" panose="03070402050302030203" pitchFamily="66" charset="0"/>
              </a:rPr>
              <a:t>In nomine </a:t>
            </a:r>
            <a:r>
              <a:rPr lang="en-GB" sz="2400" b="1" dirty="0" err="1">
                <a:latin typeface="Bradley Hand ITC" panose="03070402050302030203" pitchFamily="66" charset="0"/>
              </a:rPr>
              <a:t>Patris</a:t>
            </a:r>
            <a:r>
              <a:rPr lang="en-GB" sz="2400" b="1" dirty="0">
                <a:latin typeface="Bradley Hand ITC" panose="03070402050302030203" pitchFamily="66" charset="0"/>
              </a:rPr>
              <a:t>, et </a:t>
            </a:r>
            <a:r>
              <a:rPr lang="en-GB" sz="2400" b="1" dirty="0" err="1">
                <a:latin typeface="Bradley Hand ITC" panose="03070402050302030203" pitchFamily="66" charset="0"/>
              </a:rPr>
              <a:t>Filli</a:t>
            </a:r>
            <a:r>
              <a:rPr lang="en-GB" sz="2400" b="1" dirty="0">
                <a:latin typeface="Bradley Hand ITC" panose="03070402050302030203" pitchFamily="66" charset="0"/>
              </a:rPr>
              <a:t> et </a:t>
            </a:r>
            <a:r>
              <a:rPr lang="en-GB" sz="2400" b="1" dirty="0" err="1">
                <a:latin typeface="Bradley Hand ITC" panose="03070402050302030203" pitchFamily="66" charset="0"/>
              </a:rPr>
              <a:t>Spiritus</a:t>
            </a:r>
            <a:r>
              <a:rPr lang="en-GB" sz="2400" b="1" dirty="0">
                <a:latin typeface="Bradley Hand ITC" panose="03070402050302030203" pitchFamily="66" charset="0"/>
              </a:rPr>
              <a:t> Sancti.  Amen</a:t>
            </a:r>
          </a:p>
        </p:txBody>
      </p:sp>
      <p:pic>
        <p:nvPicPr>
          <p:cNvPr id="6" name="Picture 5">
            <a:hlinkClick r:id="rId2"/>
          </p:cNvPr>
          <p:cNvPicPr>
            <a:picLocks noChangeAspect="1"/>
          </p:cNvPicPr>
          <p:nvPr/>
        </p:nvPicPr>
        <p:blipFill>
          <a:blip r:embed="rId3" cstate="print"/>
          <a:stretch>
            <a:fillRect/>
          </a:stretch>
        </p:blipFill>
        <p:spPr>
          <a:xfrm>
            <a:off x="533524" y="5301208"/>
            <a:ext cx="1579265" cy="816207"/>
          </a:xfrm>
          <a:prstGeom prst="rect">
            <a:avLst/>
          </a:prstGeom>
        </p:spPr>
      </p:pic>
      <p:sp>
        <p:nvSpPr>
          <p:cNvPr id="7" name="Rectangle 6"/>
          <p:cNvSpPr/>
          <p:nvPr/>
        </p:nvSpPr>
        <p:spPr>
          <a:xfrm>
            <a:off x="264982" y="6274485"/>
            <a:ext cx="4572000" cy="246221"/>
          </a:xfrm>
          <a:prstGeom prst="rect">
            <a:avLst/>
          </a:prstGeom>
        </p:spPr>
        <p:txBody>
          <a:bodyPr>
            <a:spAutoFit/>
          </a:bodyPr>
          <a:lstStyle/>
          <a:p>
            <a:r>
              <a:rPr lang="en-GB" sz="1000" dirty="0">
                <a:latin typeface="Comic Sans MS" panose="030F0702030302020204" pitchFamily="66" charset="0"/>
              </a:rPr>
              <a:t>https://www.youtube.com/watch?v=YAcokfQ3cqY</a:t>
            </a:r>
          </a:p>
        </p:txBody>
      </p:sp>
    </p:spTree>
    <p:extLst>
      <p:ext uri="{BB962C8B-B14F-4D97-AF65-F5344CB8AC3E}">
        <p14:creationId xmlns:p14="http://schemas.microsoft.com/office/powerpoint/2010/main" val="2804219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404664"/>
            <a:ext cx="6644768" cy="769441"/>
          </a:xfrm>
          <a:prstGeom prst="rect">
            <a:avLst/>
          </a:prstGeom>
        </p:spPr>
        <p:txBody>
          <a:bodyPr wrap="none">
            <a:spAutoFit/>
          </a:bodyPr>
          <a:lstStyle/>
          <a:p>
            <a:r>
              <a:rPr lang="en-GB" sz="4400" b="1" dirty="0">
                <a:latin typeface="Bradley Hand ITC" panose="03070402050302030203" pitchFamily="66" charset="0"/>
              </a:rPr>
              <a:t>Wednesday 28</a:t>
            </a:r>
            <a:r>
              <a:rPr lang="en-GB" sz="4400" b="1" baseline="30000" dirty="0">
                <a:latin typeface="Bradley Hand ITC" panose="03070402050302030203" pitchFamily="66" charset="0"/>
              </a:rPr>
              <a:t>th</a:t>
            </a:r>
            <a:r>
              <a:rPr lang="en-GB" sz="4400" b="1" dirty="0">
                <a:latin typeface="Bradley Hand ITC" panose="03070402050302030203" pitchFamily="66" charset="0"/>
              </a:rPr>
              <a:t> June 2023</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484784"/>
            <a:ext cx="3524163" cy="4956126"/>
          </a:xfrm>
          <a:prstGeom prst="rect">
            <a:avLst/>
          </a:prstGeom>
          <a:noFill/>
          <a:ln w="127000" algn="ctr">
            <a:solidFill>
              <a:srgbClr val="008000"/>
            </a:solidFill>
            <a:miter lim="800000"/>
            <a:headEnd/>
            <a:tailEnd/>
          </a:ln>
          <a:effectLst/>
          <a:extLst>
            <a:ext uri="{909E8E84-426E-40DD-AFC4-6F175D3DCCD1}">
              <a14:hiddenFill xmlns:a14="http://schemas.microsoft.com/office/drawing/2010/main">
                <a:solidFill>
                  <a:srgbClr val="339933"/>
                </a:solidFill>
              </a14:hiddenFill>
            </a:ext>
            <a:ext uri="{AF507438-7753-43E0-B8FC-AC1667EBCBE1}">
              <a14:hiddenEffects xmlns:a14="http://schemas.microsoft.com/office/drawing/2010/main">
                <a:effectLst>
                  <a:outerShdw dist="35921" dir="2700000" algn="ctr" rotWithShape="0">
                    <a:srgbClr val="008000"/>
                  </a:outerShdw>
                </a:effectLst>
              </a14:hiddenEffects>
            </a:ext>
          </a:extLst>
        </p:spPr>
      </p:pic>
    </p:spTree>
    <p:extLst>
      <p:ext uri="{BB962C8B-B14F-4D97-AF65-F5344CB8AC3E}">
        <p14:creationId xmlns:p14="http://schemas.microsoft.com/office/powerpoint/2010/main" val="777064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9632" y="302359"/>
            <a:ext cx="6840760" cy="6555641"/>
          </a:xfrm>
          <a:prstGeom prst="rect">
            <a:avLst/>
          </a:prstGeom>
          <a:noFill/>
        </p:spPr>
        <p:txBody>
          <a:bodyPr wrap="square" rtlCol="0">
            <a:spAutoFit/>
          </a:bodyPr>
          <a:lstStyle/>
          <a:p>
            <a:pPr algn="ctr"/>
            <a:r>
              <a:rPr lang="en-GB" sz="2800" b="1" dirty="0">
                <a:latin typeface="Bradley Hand ITC" panose="03070402050302030203" pitchFamily="66" charset="0"/>
              </a:rPr>
              <a:t>Morning Prayer – The Lord’s Prayer</a:t>
            </a:r>
          </a:p>
          <a:p>
            <a:pPr algn="ctr"/>
            <a:endParaRPr lang="en-GB" sz="2800" b="1" dirty="0">
              <a:latin typeface="Bradley Hand ITC" panose="03070402050302030203" pitchFamily="66" charset="0"/>
            </a:endParaRPr>
          </a:p>
          <a:p>
            <a:pPr algn="ctr"/>
            <a:r>
              <a:rPr lang="en-GB" sz="2800" b="1" dirty="0">
                <a:latin typeface="Bradley Hand ITC" panose="03070402050302030203" pitchFamily="66" charset="0"/>
              </a:rPr>
              <a:t>Our Father</a:t>
            </a:r>
          </a:p>
          <a:p>
            <a:pPr algn="ctr"/>
            <a:r>
              <a:rPr lang="en-GB" sz="2800" b="1" dirty="0">
                <a:latin typeface="Bradley Hand ITC" panose="03070402050302030203" pitchFamily="66" charset="0"/>
              </a:rPr>
              <a:t>Who art in Heaven</a:t>
            </a:r>
          </a:p>
          <a:p>
            <a:pPr algn="ctr"/>
            <a:r>
              <a:rPr lang="en-GB" sz="2800" b="1" dirty="0">
                <a:latin typeface="Bradley Hand ITC" panose="03070402050302030203" pitchFamily="66" charset="0"/>
              </a:rPr>
              <a:t>Hallowed be Thy name;</a:t>
            </a:r>
          </a:p>
          <a:p>
            <a:pPr algn="ctr"/>
            <a:r>
              <a:rPr lang="en-GB" sz="2800" b="1" dirty="0">
                <a:latin typeface="Bradley Hand ITC" panose="03070402050302030203" pitchFamily="66" charset="0"/>
              </a:rPr>
              <a:t>Thy Kingdom come,</a:t>
            </a:r>
          </a:p>
          <a:p>
            <a:pPr algn="ctr"/>
            <a:r>
              <a:rPr lang="en-GB" sz="2800" b="1" dirty="0">
                <a:latin typeface="Bradley Hand ITC" panose="03070402050302030203" pitchFamily="66" charset="0"/>
              </a:rPr>
              <a:t>Thy will be done</a:t>
            </a:r>
          </a:p>
          <a:p>
            <a:pPr algn="ctr"/>
            <a:r>
              <a:rPr lang="en-GB" sz="2800" b="1" dirty="0">
                <a:latin typeface="Bradley Hand ITC" panose="03070402050302030203" pitchFamily="66" charset="0"/>
              </a:rPr>
              <a:t>On earth as it is in Heaven.</a:t>
            </a:r>
          </a:p>
          <a:p>
            <a:pPr algn="ctr"/>
            <a:r>
              <a:rPr lang="en-GB" sz="2800" b="1" dirty="0">
                <a:latin typeface="Bradley Hand ITC" panose="03070402050302030203" pitchFamily="66" charset="0"/>
              </a:rPr>
              <a:t>Give us this day our daily bread;</a:t>
            </a:r>
          </a:p>
          <a:p>
            <a:pPr algn="ctr"/>
            <a:r>
              <a:rPr lang="en-GB" sz="2800" b="1" dirty="0">
                <a:latin typeface="Bradley Hand ITC" panose="03070402050302030203" pitchFamily="66" charset="0"/>
              </a:rPr>
              <a:t>and forgive us our trespasses</a:t>
            </a:r>
          </a:p>
          <a:p>
            <a:pPr algn="ctr"/>
            <a:r>
              <a:rPr lang="en-GB" sz="2800" b="1" dirty="0">
                <a:latin typeface="Bradley Hand ITC" panose="03070402050302030203" pitchFamily="66" charset="0"/>
              </a:rPr>
              <a:t>As we forgive those</a:t>
            </a:r>
          </a:p>
          <a:p>
            <a:pPr algn="ctr"/>
            <a:r>
              <a:rPr lang="en-GB" sz="2800" b="1" dirty="0">
                <a:latin typeface="Bradley Hand ITC" panose="03070402050302030203" pitchFamily="66" charset="0"/>
              </a:rPr>
              <a:t>who trespass against us;</a:t>
            </a:r>
          </a:p>
          <a:p>
            <a:pPr algn="ctr"/>
            <a:r>
              <a:rPr lang="en-GB" sz="2800" b="1" dirty="0">
                <a:latin typeface="Bradley Hand ITC" panose="03070402050302030203" pitchFamily="66" charset="0"/>
              </a:rPr>
              <a:t>and lead us not into temptation,</a:t>
            </a:r>
          </a:p>
          <a:p>
            <a:pPr algn="ctr"/>
            <a:r>
              <a:rPr lang="en-GB" sz="2800" b="1" dirty="0">
                <a:latin typeface="Bradley Hand ITC" panose="03070402050302030203" pitchFamily="66" charset="0"/>
              </a:rPr>
              <a:t>But deliver us from evil</a:t>
            </a:r>
          </a:p>
          <a:p>
            <a:pPr algn="ctr"/>
            <a:r>
              <a:rPr lang="en-GB" sz="2800" b="1" dirty="0">
                <a:latin typeface="Bradley Hand ITC" panose="03070402050302030203" pitchFamily="66" charset="0"/>
              </a:rPr>
              <a:t>Amen</a:t>
            </a:r>
          </a:p>
        </p:txBody>
      </p:sp>
      <p:pic>
        <p:nvPicPr>
          <p:cNvPr id="3" name="Picture 2">
            <a:extLst>
              <a:ext uri="{FF2B5EF4-FFF2-40B4-BE49-F238E27FC236}">
                <a16:creationId xmlns:a16="http://schemas.microsoft.com/office/drawing/2014/main" id="{FAF3B8D4-547B-49DD-A477-291EF382981F}"/>
              </a:ext>
            </a:extLst>
          </p:cNvPr>
          <p:cNvPicPr>
            <a:picLocks noChangeAspect="1"/>
          </p:cNvPicPr>
          <p:nvPr/>
        </p:nvPicPr>
        <p:blipFill>
          <a:blip r:embed="rId2"/>
          <a:stretch>
            <a:fillRect/>
          </a:stretch>
        </p:blipFill>
        <p:spPr>
          <a:xfrm>
            <a:off x="7293964" y="5202545"/>
            <a:ext cx="1612856" cy="1379984"/>
          </a:xfrm>
          <a:prstGeom prst="rect">
            <a:avLst/>
          </a:prstGeom>
        </p:spPr>
      </p:pic>
    </p:spTree>
    <p:extLst>
      <p:ext uri="{BB962C8B-B14F-4D97-AF65-F5344CB8AC3E}">
        <p14:creationId xmlns:p14="http://schemas.microsoft.com/office/powerpoint/2010/main" val="1808290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3528" y="692696"/>
            <a:ext cx="8626609" cy="2431435"/>
          </a:xfrm>
          <a:prstGeom prst="rect">
            <a:avLst/>
          </a:prstGeom>
          <a:ln w="762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sz="1600" dirty="0">
              <a:latin typeface="Comic Sans MS" panose="030F0702030302020204" pitchFamily="66" charset="0"/>
            </a:endParaRPr>
          </a:p>
          <a:p>
            <a:pPr algn="ctr"/>
            <a:r>
              <a:rPr lang="en-US" sz="6000" dirty="0">
                <a:latin typeface="Segoe Script" panose="030B0504020000000003" pitchFamily="66" charset="0"/>
              </a:rPr>
              <a:t>Reading/Assembly Day</a:t>
            </a:r>
          </a:p>
          <a:p>
            <a:pPr algn="ctr"/>
            <a:endParaRPr lang="en-US" sz="1600" dirty="0">
              <a:latin typeface="Comic Sans MS" panose="030F0702030302020204" pitchFamily="66" charset="0"/>
            </a:endParaRPr>
          </a:p>
        </p:txBody>
      </p:sp>
      <p:sp>
        <p:nvSpPr>
          <p:cNvPr id="7" name="Rectangle 6"/>
          <p:cNvSpPr/>
          <p:nvPr/>
        </p:nvSpPr>
        <p:spPr>
          <a:xfrm>
            <a:off x="323528" y="88250"/>
            <a:ext cx="2215094" cy="369332"/>
          </a:xfrm>
          <a:prstGeom prst="rect">
            <a:avLst/>
          </a:prstGeom>
        </p:spPr>
        <p:txBody>
          <a:bodyPr wrap="none">
            <a:spAutoFit/>
          </a:bodyPr>
          <a:lstStyle/>
          <a:p>
            <a:r>
              <a:rPr lang="en-GB" b="1" dirty="0">
                <a:solidFill>
                  <a:srgbClr val="333333"/>
                </a:solidFill>
                <a:latin typeface="Comic Sans MS" panose="030F0702030302020204" pitchFamily="66" charset="0"/>
              </a:rPr>
              <a:t>Domino </a:t>
            </a:r>
            <a:r>
              <a:rPr lang="en-GB" b="1" dirty="0" err="1">
                <a:solidFill>
                  <a:srgbClr val="333333"/>
                </a:solidFill>
                <a:latin typeface="Comic Sans MS" panose="030F0702030302020204" pitchFamily="66" charset="0"/>
              </a:rPr>
              <a:t>Adiuvante</a:t>
            </a:r>
            <a:endParaRPr lang="en-GB" b="1" i="0" dirty="0">
              <a:solidFill>
                <a:srgbClr val="333333"/>
              </a:solidFill>
              <a:effectLst/>
              <a:latin typeface="Comic Sans MS" panose="030F0702030302020204" pitchFamily="66" charset="0"/>
            </a:endParaRPr>
          </a:p>
        </p:txBody>
      </p:sp>
      <p:pic>
        <p:nvPicPr>
          <p:cNvPr id="3" name="Picture 2">
            <a:extLst>
              <a:ext uri="{FF2B5EF4-FFF2-40B4-BE49-F238E27FC236}">
                <a16:creationId xmlns:a16="http://schemas.microsoft.com/office/drawing/2014/main" id="{037235F7-13D2-4DC7-9723-2040E4B4484E}"/>
              </a:ext>
            </a:extLst>
          </p:cNvPr>
          <p:cNvPicPr>
            <a:picLocks noChangeAspect="1"/>
          </p:cNvPicPr>
          <p:nvPr/>
        </p:nvPicPr>
        <p:blipFill>
          <a:blip r:embed="rId2"/>
          <a:stretch>
            <a:fillRect/>
          </a:stretch>
        </p:blipFill>
        <p:spPr>
          <a:xfrm>
            <a:off x="6228184" y="4481918"/>
            <a:ext cx="2419350" cy="1714500"/>
          </a:xfrm>
          <a:prstGeom prst="rect">
            <a:avLst/>
          </a:prstGeom>
        </p:spPr>
      </p:pic>
    </p:spTree>
    <p:extLst>
      <p:ext uri="{BB962C8B-B14F-4D97-AF65-F5344CB8AC3E}">
        <p14:creationId xmlns:p14="http://schemas.microsoft.com/office/powerpoint/2010/main" val="105865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980728"/>
            <a:ext cx="6120680" cy="5293757"/>
          </a:xfrm>
          <a:prstGeom prst="rect">
            <a:avLst/>
          </a:prstGeom>
          <a:noFill/>
        </p:spPr>
        <p:txBody>
          <a:bodyPr wrap="square" rtlCol="0">
            <a:spAutoFit/>
          </a:bodyPr>
          <a:lstStyle/>
          <a:p>
            <a:pPr algn="ctr"/>
            <a:r>
              <a:rPr lang="en-GB" sz="3200" b="1" dirty="0">
                <a:latin typeface="Bradley Hand ITC" panose="03070402050302030203" pitchFamily="66" charset="0"/>
              </a:rPr>
              <a:t>End of Day Prayer</a:t>
            </a:r>
          </a:p>
          <a:p>
            <a:pPr algn="ctr"/>
            <a:endParaRPr lang="en-GB" b="1" dirty="0">
              <a:latin typeface="Bradley Hand ITC" panose="03070402050302030203" pitchFamily="66" charset="0"/>
            </a:endParaRPr>
          </a:p>
          <a:p>
            <a:pPr algn="ctr"/>
            <a:r>
              <a:rPr lang="en-GB" sz="3200" b="1" dirty="0">
                <a:latin typeface="Bradley Hand ITC" panose="03070402050302030203" pitchFamily="66" charset="0"/>
              </a:rPr>
              <a:t>Good Jesus,</a:t>
            </a:r>
          </a:p>
          <a:p>
            <a:pPr algn="ctr"/>
            <a:r>
              <a:rPr lang="en-GB" sz="3200" b="1" dirty="0">
                <a:latin typeface="Bradley Hand ITC" panose="03070402050302030203" pitchFamily="66" charset="0"/>
              </a:rPr>
              <a:t>by your loving kindness,</a:t>
            </a:r>
          </a:p>
          <a:p>
            <a:pPr algn="ctr"/>
            <a:r>
              <a:rPr lang="en-GB" sz="3200" b="1" dirty="0">
                <a:latin typeface="Bradley Hand ITC" panose="03070402050302030203" pitchFamily="66" charset="0"/>
              </a:rPr>
              <a:t>enable me to come to you,</a:t>
            </a:r>
          </a:p>
          <a:p>
            <a:pPr algn="ctr"/>
            <a:r>
              <a:rPr lang="en-GB" sz="3200" b="1" dirty="0">
                <a:latin typeface="Bradley Hand ITC" panose="03070402050302030203" pitchFamily="66" charset="0"/>
              </a:rPr>
              <a:t>the fountain of wisdom,</a:t>
            </a:r>
          </a:p>
          <a:p>
            <a:pPr algn="ctr"/>
            <a:r>
              <a:rPr lang="en-GB" sz="3200" b="1" dirty="0">
                <a:latin typeface="Bradley Hand ITC" panose="03070402050302030203" pitchFamily="66" charset="0"/>
              </a:rPr>
              <a:t>and to stand forever before your face,</a:t>
            </a:r>
          </a:p>
          <a:p>
            <a:pPr algn="ctr"/>
            <a:r>
              <a:rPr lang="en-GB" sz="3200" b="1" dirty="0">
                <a:latin typeface="Bradley Hand ITC" panose="03070402050302030203" pitchFamily="66" charset="0"/>
              </a:rPr>
              <a:t>Amen</a:t>
            </a:r>
          </a:p>
          <a:p>
            <a:pPr algn="ctr"/>
            <a:endParaRPr lang="en-GB" sz="3200" b="1" dirty="0">
              <a:latin typeface="Bradley Hand ITC" panose="03070402050302030203" pitchFamily="66" charset="0"/>
            </a:endParaRPr>
          </a:p>
          <a:p>
            <a:pPr algn="ctr"/>
            <a:r>
              <a:rPr lang="en-GB" sz="3200" b="1" dirty="0">
                <a:latin typeface="Bradley Hand ITC" panose="03070402050302030203" pitchFamily="66" charset="0"/>
              </a:rPr>
              <a:t>St Bede: Pray for Us   </a:t>
            </a:r>
          </a:p>
        </p:txBody>
      </p:sp>
      <p:sp>
        <p:nvSpPr>
          <p:cNvPr id="5" name="TextBox 4"/>
          <p:cNvSpPr txBox="1"/>
          <p:nvPr/>
        </p:nvSpPr>
        <p:spPr>
          <a:xfrm>
            <a:off x="1323157" y="188640"/>
            <a:ext cx="7776864" cy="461665"/>
          </a:xfrm>
          <a:prstGeom prst="rect">
            <a:avLst/>
          </a:prstGeom>
          <a:noFill/>
        </p:spPr>
        <p:txBody>
          <a:bodyPr wrap="square" rtlCol="0">
            <a:spAutoFit/>
          </a:bodyPr>
          <a:lstStyle/>
          <a:p>
            <a:r>
              <a:rPr lang="en-GB" sz="2400" b="1" dirty="0">
                <a:latin typeface="Bradley Hand ITC" panose="03070402050302030203" pitchFamily="66" charset="0"/>
              </a:rPr>
              <a:t>In nomine </a:t>
            </a:r>
            <a:r>
              <a:rPr lang="en-GB" sz="2400" b="1" dirty="0" err="1">
                <a:latin typeface="Bradley Hand ITC" panose="03070402050302030203" pitchFamily="66" charset="0"/>
              </a:rPr>
              <a:t>Patris</a:t>
            </a:r>
            <a:r>
              <a:rPr lang="en-GB" sz="2400" b="1" dirty="0">
                <a:latin typeface="Bradley Hand ITC" panose="03070402050302030203" pitchFamily="66" charset="0"/>
              </a:rPr>
              <a:t>, et </a:t>
            </a:r>
            <a:r>
              <a:rPr lang="en-GB" sz="2400" b="1" dirty="0" err="1">
                <a:latin typeface="Bradley Hand ITC" panose="03070402050302030203" pitchFamily="66" charset="0"/>
              </a:rPr>
              <a:t>Filli</a:t>
            </a:r>
            <a:r>
              <a:rPr lang="en-GB" sz="2400" b="1" dirty="0">
                <a:latin typeface="Bradley Hand ITC" panose="03070402050302030203" pitchFamily="66" charset="0"/>
              </a:rPr>
              <a:t> et </a:t>
            </a:r>
            <a:r>
              <a:rPr lang="en-GB" sz="2400" b="1" dirty="0" err="1">
                <a:latin typeface="Bradley Hand ITC" panose="03070402050302030203" pitchFamily="66" charset="0"/>
              </a:rPr>
              <a:t>Spiritus</a:t>
            </a:r>
            <a:r>
              <a:rPr lang="en-GB" sz="2400" b="1" dirty="0">
                <a:latin typeface="Bradley Hand ITC" panose="03070402050302030203" pitchFamily="66" charset="0"/>
              </a:rPr>
              <a:t> Sancti.  Amen</a:t>
            </a:r>
          </a:p>
        </p:txBody>
      </p:sp>
      <p:pic>
        <p:nvPicPr>
          <p:cNvPr id="6" name="Picture 5">
            <a:hlinkClick r:id="rId2"/>
          </p:cNvPr>
          <p:cNvPicPr>
            <a:picLocks noChangeAspect="1"/>
          </p:cNvPicPr>
          <p:nvPr/>
        </p:nvPicPr>
        <p:blipFill>
          <a:blip r:embed="rId3" cstate="print"/>
          <a:stretch>
            <a:fillRect/>
          </a:stretch>
        </p:blipFill>
        <p:spPr>
          <a:xfrm>
            <a:off x="533524" y="5301208"/>
            <a:ext cx="1579265" cy="816207"/>
          </a:xfrm>
          <a:prstGeom prst="rect">
            <a:avLst/>
          </a:prstGeom>
        </p:spPr>
      </p:pic>
      <p:sp>
        <p:nvSpPr>
          <p:cNvPr id="7" name="Rectangle 6"/>
          <p:cNvSpPr/>
          <p:nvPr/>
        </p:nvSpPr>
        <p:spPr>
          <a:xfrm>
            <a:off x="264982" y="6274485"/>
            <a:ext cx="4572000" cy="246221"/>
          </a:xfrm>
          <a:prstGeom prst="rect">
            <a:avLst/>
          </a:prstGeom>
        </p:spPr>
        <p:txBody>
          <a:bodyPr>
            <a:spAutoFit/>
          </a:bodyPr>
          <a:lstStyle/>
          <a:p>
            <a:r>
              <a:rPr lang="en-GB" sz="1000" dirty="0">
                <a:latin typeface="Comic Sans MS" panose="030F0702030302020204" pitchFamily="66" charset="0"/>
              </a:rPr>
              <a:t>https://www.youtube.com/watch?v=YAcokfQ3cqY</a:t>
            </a:r>
          </a:p>
        </p:txBody>
      </p:sp>
    </p:spTree>
    <p:extLst>
      <p:ext uri="{BB962C8B-B14F-4D97-AF65-F5344CB8AC3E}">
        <p14:creationId xmlns:p14="http://schemas.microsoft.com/office/powerpoint/2010/main" val="3309408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8313" y="476672"/>
            <a:ext cx="6345006" cy="1446550"/>
          </a:xfrm>
          <a:prstGeom prst="rect">
            <a:avLst/>
          </a:prstGeom>
        </p:spPr>
        <p:txBody>
          <a:bodyPr wrap="none">
            <a:spAutoFit/>
          </a:bodyPr>
          <a:lstStyle/>
          <a:p>
            <a:pPr algn="ctr"/>
            <a:r>
              <a:rPr lang="en-GB" sz="4400" b="1" dirty="0">
                <a:latin typeface="Bradley Hand ITC" panose="03070402050302030203" pitchFamily="66" charset="0"/>
              </a:rPr>
              <a:t>Thursday 29</a:t>
            </a:r>
            <a:r>
              <a:rPr lang="en-GB" sz="4400" b="1" baseline="30000" dirty="0">
                <a:latin typeface="Bradley Hand ITC" panose="03070402050302030203" pitchFamily="66" charset="0"/>
              </a:rPr>
              <a:t>th</a:t>
            </a:r>
            <a:r>
              <a:rPr lang="en-GB" sz="4400" b="1" dirty="0">
                <a:latin typeface="Bradley Hand ITC" panose="03070402050302030203" pitchFamily="66" charset="0"/>
              </a:rPr>
              <a:t>  June 2023</a:t>
            </a:r>
          </a:p>
          <a:p>
            <a:pPr algn="ctr"/>
            <a:r>
              <a:rPr lang="en-GB" sz="4400" b="1" dirty="0">
                <a:latin typeface="Bradley Hand ITC" panose="03070402050302030203" pitchFamily="66" charset="0"/>
              </a:rPr>
              <a:t>Feast of St Peter and Paul</a:t>
            </a:r>
          </a:p>
        </p:txBody>
      </p:sp>
      <p:pic>
        <p:nvPicPr>
          <p:cNvPr id="3" name="Picture 2"/>
          <p:cNvPicPr>
            <a:picLocks noChangeAspect="1"/>
          </p:cNvPicPr>
          <p:nvPr/>
        </p:nvPicPr>
        <p:blipFill>
          <a:blip r:embed="rId2"/>
          <a:stretch>
            <a:fillRect/>
          </a:stretch>
        </p:blipFill>
        <p:spPr>
          <a:xfrm>
            <a:off x="890185" y="2276872"/>
            <a:ext cx="6915150" cy="3857625"/>
          </a:xfrm>
          <a:prstGeom prst="rect">
            <a:avLst/>
          </a:prstGeom>
        </p:spPr>
      </p:pic>
    </p:spTree>
    <p:extLst>
      <p:ext uri="{BB962C8B-B14F-4D97-AF65-F5344CB8AC3E}">
        <p14:creationId xmlns:p14="http://schemas.microsoft.com/office/powerpoint/2010/main" val="820336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8424936" cy="6801862"/>
          </a:xfrm>
          <a:prstGeom prst="rect">
            <a:avLst/>
          </a:prstGeom>
          <a:noFill/>
        </p:spPr>
        <p:txBody>
          <a:bodyPr wrap="square" rtlCol="0">
            <a:spAutoFit/>
          </a:bodyPr>
          <a:lstStyle/>
          <a:p>
            <a:pPr algn="ctr"/>
            <a:r>
              <a:rPr lang="en-GB" dirty="0">
                <a:latin typeface="Comic Sans MS" panose="030F0702030302020204" pitchFamily="66" charset="0"/>
              </a:rPr>
              <a:t>St Peter and Paul Liturgy</a:t>
            </a:r>
          </a:p>
          <a:p>
            <a:endParaRPr lang="en-GB" dirty="0">
              <a:latin typeface="Comic Sans MS" panose="030F0702030302020204" pitchFamily="66" charset="0"/>
            </a:endParaRPr>
          </a:p>
          <a:p>
            <a:r>
              <a:rPr lang="en-GB" dirty="0">
                <a:latin typeface="Comic Sans MS" panose="030F0702030302020204" pitchFamily="66" charset="0"/>
              </a:rPr>
              <a:t>Opening Prayer:</a:t>
            </a:r>
          </a:p>
          <a:p>
            <a:r>
              <a:rPr lang="en-GB" sz="1200" dirty="0">
                <a:latin typeface="Comic Sans MS" panose="030F0702030302020204" pitchFamily="66" charset="0"/>
              </a:rPr>
              <a:t>Christ Jesus, help us to be faithful to you, like Saint Peter and Saint Paul.  Inspire us to show that faith in everything we do. </a:t>
            </a:r>
          </a:p>
          <a:p>
            <a:r>
              <a:rPr lang="en-GB" dirty="0">
                <a:latin typeface="Comic Sans MS" panose="030F0702030302020204" pitchFamily="66" charset="0"/>
              </a:rPr>
              <a:t>Amen</a:t>
            </a:r>
          </a:p>
          <a:p>
            <a:endParaRPr lang="en-GB" dirty="0">
              <a:latin typeface="Comic Sans MS" panose="030F0702030302020204" pitchFamily="66" charset="0"/>
            </a:endParaRPr>
          </a:p>
          <a:p>
            <a:r>
              <a:rPr lang="en-GB" dirty="0">
                <a:latin typeface="Comic Sans MS" panose="030F0702030302020204" pitchFamily="66" charset="0"/>
              </a:rPr>
              <a:t>Word:  Matthew 16:13-19</a:t>
            </a:r>
          </a:p>
          <a:p>
            <a:r>
              <a:rPr lang="en-GB" sz="1400" dirty="0">
                <a:latin typeface="Comic Sans MS" panose="030F0702030302020204" pitchFamily="66" charset="0"/>
              </a:rPr>
              <a:t>Jesus went to the territory near the town of Caesarea Philippi, where he asked his disciples, “Who do people say the Son of Man is&gt;”</a:t>
            </a:r>
          </a:p>
          <a:p>
            <a:r>
              <a:rPr lang="en-GB" sz="1400" dirty="0">
                <a:latin typeface="Comic Sans MS" panose="030F0702030302020204" pitchFamily="66" charset="0"/>
              </a:rPr>
              <a:t>“Some say, John the Baptist” they answered.  “Others say Elijah, while others say Jeramiah or some other prophet.”</a:t>
            </a:r>
          </a:p>
          <a:p>
            <a:endParaRPr lang="en-GB" sz="1400" dirty="0">
              <a:latin typeface="Comic Sans MS" panose="030F0702030302020204" pitchFamily="66" charset="0"/>
            </a:endParaRPr>
          </a:p>
          <a:p>
            <a:r>
              <a:rPr lang="en-GB" sz="1400" dirty="0">
                <a:latin typeface="Comic Sans MS" panose="030F0702030302020204" pitchFamily="66" charset="0"/>
              </a:rPr>
              <a:t>“What about you?” he asked them. “Who do you say I am?”</a:t>
            </a:r>
          </a:p>
          <a:p>
            <a:r>
              <a:rPr lang="en-GB" sz="1400" dirty="0">
                <a:latin typeface="Comic Sans MS" panose="030F0702030302020204" pitchFamily="66" charset="0"/>
              </a:rPr>
              <a:t> </a:t>
            </a:r>
          </a:p>
          <a:p>
            <a:r>
              <a:rPr lang="en-GB" sz="1400" dirty="0">
                <a:latin typeface="Comic Sans MS" panose="030F0702030302020204" pitchFamily="66" charset="0"/>
              </a:rPr>
              <a:t>Simon Peter answered, “You are the Messiah, the Son of the living God.”</a:t>
            </a:r>
          </a:p>
          <a:p>
            <a:r>
              <a:rPr lang="en-GB" sz="1400" dirty="0">
                <a:latin typeface="Comic Sans MS" panose="030F0702030302020204" pitchFamily="66" charset="0"/>
              </a:rPr>
              <a:t> </a:t>
            </a:r>
          </a:p>
          <a:p>
            <a:r>
              <a:rPr lang="en-GB" sz="1400" dirty="0">
                <a:latin typeface="Comic Sans MS" panose="030F0702030302020204" pitchFamily="66" charset="0"/>
              </a:rPr>
              <a:t>“Good for you, Simon son of John!” answered Jesus. “For this truth did not come to you from any human being, but it was given to you directly by my Father in heaven. And so I tell you, Peter: you are a rock, and on this rock foundation I will build my church, and not even death will ever be able to overcome it. I will give you the keys of the Kingdom of heaven; what you prohibit on earth will be prohibited in heaven, and what you permit on earth will be permitted in heaven.”</a:t>
            </a:r>
          </a:p>
          <a:p>
            <a:endParaRPr lang="en-GB" dirty="0">
              <a:latin typeface="Comic Sans MS" panose="030F0702030302020204" pitchFamily="66" charset="0"/>
            </a:endParaRPr>
          </a:p>
          <a:p>
            <a:r>
              <a:rPr lang="en-GB" dirty="0">
                <a:latin typeface="Comic Sans MS" panose="030F0702030302020204" pitchFamily="66" charset="0"/>
              </a:rPr>
              <a:t>The Word of the Lord</a:t>
            </a:r>
          </a:p>
          <a:p>
            <a:r>
              <a:rPr lang="en-GB" b="1" dirty="0">
                <a:latin typeface="Comic Sans MS" panose="030F0702030302020204" pitchFamily="66" charset="0"/>
              </a:rPr>
              <a:t>Thanks be to God</a:t>
            </a: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3962908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064896" cy="6278642"/>
          </a:xfrm>
          <a:prstGeom prst="rect">
            <a:avLst/>
          </a:prstGeom>
        </p:spPr>
        <p:txBody>
          <a:bodyPr wrap="square">
            <a:spAutoFit/>
          </a:bodyPr>
          <a:lstStyle/>
          <a:p>
            <a:pPr>
              <a:spcAft>
                <a:spcPts val="0"/>
              </a:spcAft>
            </a:pPr>
            <a:r>
              <a:rPr lang="en-GB" sz="1200" b="1" dirty="0">
                <a:latin typeface="Comic Sans MS" panose="030F0702030302020204" pitchFamily="66" charset="0"/>
                <a:ea typeface="Calibri" panose="020F0502020204030204" pitchFamily="34" charset="0"/>
                <a:cs typeface="Times New Roman" panose="02020603050405020304" pitchFamily="18" charset="0"/>
              </a:rPr>
              <a:t>Gospel reflection: </a:t>
            </a:r>
            <a:r>
              <a:rPr lang="en-GB" sz="1200" dirty="0">
                <a:latin typeface="Comic Sans MS" panose="030F0702030302020204" pitchFamily="66" charset="0"/>
                <a:ea typeface="Calibri" panose="020F0502020204030204" pitchFamily="34" charset="0"/>
                <a:cs typeface="Times New Roman" panose="02020603050405020304" pitchFamily="18" charset="0"/>
              </a:rPr>
              <a:t> </a:t>
            </a:r>
          </a:p>
          <a:p>
            <a:pPr>
              <a:spcAft>
                <a:spcPts val="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 </a:t>
            </a:r>
          </a:p>
          <a:p>
            <a:pPr>
              <a:spcAft>
                <a:spcPts val="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Today we hear how Jesus was so impressed with Simon that he gave him a new name. Can you remember what that new name was? </a:t>
            </a:r>
          </a:p>
          <a:p>
            <a:pPr>
              <a:spcAft>
                <a:spcPts val="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 </a:t>
            </a:r>
          </a:p>
          <a:p>
            <a:pPr>
              <a:spcAft>
                <a:spcPts val="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Jesus said that he would build his church upon Simon Peter. Jesus also gave him the keys to the kingdom of Heaven. </a:t>
            </a:r>
          </a:p>
          <a:p>
            <a:pPr>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Why did Jesus give Simon Peter a new name and the keys to the kingdom?</a:t>
            </a:r>
          </a:p>
          <a:p>
            <a:pPr>
              <a:spcAft>
                <a:spcPts val="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 </a:t>
            </a:r>
          </a:p>
          <a:p>
            <a:pPr>
              <a:spcAft>
                <a:spcPts val="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Simon Peter recognised and believed that Jesus was the Son of God. He had great faith and was willing to put that faith into words but also into actions. </a:t>
            </a:r>
          </a:p>
          <a:p>
            <a:pPr>
              <a:spcAft>
                <a:spcPts val="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 </a:t>
            </a:r>
          </a:p>
          <a:p>
            <a:pPr>
              <a:spcAft>
                <a:spcPts val="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Because of Peter’s great faith, Jesus gave him the keys to the kingdom of Heaven. What are keys usually used for? </a:t>
            </a:r>
          </a:p>
          <a:p>
            <a:pPr>
              <a:spcAft>
                <a:spcPts val="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 </a:t>
            </a:r>
          </a:p>
          <a:p>
            <a:pPr>
              <a:spcAft>
                <a:spcPts val="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Keys lock doors, but they also open them. As a disciple, Peter spent his time sharing Jesus’ message with other people. He opened their hearts to God’s love, just like a key opens a door. </a:t>
            </a:r>
          </a:p>
          <a:p>
            <a:pPr>
              <a:spcAft>
                <a:spcPts val="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 </a:t>
            </a:r>
          </a:p>
          <a:p>
            <a:pPr>
              <a:spcAft>
                <a:spcPts val="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We can open our hearts by taking some time to stop and listen, to pray and to try to hear what Jesus is asking us to do. We can show our faith in our prayers and in our actions. We can try to follow Jesus’ commandments to love God and to love our neighbour. We can be kind and generous to others and we can try to make the world a fairer place where all people get what they need.</a:t>
            </a:r>
          </a:p>
          <a:p>
            <a:pPr>
              <a:spcAft>
                <a:spcPts val="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 </a:t>
            </a:r>
          </a:p>
          <a:p>
            <a:pPr>
              <a:spcAft>
                <a:spcPts val="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Can you think of some key words that show us what Jesus asks us to do? (</a:t>
            </a:r>
            <a:r>
              <a:rPr lang="en-GB" sz="1200" i="1" dirty="0" err="1">
                <a:latin typeface="Comic Sans MS" panose="030F0702030302020204" pitchFamily="66" charset="0"/>
                <a:ea typeface="Calibri" panose="020F0502020204030204" pitchFamily="34" charset="0"/>
                <a:cs typeface="Times New Roman" panose="02020603050405020304" pitchFamily="18" charset="0"/>
              </a:rPr>
              <a:t>eg</a:t>
            </a:r>
            <a:r>
              <a:rPr lang="en-GB" sz="1200" i="1" dirty="0">
                <a:latin typeface="Comic Sans MS" panose="030F0702030302020204" pitchFamily="66" charset="0"/>
                <a:ea typeface="Calibri" panose="020F0502020204030204" pitchFamily="34" charset="0"/>
                <a:cs typeface="Times New Roman" panose="02020603050405020304" pitchFamily="18" charset="0"/>
              </a:rPr>
              <a:t>. love, believe, forgive, give, share, hope </a:t>
            </a:r>
            <a:r>
              <a:rPr lang="en-GB" sz="1200" i="1" dirty="0" err="1">
                <a:latin typeface="Comic Sans MS" panose="030F0702030302020204" pitchFamily="66" charset="0"/>
                <a:ea typeface="Calibri" panose="020F0502020204030204" pitchFamily="34" charset="0"/>
                <a:cs typeface="Times New Roman" panose="02020603050405020304" pitchFamily="18" charset="0"/>
              </a:rPr>
              <a:t>etc</a:t>
            </a:r>
            <a:r>
              <a:rPr lang="en-GB" sz="1200" dirty="0">
                <a:latin typeface="Comic Sans MS" panose="030F0702030302020204" pitchFamily="66" charset="0"/>
                <a:ea typeface="Calibri" panose="020F0502020204030204" pitchFamily="34" charset="0"/>
                <a:cs typeface="Times New Roman" panose="02020603050405020304" pitchFamily="18" charset="0"/>
              </a:rPr>
              <a:t>)</a:t>
            </a:r>
          </a:p>
          <a:p>
            <a:pPr>
              <a:spcAft>
                <a:spcPts val="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 </a:t>
            </a:r>
          </a:p>
          <a:p>
            <a:pPr>
              <a:spcAft>
                <a:spcPts val="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These are just like the keys to God’s kingdom – which open us up to God’s love. </a:t>
            </a:r>
          </a:p>
          <a:p>
            <a:pPr>
              <a:spcAft>
                <a:spcPts val="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 </a:t>
            </a:r>
          </a:p>
          <a:p>
            <a:pPr>
              <a:spcAft>
                <a:spcPts val="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This week let’s try to be more loving, more forgiving and more generous to others. Let us try to bring hope to others. And let’s try to open our hearts to welcome Jesus in. </a:t>
            </a:r>
          </a:p>
          <a:p>
            <a:pPr>
              <a:spcAft>
                <a:spcPts val="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 </a:t>
            </a:r>
          </a:p>
          <a:p>
            <a:pPr>
              <a:spcAft>
                <a:spcPts val="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What will you do this week to show your faith in Jesus and to welcome him into your heart? </a:t>
            </a:r>
          </a:p>
        </p:txBody>
      </p:sp>
    </p:spTree>
    <p:extLst>
      <p:ext uri="{BB962C8B-B14F-4D97-AF65-F5344CB8AC3E}">
        <p14:creationId xmlns:p14="http://schemas.microsoft.com/office/powerpoint/2010/main" val="1362343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7848872" cy="6463308"/>
          </a:xfrm>
          <a:prstGeom prst="rect">
            <a:avLst/>
          </a:prstGeom>
        </p:spPr>
        <p:txBody>
          <a:bodyPr wrap="square">
            <a:spAutoFit/>
          </a:bodyPr>
          <a:lstStyle/>
          <a:p>
            <a:pPr>
              <a:spcAft>
                <a:spcPts val="0"/>
              </a:spcAft>
            </a:pPr>
            <a:r>
              <a:rPr lang="en-GB" b="1" dirty="0">
                <a:latin typeface="Comic Sans MS" panose="030F0702030302020204" pitchFamily="66" charset="0"/>
                <a:ea typeface="Calibri" panose="020F0502020204030204" pitchFamily="34" charset="0"/>
                <a:cs typeface="Times New Roman" panose="02020603050405020304" pitchFamily="18" charset="0"/>
              </a:rPr>
              <a:t>Intercessions: </a:t>
            </a:r>
            <a:r>
              <a:rPr lang="en-GB" i="1" dirty="0">
                <a:latin typeface="Comic Sans MS" panose="030F0702030302020204" pitchFamily="66" charset="0"/>
                <a:ea typeface="Calibri" panose="020F0502020204030204" pitchFamily="34" charset="0"/>
                <a:cs typeface="Times New Roman" panose="02020603050405020304" pitchFamily="18" charset="0"/>
              </a:rPr>
              <a:t> </a:t>
            </a:r>
            <a:endParaRPr lang="en-GB" dirty="0">
              <a:latin typeface="Comic Sans MS" panose="030F0702030302020204" pitchFamily="66" charset="0"/>
              <a:ea typeface="Calibri" panose="020F0502020204030204" pitchFamily="34" charset="0"/>
              <a:cs typeface="Times New Roman" panose="02020603050405020304" pitchFamily="18" charset="0"/>
            </a:endParaRPr>
          </a:p>
          <a:p>
            <a:pPr>
              <a:spcAft>
                <a:spcPts val="0"/>
              </a:spcAft>
            </a:pPr>
            <a:r>
              <a:rPr lang="en-GB" dirty="0">
                <a:latin typeface="Comic Sans MS" panose="030F0702030302020204" pitchFamily="66" charset="0"/>
                <a:ea typeface="Calibri" panose="020F0502020204030204" pitchFamily="34" charset="0"/>
                <a:cs typeface="Times New Roman" panose="02020603050405020304" pitchFamily="18" charset="0"/>
              </a:rPr>
              <a:t>We open our hearts to God as we pray together:</a:t>
            </a:r>
          </a:p>
          <a:p>
            <a:pPr>
              <a:spcAft>
                <a:spcPts val="0"/>
              </a:spcAft>
            </a:pPr>
            <a:r>
              <a:rPr lang="en-GB" dirty="0">
                <a:latin typeface="Comic Sans MS" panose="030F0702030302020204" pitchFamily="66" charset="0"/>
                <a:ea typeface="Calibri" panose="020F0502020204030204" pitchFamily="34" charset="0"/>
                <a:cs typeface="Times New Roman" panose="02020603050405020304" pitchFamily="18" charset="0"/>
              </a:rPr>
              <a:t> </a:t>
            </a:r>
          </a:p>
          <a:p>
            <a:pPr>
              <a:spcAft>
                <a:spcPts val="0"/>
              </a:spcAft>
            </a:pPr>
            <a:r>
              <a:rPr lang="en-GB" dirty="0">
                <a:latin typeface="Comic Sans MS" panose="030F0702030302020204" pitchFamily="66" charset="0"/>
                <a:ea typeface="Calibri" panose="020F0502020204030204" pitchFamily="34" charset="0"/>
                <a:cs typeface="Times New Roman" panose="02020603050405020304" pitchFamily="18" charset="0"/>
              </a:rPr>
              <a:t>We pray for the Church throughout the world: that it may be a place of welcome and safety for all people. </a:t>
            </a:r>
          </a:p>
          <a:p>
            <a:pPr>
              <a:spcAft>
                <a:spcPts val="0"/>
              </a:spcAft>
            </a:pPr>
            <a:r>
              <a:rPr lang="en-GB" dirty="0">
                <a:latin typeface="Comic Sans MS" panose="030F0702030302020204" pitchFamily="66" charset="0"/>
                <a:ea typeface="Calibri" panose="020F0502020204030204" pitchFamily="34" charset="0"/>
                <a:cs typeface="Times New Roman" panose="02020603050405020304" pitchFamily="18" charset="0"/>
              </a:rPr>
              <a:t>Lord, in your mercy</a:t>
            </a:r>
          </a:p>
          <a:p>
            <a:pPr>
              <a:spcAft>
                <a:spcPts val="0"/>
              </a:spcAft>
            </a:pPr>
            <a:r>
              <a:rPr lang="en-GB" b="1" dirty="0">
                <a:latin typeface="Comic Sans MS" panose="030F0702030302020204" pitchFamily="66" charset="0"/>
                <a:ea typeface="Calibri" panose="020F0502020204030204" pitchFamily="34" charset="0"/>
                <a:cs typeface="Times New Roman" panose="02020603050405020304" pitchFamily="18" charset="0"/>
              </a:rPr>
              <a:t>Hear our prayer</a:t>
            </a:r>
          </a:p>
          <a:p>
            <a:pPr>
              <a:spcAft>
                <a:spcPts val="0"/>
              </a:spcAft>
            </a:pPr>
            <a:r>
              <a:rPr lang="en-GB" dirty="0">
                <a:latin typeface="Comic Sans MS" panose="030F0702030302020204" pitchFamily="66" charset="0"/>
                <a:ea typeface="Calibri" panose="020F0502020204030204" pitchFamily="34" charset="0"/>
                <a:cs typeface="Times New Roman" panose="02020603050405020304" pitchFamily="18" charset="0"/>
              </a:rPr>
              <a:t> </a:t>
            </a:r>
          </a:p>
          <a:p>
            <a:pPr>
              <a:spcAft>
                <a:spcPts val="0"/>
              </a:spcAft>
            </a:pPr>
            <a:r>
              <a:rPr lang="en-GB" dirty="0">
                <a:latin typeface="Comic Sans MS" panose="030F0702030302020204" pitchFamily="66" charset="0"/>
                <a:ea typeface="Calibri" panose="020F0502020204030204" pitchFamily="34" charset="0"/>
                <a:cs typeface="Times New Roman" panose="02020603050405020304" pitchFamily="18" charset="0"/>
              </a:rPr>
              <a:t>We pray for all our brothers and sisters around the world, especially those who are poor: that they may be able to change their lives for the better. </a:t>
            </a:r>
          </a:p>
          <a:p>
            <a:pPr>
              <a:spcAft>
                <a:spcPts val="0"/>
              </a:spcAft>
            </a:pPr>
            <a:r>
              <a:rPr lang="en-GB" dirty="0">
                <a:latin typeface="Comic Sans MS" panose="030F0702030302020204" pitchFamily="66" charset="0"/>
                <a:ea typeface="Calibri" panose="020F0502020204030204" pitchFamily="34" charset="0"/>
                <a:cs typeface="Times New Roman" panose="02020603050405020304" pitchFamily="18" charset="0"/>
              </a:rPr>
              <a:t>Lord, in your mercy</a:t>
            </a:r>
          </a:p>
          <a:p>
            <a:r>
              <a:rPr lang="en-GB" b="1" dirty="0">
                <a:latin typeface="Comic Sans MS" panose="030F0702030302020204" pitchFamily="66" charset="0"/>
                <a:ea typeface="Calibri" panose="020F0502020204030204" pitchFamily="34" charset="0"/>
                <a:cs typeface="Times New Roman" panose="02020603050405020304" pitchFamily="18" charset="0"/>
              </a:rPr>
              <a:t>Hear our prayer</a:t>
            </a:r>
          </a:p>
          <a:p>
            <a:pPr>
              <a:spcAft>
                <a:spcPts val="0"/>
              </a:spcAft>
            </a:pPr>
            <a:endParaRPr lang="en-GB" dirty="0">
              <a:latin typeface="Comic Sans MS" panose="030F0702030302020204" pitchFamily="66" charset="0"/>
              <a:ea typeface="Calibri" panose="020F0502020204030204" pitchFamily="34" charset="0"/>
              <a:cs typeface="Times New Roman" panose="02020603050405020304" pitchFamily="18" charset="0"/>
            </a:endParaRPr>
          </a:p>
          <a:p>
            <a:pPr>
              <a:spcAft>
                <a:spcPts val="0"/>
              </a:spcAft>
            </a:pPr>
            <a:r>
              <a:rPr lang="en-GB" dirty="0">
                <a:latin typeface="Comic Sans MS" panose="030F0702030302020204" pitchFamily="66" charset="0"/>
                <a:ea typeface="Calibri" panose="020F0502020204030204" pitchFamily="34" charset="0"/>
                <a:cs typeface="Times New Roman" panose="02020603050405020304" pitchFamily="18" charset="0"/>
              </a:rPr>
              <a:t> We pray for our parish, family and friends: that we may open our hearts to Jesus and love our neighbour, wherever in the world they are. Lord, in your mercy</a:t>
            </a:r>
          </a:p>
          <a:p>
            <a:r>
              <a:rPr lang="en-GB" b="1" dirty="0">
                <a:latin typeface="Comic Sans MS" panose="030F0702030302020204" pitchFamily="66" charset="0"/>
                <a:ea typeface="Calibri" panose="020F0502020204030204" pitchFamily="34" charset="0"/>
                <a:cs typeface="Times New Roman" panose="02020603050405020304" pitchFamily="18" charset="0"/>
              </a:rPr>
              <a:t>Hear our prayer</a:t>
            </a:r>
          </a:p>
          <a:p>
            <a:pPr>
              <a:spcAft>
                <a:spcPts val="0"/>
              </a:spcAft>
            </a:pPr>
            <a:endParaRPr lang="en-GB" dirty="0">
              <a:latin typeface="Comic Sans MS" panose="030F0702030302020204" pitchFamily="66" charset="0"/>
              <a:ea typeface="Calibri" panose="020F0502020204030204" pitchFamily="34" charset="0"/>
              <a:cs typeface="Times New Roman" panose="02020603050405020304" pitchFamily="18" charset="0"/>
            </a:endParaRPr>
          </a:p>
          <a:p>
            <a:pPr>
              <a:spcAft>
                <a:spcPts val="0"/>
              </a:spcAft>
            </a:pPr>
            <a:r>
              <a:rPr lang="en-GB" b="1" dirty="0">
                <a:latin typeface="Comic Sans MS" panose="030F0702030302020204" pitchFamily="66" charset="0"/>
                <a:ea typeface="Calibri" panose="020F0502020204030204" pitchFamily="34" charset="0"/>
                <a:cs typeface="Times New Roman" panose="02020603050405020304" pitchFamily="18" charset="0"/>
              </a:rPr>
              <a:t>Closing prayer:</a:t>
            </a:r>
          </a:p>
          <a:p>
            <a:pPr>
              <a:spcAft>
                <a:spcPts val="0"/>
              </a:spcAft>
            </a:pPr>
            <a:r>
              <a:rPr lang="en-GB" b="1" dirty="0">
                <a:latin typeface="Comic Sans MS" panose="030F0702030302020204" pitchFamily="66" charset="0"/>
                <a:ea typeface="Calibri" panose="020F0502020204030204" pitchFamily="34" charset="0"/>
                <a:cs typeface="Times New Roman" panose="02020603050405020304" pitchFamily="18" charset="0"/>
              </a:rPr>
              <a:t> </a:t>
            </a:r>
            <a:r>
              <a:rPr lang="en-GB" dirty="0">
                <a:latin typeface="Comic Sans MS" panose="030F0702030302020204" pitchFamily="66" charset="0"/>
                <a:ea typeface="Calibri" panose="020F0502020204030204" pitchFamily="34" charset="0"/>
                <a:cs typeface="Times New Roman" panose="02020603050405020304" pitchFamily="18" charset="0"/>
              </a:rPr>
              <a:t>Living God, help us to live with love, faith, generosity, fairness and hope, so that our hearts may be open to you and to all people in need. We ask this through Christ, our Lord, Amen. </a:t>
            </a:r>
          </a:p>
        </p:txBody>
      </p:sp>
    </p:spTree>
    <p:extLst>
      <p:ext uri="{BB962C8B-B14F-4D97-AF65-F5344CB8AC3E}">
        <p14:creationId xmlns:p14="http://schemas.microsoft.com/office/powerpoint/2010/main" val="2575201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980728"/>
            <a:ext cx="6120680" cy="5293757"/>
          </a:xfrm>
          <a:prstGeom prst="rect">
            <a:avLst/>
          </a:prstGeom>
          <a:noFill/>
        </p:spPr>
        <p:txBody>
          <a:bodyPr wrap="square" rtlCol="0">
            <a:spAutoFit/>
          </a:bodyPr>
          <a:lstStyle/>
          <a:p>
            <a:pPr algn="ctr"/>
            <a:r>
              <a:rPr lang="en-GB" sz="3200" b="1" dirty="0">
                <a:latin typeface="Bradley Hand ITC" panose="03070402050302030203" pitchFamily="66" charset="0"/>
              </a:rPr>
              <a:t>End of Day Prayer</a:t>
            </a:r>
          </a:p>
          <a:p>
            <a:pPr algn="ctr"/>
            <a:endParaRPr lang="en-GB" b="1" dirty="0">
              <a:latin typeface="Bradley Hand ITC" panose="03070402050302030203" pitchFamily="66" charset="0"/>
            </a:endParaRPr>
          </a:p>
          <a:p>
            <a:pPr algn="ctr"/>
            <a:r>
              <a:rPr lang="en-GB" sz="3200" b="1" dirty="0">
                <a:latin typeface="Bradley Hand ITC" panose="03070402050302030203" pitchFamily="66" charset="0"/>
              </a:rPr>
              <a:t>Good Jesus,</a:t>
            </a:r>
          </a:p>
          <a:p>
            <a:pPr algn="ctr"/>
            <a:r>
              <a:rPr lang="en-GB" sz="3200" b="1" dirty="0">
                <a:latin typeface="Bradley Hand ITC" panose="03070402050302030203" pitchFamily="66" charset="0"/>
              </a:rPr>
              <a:t>by your loving kindness,</a:t>
            </a:r>
          </a:p>
          <a:p>
            <a:pPr algn="ctr"/>
            <a:r>
              <a:rPr lang="en-GB" sz="3200" b="1" dirty="0">
                <a:latin typeface="Bradley Hand ITC" panose="03070402050302030203" pitchFamily="66" charset="0"/>
              </a:rPr>
              <a:t>enable me to come to you,</a:t>
            </a:r>
          </a:p>
          <a:p>
            <a:pPr algn="ctr"/>
            <a:r>
              <a:rPr lang="en-GB" sz="3200" b="1" dirty="0">
                <a:latin typeface="Bradley Hand ITC" panose="03070402050302030203" pitchFamily="66" charset="0"/>
              </a:rPr>
              <a:t>the fountain of wisdom,</a:t>
            </a:r>
          </a:p>
          <a:p>
            <a:pPr algn="ctr"/>
            <a:r>
              <a:rPr lang="en-GB" sz="3200" b="1" dirty="0">
                <a:latin typeface="Bradley Hand ITC" panose="03070402050302030203" pitchFamily="66" charset="0"/>
              </a:rPr>
              <a:t>and to stand forever before your face,</a:t>
            </a:r>
          </a:p>
          <a:p>
            <a:pPr algn="ctr"/>
            <a:r>
              <a:rPr lang="en-GB" sz="3200" b="1" dirty="0">
                <a:latin typeface="Bradley Hand ITC" panose="03070402050302030203" pitchFamily="66" charset="0"/>
              </a:rPr>
              <a:t>Amen</a:t>
            </a:r>
          </a:p>
          <a:p>
            <a:pPr algn="ctr"/>
            <a:endParaRPr lang="en-GB" sz="3200" b="1" dirty="0">
              <a:latin typeface="Bradley Hand ITC" panose="03070402050302030203" pitchFamily="66" charset="0"/>
            </a:endParaRPr>
          </a:p>
          <a:p>
            <a:pPr algn="ctr"/>
            <a:r>
              <a:rPr lang="en-GB" sz="3200" b="1" dirty="0">
                <a:latin typeface="Bradley Hand ITC" panose="03070402050302030203" pitchFamily="66" charset="0"/>
              </a:rPr>
              <a:t>St Bede: Pray for Us   </a:t>
            </a:r>
          </a:p>
        </p:txBody>
      </p:sp>
      <p:sp>
        <p:nvSpPr>
          <p:cNvPr id="5" name="TextBox 4"/>
          <p:cNvSpPr txBox="1"/>
          <p:nvPr/>
        </p:nvSpPr>
        <p:spPr>
          <a:xfrm>
            <a:off x="1323157" y="188640"/>
            <a:ext cx="7776864" cy="461665"/>
          </a:xfrm>
          <a:prstGeom prst="rect">
            <a:avLst/>
          </a:prstGeom>
          <a:noFill/>
        </p:spPr>
        <p:txBody>
          <a:bodyPr wrap="square" rtlCol="0">
            <a:spAutoFit/>
          </a:bodyPr>
          <a:lstStyle/>
          <a:p>
            <a:r>
              <a:rPr lang="en-GB" sz="2400" b="1" dirty="0">
                <a:latin typeface="Bradley Hand ITC" panose="03070402050302030203" pitchFamily="66" charset="0"/>
              </a:rPr>
              <a:t>In nomine </a:t>
            </a:r>
            <a:r>
              <a:rPr lang="en-GB" sz="2400" b="1" dirty="0" err="1">
                <a:latin typeface="Bradley Hand ITC" panose="03070402050302030203" pitchFamily="66" charset="0"/>
              </a:rPr>
              <a:t>Patris</a:t>
            </a:r>
            <a:r>
              <a:rPr lang="en-GB" sz="2400" b="1" dirty="0">
                <a:latin typeface="Bradley Hand ITC" panose="03070402050302030203" pitchFamily="66" charset="0"/>
              </a:rPr>
              <a:t>, et </a:t>
            </a:r>
            <a:r>
              <a:rPr lang="en-GB" sz="2400" b="1" dirty="0" err="1">
                <a:latin typeface="Bradley Hand ITC" panose="03070402050302030203" pitchFamily="66" charset="0"/>
              </a:rPr>
              <a:t>Filli</a:t>
            </a:r>
            <a:r>
              <a:rPr lang="en-GB" sz="2400" b="1" dirty="0">
                <a:latin typeface="Bradley Hand ITC" panose="03070402050302030203" pitchFamily="66" charset="0"/>
              </a:rPr>
              <a:t> et </a:t>
            </a:r>
            <a:r>
              <a:rPr lang="en-GB" sz="2400" b="1" dirty="0" err="1">
                <a:latin typeface="Bradley Hand ITC" panose="03070402050302030203" pitchFamily="66" charset="0"/>
              </a:rPr>
              <a:t>Spiritus</a:t>
            </a:r>
            <a:r>
              <a:rPr lang="en-GB" sz="2400" b="1" dirty="0">
                <a:latin typeface="Bradley Hand ITC" panose="03070402050302030203" pitchFamily="66" charset="0"/>
              </a:rPr>
              <a:t> Sancti.  Amen</a:t>
            </a:r>
          </a:p>
        </p:txBody>
      </p:sp>
      <p:pic>
        <p:nvPicPr>
          <p:cNvPr id="6" name="Picture 5">
            <a:hlinkClick r:id="rId2"/>
          </p:cNvPr>
          <p:cNvPicPr>
            <a:picLocks noChangeAspect="1"/>
          </p:cNvPicPr>
          <p:nvPr/>
        </p:nvPicPr>
        <p:blipFill>
          <a:blip r:embed="rId3" cstate="print"/>
          <a:stretch>
            <a:fillRect/>
          </a:stretch>
        </p:blipFill>
        <p:spPr>
          <a:xfrm>
            <a:off x="533524" y="5301208"/>
            <a:ext cx="1579265" cy="816207"/>
          </a:xfrm>
          <a:prstGeom prst="rect">
            <a:avLst/>
          </a:prstGeom>
        </p:spPr>
      </p:pic>
      <p:sp>
        <p:nvSpPr>
          <p:cNvPr id="7" name="Rectangle 6"/>
          <p:cNvSpPr/>
          <p:nvPr/>
        </p:nvSpPr>
        <p:spPr>
          <a:xfrm>
            <a:off x="264982" y="6274485"/>
            <a:ext cx="4572000" cy="246221"/>
          </a:xfrm>
          <a:prstGeom prst="rect">
            <a:avLst/>
          </a:prstGeom>
        </p:spPr>
        <p:txBody>
          <a:bodyPr>
            <a:spAutoFit/>
          </a:bodyPr>
          <a:lstStyle/>
          <a:p>
            <a:r>
              <a:rPr lang="en-GB" sz="1000" dirty="0">
                <a:latin typeface="Comic Sans MS" panose="030F0702030302020204" pitchFamily="66" charset="0"/>
              </a:rPr>
              <a:t>https://www.youtube.com/watch?v=YAcokfQ3cqY</a:t>
            </a:r>
          </a:p>
        </p:txBody>
      </p:sp>
    </p:spTree>
    <p:extLst>
      <p:ext uri="{BB962C8B-B14F-4D97-AF65-F5344CB8AC3E}">
        <p14:creationId xmlns:p14="http://schemas.microsoft.com/office/powerpoint/2010/main" val="401920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7920880" cy="3570208"/>
          </a:xfrm>
          <a:prstGeom prst="rect">
            <a:avLst/>
          </a:prstGeom>
          <a:noFill/>
        </p:spPr>
        <p:txBody>
          <a:bodyPr wrap="square" rtlCol="0">
            <a:spAutoFit/>
          </a:bodyPr>
          <a:lstStyle/>
          <a:p>
            <a:pPr algn="ctr"/>
            <a:r>
              <a:rPr lang="en-GB" sz="4000" b="1" dirty="0">
                <a:latin typeface="Bradley Hand ITC" panose="03070402050302030203" pitchFamily="66" charset="0"/>
              </a:rPr>
              <a:t>Mission Statement</a:t>
            </a:r>
          </a:p>
          <a:p>
            <a:endParaRPr lang="en-GB" dirty="0">
              <a:latin typeface="Bradley Hand ITC" panose="03070402050302030203" pitchFamily="66" charset="0"/>
            </a:endParaRPr>
          </a:p>
          <a:p>
            <a:pPr algn="ctr"/>
            <a:r>
              <a:rPr lang="en-GB" sz="3200" dirty="0">
                <a:latin typeface="Bradley Hand ITC" panose="03070402050302030203" pitchFamily="66" charset="0"/>
              </a:rPr>
              <a:t>With the Lord’s help, we are united in </a:t>
            </a:r>
            <a:r>
              <a:rPr lang="en-GB" sz="3200" b="1" dirty="0">
                <a:latin typeface="Bradley Hand ITC" panose="03070402050302030203" pitchFamily="66" charset="0"/>
              </a:rPr>
              <a:t>faith</a:t>
            </a:r>
            <a:r>
              <a:rPr lang="en-GB" sz="3200" dirty="0">
                <a:latin typeface="Bradley Hand ITC" panose="03070402050302030203" pitchFamily="66" charset="0"/>
              </a:rPr>
              <a:t>, we strive for success and </a:t>
            </a:r>
            <a:r>
              <a:rPr lang="en-GB" sz="3200" b="1" dirty="0">
                <a:latin typeface="Bradley Hand ITC" panose="03070402050302030203" pitchFamily="66" charset="0"/>
              </a:rPr>
              <a:t>excellence</a:t>
            </a:r>
            <a:r>
              <a:rPr lang="en-GB" sz="3200" dirty="0">
                <a:latin typeface="Bradley Hand ITC" panose="03070402050302030203" pitchFamily="66" charset="0"/>
              </a:rPr>
              <a:t>, we are </a:t>
            </a:r>
            <a:r>
              <a:rPr lang="en-GB" sz="3200" b="1" dirty="0">
                <a:latin typeface="Bradley Hand ITC" panose="03070402050302030203" pitchFamily="66" charset="0"/>
              </a:rPr>
              <a:t>determined</a:t>
            </a:r>
            <a:r>
              <a:rPr lang="en-GB" sz="3200" dirty="0">
                <a:latin typeface="Bradley Hand ITC" panose="03070402050302030203" pitchFamily="66" charset="0"/>
              </a:rPr>
              <a:t> to be the best that we can be.</a:t>
            </a:r>
          </a:p>
          <a:p>
            <a:pPr algn="ctr"/>
            <a:endParaRPr lang="en-GB" dirty="0">
              <a:latin typeface="Bradley Hand ITC" panose="03070402050302030203" pitchFamily="66" charset="0"/>
            </a:endParaRPr>
          </a:p>
          <a:p>
            <a:pPr algn="ctr"/>
            <a:endParaRPr lang="en-GB" dirty="0">
              <a:latin typeface="Bradley Hand ITC" panose="03070402050302030203" pitchFamily="66" charset="0"/>
            </a:endParaRPr>
          </a:p>
          <a:p>
            <a:pPr algn="ctr"/>
            <a:r>
              <a:rPr lang="en-GB" sz="3600" b="1" dirty="0">
                <a:latin typeface="Bradley Hand ITC" panose="03070402050302030203" pitchFamily="66" charset="0"/>
              </a:rPr>
              <a:t>Faith ~ Excellence ~ Determination</a:t>
            </a:r>
            <a:endParaRPr lang="en-GB" sz="3600" dirty="0">
              <a:latin typeface="Bradley Hand ITC" panose="03070402050302030203" pitchFamily="66" charset="0"/>
            </a:endParaRPr>
          </a:p>
        </p:txBody>
      </p:sp>
      <p:pic>
        <p:nvPicPr>
          <p:cNvPr id="3" name="Picture 2"/>
          <p:cNvPicPr/>
          <p:nvPr/>
        </p:nvPicPr>
        <p:blipFill>
          <a:blip r:embed="rId2"/>
          <a:stretch>
            <a:fillRect/>
          </a:stretch>
        </p:blipFill>
        <p:spPr>
          <a:xfrm>
            <a:off x="2339752" y="4797152"/>
            <a:ext cx="3648075" cy="1066800"/>
          </a:xfrm>
          <a:prstGeom prst="rect">
            <a:avLst/>
          </a:prstGeom>
        </p:spPr>
      </p:pic>
    </p:spTree>
    <p:extLst>
      <p:ext uri="{BB962C8B-B14F-4D97-AF65-F5344CB8AC3E}">
        <p14:creationId xmlns:p14="http://schemas.microsoft.com/office/powerpoint/2010/main" val="1232892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5736" y="476672"/>
            <a:ext cx="5766322" cy="769441"/>
          </a:xfrm>
          <a:prstGeom prst="rect">
            <a:avLst/>
          </a:prstGeom>
        </p:spPr>
        <p:txBody>
          <a:bodyPr wrap="none">
            <a:spAutoFit/>
          </a:bodyPr>
          <a:lstStyle/>
          <a:p>
            <a:r>
              <a:rPr lang="en-GB" sz="4400" b="1" dirty="0">
                <a:latin typeface="Bradley Hand ITC" panose="03070402050302030203" pitchFamily="66" charset="0"/>
              </a:rPr>
              <a:t>Friday 30</a:t>
            </a:r>
            <a:r>
              <a:rPr lang="en-GB" sz="4400" b="1" baseline="30000" dirty="0">
                <a:latin typeface="Bradley Hand ITC" panose="03070402050302030203" pitchFamily="66" charset="0"/>
              </a:rPr>
              <a:t>th</a:t>
            </a:r>
            <a:r>
              <a:rPr lang="en-GB" sz="4400" b="1" dirty="0">
                <a:latin typeface="Bradley Hand ITC" panose="03070402050302030203" pitchFamily="66" charset="0"/>
              </a:rPr>
              <a:t> June  2023</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484784"/>
            <a:ext cx="3524163" cy="4956126"/>
          </a:xfrm>
          <a:prstGeom prst="rect">
            <a:avLst/>
          </a:prstGeom>
          <a:noFill/>
          <a:ln w="127000" algn="ctr">
            <a:solidFill>
              <a:srgbClr val="008000"/>
            </a:solidFill>
            <a:miter lim="800000"/>
            <a:headEnd/>
            <a:tailEnd/>
          </a:ln>
          <a:effectLst/>
          <a:extLst>
            <a:ext uri="{909E8E84-426E-40DD-AFC4-6F175D3DCCD1}">
              <a14:hiddenFill xmlns:a14="http://schemas.microsoft.com/office/drawing/2010/main">
                <a:solidFill>
                  <a:srgbClr val="339933"/>
                </a:solidFill>
              </a14:hiddenFill>
            </a:ext>
            <a:ext uri="{AF507438-7753-43E0-B8FC-AC1667EBCBE1}">
              <a14:hiddenEffects xmlns:a14="http://schemas.microsoft.com/office/drawing/2010/main">
                <a:effectLst>
                  <a:outerShdw dist="35921" dir="2700000" algn="ctr" rotWithShape="0">
                    <a:srgbClr val="008000"/>
                  </a:outerShdw>
                </a:effectLst>
              </a14:hiddenEffects>
            </a:ext>
          </a:extLst>
        </p:spPr>
      </p:pic>
    </p:spTree>
    <p:extLst>
      <p:ext uri="{BB962C8B-B14F-4D97-AF65-F5344CB8AC3E}">
        <p14:creationId xmlns:p14="http://schemas.microsoft.com/office/powerpoint/2010/main" val="3435068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404664"/>
            <a:ext cx="7848872" cy="4401205"/>
          </a:xfrm>
          <a:prstGeom prst="rect">
            <a:avLst/>
          </a:prstGeom>
        </p:spPr>
        <p:txBody>
          <a:bodyPr wrap="square">
            <a:spAutoFit/>
          </a:bodyPr>
          <a:lstStyle/>
          <a:p>
            <a:pPr algn="ctr"/>
            <a:r>
              <a:rPr lang="en-GB" sz="2800" b="1" dirty="0">
                <a:latin typeface="Bradley Hand ITC" panose="03070402050302030203" pitchFamily="66" charset="0"/>
              </a:rPr>
              <a:t>Morning Prayer – Hail Mary</a:t>
            </a:r>
          </a:p>
          <a:p>
            <a:pPr algn="ctr"/>
            <a:endParaRPr lang="en-GB" sz="2800" b="1" dirty="0">
              <a:latin typeface="Bradley Hand ITC" panose="03070402050302030203" pitchFamily="66" charset="0"/>
            </a:endParaRPr>
          </a:p>
          <a:p>
            <a:pPr algn="ctr"/>
            <a:r>
              <a:rPr lang="en-GB" sz="2800" b="1" dirty="0">
                <a:latin typeface="Bradley Hand ITC" panose="03070402050302030203" pitchFamily="66" charset="0"/>
              </a:rPr>
              <a:t>Hail Mary, full of grace,</a:t>
            </a:r>
          </a:p>
          <a:p>
            <a:pPr algn="ctr"/>
            <a:r>
              <a:rPr lang="en-GB" sz="2800" b="1" dirty="0">
                <a:latin typeface="Bradley Hand ITC" panose="03070402050302030203" pitchFamily="66" charset="0"/>
              </a:rPr>
              <a:t>The Lord is with thee;</a:t>
            </a:r>
          </a:p>
          <a:p>
            <a:pPr algn="ctr"/>
            <a:r>
              <a:rPr lang="en-GB" sz="2800" b="1" dirty="0">
                <a:latin typeface="Bradley Hand ITC" panose="03070402050302030203" pitchFamily="66" charset="0"/>
              </a:rPr>
              <a:t>Blessed art thou amongst women</a:t>
            </a:r>
          </a:p>
          <a:p>
            <a:pPr algn="ctr"/>
            <a:r>
              <a:rPr lang="en-GB" sz="2800" b="1" dirty="0">
                <a:latin typeface="Bradley Hand ITC" panose="03070402050302030203" pitchFamily="66" charset="0"/>
              </a:rPr>
              <a:t>And blessed is the fruit of thy womb Jesus.</a:t>
            </a:r>
          </a:p>
          <a:p>
            <a:pPr algn="ctr"/>
            <a:r>
              <a:rPr lang="en-GB" sz="2800" b="1" dirty="0">
                <a:latin typeface="Bradley Hand ITC" panose="03070402050302030203" pitchFamily="66" charset="0"/>
              </a:rPr>
              <a:t>Holy Mary, Mother of God,</a:t>
            </a:r>
          </a:p>
          <a:p>
            <a:pPr algn="ctr"/>
            <a:r>
              <a:rPr lang="en-GB" sz="2800" b="1" dirty="0">
                <a:latin typeface="Bradley Hand ITC" panose="03070402050302030203" pitchFamily="66" charset="0"/>
              </a:rPr>
              <a:t>Pray for us sinners,  now </a:t>
            </a:r>
          </a:p>
          <a:p>
            <a:pPr algn="ctr"/>
            <a:r>
              <a:rPr lang="en-GB" sz="2800" b="1" dirty="0">
                <a:latin typeface="Bradley Hand ITC" panose="03070402050302030203" pitchFamily="66" charset="0"/>
              </a:rPr>
              <a:t>and at the hour of our death</a:t>
            </a:r>
          </a:p>
          <a:p>
            <a:pPr algn="ctr"/>
            <a:r>
              <a:rPr lang="en-GB" sz="2800" b="1" dirty="0">
                <a:latin typeface="Bradley Hand ITC" panose="03070402050302030203" pitchFamily="66" charset="0"/>
              </a:rPr>
              <a:t>Amen</a:t>
            </a:r>
          </a:p>
        </p:txBody>
      </p:sp>
    </p:spTree>
    <p:extLst>
      <p:ext uri="{BB962C8B-B14F-4D97-AF65-F5344CB8AC3E}">
        <p14:creationId xmlns:p14="http://schemas.microsoft.com/office/powerpoint/2010/main" val="3045638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3528" y="692696"/>
            <a:ext cx="8626609" cy="2431435"/>
          </a:xfrm>
          <a:prstGeom prst="rect">
            <a:avLst/>
          </a:prstGeom>
          <a:ln w="762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sz="1600" dirty="0">
              <a:latin typeface="Comic Sans MS" panose="030F0702030302020204" pitchFamily="66" charset="0"/>
            </a:endParaRPr>
          </a:p>
          <a:p>
            <a:pPr algn="ctr"/>
            <a:r>
              <a:rPr lang="en-US" sz="6000" dirty="0">
                <a:latin typeface="Segoe Script" panose="030B0504020000000003" pitchFamily="66" charset="0"/>
              </a:rPr>
              <a:t>Reading/Assembly Day</a:t>
            </a:r>
          </a:p>
          <a:p>
            <a:pPr algn="ctr"/>
            <a:endParaRPr lang="en-US" sz="1600" dirty="0">
              <a:latin typeface="Comic Sans MS" panose="030F0702030302020204" pitchFamily="66" charset="0"/>
            </a:endParaRPr>
          </a:p>
        </p:txBody>
      </p:sp>
      <p:sp>
        <p:nvSpPr>
          <p:cNvPr id="7" name="Rectangle 6"/>
          <p:cNvSpPr/>
          <p:nvPr/>
        </p:nvSpPr>
        <p:spPr>
          <a:xfrm>
            <a:off x="323528" y="88250"/>
            <a:ext cx="2215094" cy="369332"/>
          </a:xfrm>
          <a:prstGeom prst="rect">
            <a:avLst/>
          </a:prstGeom>
        </p:spPr>
        <p:txBody>
          <a:bodyPr wrap="none">
            <a:spAutoFit/>
          </a:bodyPr>
          <a:lstStyle/>
          <a:p>
            <a:r>
              <a:rPr lang="en-GB" b="1" dirty="0">
                <a:solidFill>
                  <a:srgbClr val="333333"/>
                </a:solidFill>
                <a:latin typeface="Comic Sans MS" panose="030F0702030302020204" pitchFamily="66" charset="0"/>
              </a:rPr>
              <a:t>Domino </a:t>
            </a:r>
            <a:r>
              <a:rPr lang="en-GB" b="1" dirty="0" err="1">
                <a:solidFill>
                  <a:srgbClr val="333333"/>
                </a:solidFill>
                <a:latin typeface="Comic Sans MS" panose="030F0702030302020204" pitchFamily="66" charset="0"/>
              </a:rPr>
              <a:t>Adiuvante</a:t>
            </a:r>
            <a:endParaRPr lang="en-GB" b="1" i="0" dirty="0">
              <a:solidFill>
                <a:srgbClr val="333333"/>
              </a:solidFill>
              <a:effectLst/>
              <a:latin typeface="Comic Sans MS" panose="030F0702030302020204" pitchFamily="66" charset="0"/>
            </a:endParaRPr>
          </a:p>
        </p:txBody>
      </p:sp>
      <p:pic>
        <p:nvPicPr>
          <p:cNvPr id="2" name="Picture 1">
            <a:extLst>
              <a:ext uri="{FF2B5EF4-FFF2-40B4-BE49-F238E27FC236}">
                <a16:creationId xmlns:a16="http://schemas.microsoft.com/office/drawing/2014/main" id="{3310E5B1-17F2-4252-82F3-27398CE93497}"/>
              </a:ext>
            </a:extLst>
          </p:cNvPr>
          <p:cNvPicPr>
            <a:picLocks noChangeAspect="1"/>
          </p:cNvPicPr>
          <p:nvPr/>
        </p:nvPicPr>
        <p:blipFill>
          <a:blip r:embed="rId2"/>
          <a:stretch>
            <a:fillRect/>
          </a:stretch>
        </p:blipFill>
        <p:spPr>
          <a:xfrm>
            <a:off x="5940152" y="4436763"/>
            <a:ext cx="2419350" cy="1714500"/>
          </a:xfrm>
          <a:prstGeom prst="rect">
            <a:avLst/>
          </a:prstGeom>
        </p:spPr>
      </p:pic>
    </p:spTree>
    <p:extLst>
      <p:ext uri="{BB962C8B-B14F-4D97-AF65-F5344CB8AC3E}">
        <p14:creationId xmlns:p14="http://schemas.microsoft.com/office/powerpoint/2010/main" val="1064167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980728"/>
            <a:ext cx="6120680" cy="5293757"/>
          </a:xfrm>
          <a:prstGeom prst="rect">
            <a:avLst/>
          </a:prstGeom>
          <a:noFill/>
        </p:spPr>
        <p:txBody>
          <a:bodyPr wrap="square" rtlCol="0">
            <a:spAutoFit/>
          </a:bodyPr>
          <a:lstStyle/>
          <a:p>
            <a:pPr algn="ctr"/>
            <a:r>
              <a:rPr lang="en-GB" sz="3200" b="1" dirty="0">
                <a:latin typeface="Bradley Hand ITC" panose="03070402050302030203" pitchFamily="66" charset="0"/>
              </a:rPr>
              <a:t>End of Day Prayer</a:t>
            </a:r>
          </a:p>
          <a:p>
            <a:pPr algn="ctr"/>
            <a:endParaRPr lang="en-GB" b="1" dirty="0">
              <a:latin typeface="Bradley Hand ITC" panose="03070402050302030203" pitchFamily="66" charset="0"/>
            </a:endParaRPr>
          </a:p>
          <a:p>
            <a:pPr algn="ctr"/>
            <a:r>
              <a:rPr lang="en-GB" sz="3200" b="1" dirty="0">
                <a:latin typeface="Bradley Hand ITC" panose="03070402050302030203" pitchFamily="66" charset="0"/>
              </a:rPr>
              <a:t>Good Jesus,</a:t>
            </a:r>
          </a:p>
          <a:p>
            <a:pPr algn="ctr"/>
            <a:r>
              <a:rPr lang="en-GB" sz="3200" b="1" dirty="0">
                <a:latin typeface="Bradley Hand ITC" panose="03070402050302030203" pitchFamily="66" charset="0"/>
              </a:rPr>
              <a:t>by your loving kindness,</a:t>
            </a:r>
          </a:p>
          <a:p>
            <a:pPr algn="ctr"/>
            <a:r>
              <a:rPr lang="en-GB" sz="3200" b="1" dirty="0">
                <a:latin typeface="Bradley Hand ITC" panose="03070402050302030203" pitchFamily="66" charset="0"/>
              </a:rPr>
              <a:t>enable me to come to you,</a:t>
            </a:r>
          </a:p>
          <a:p>
            <a:pPr algn="ctr"/>
            <a:r>
              <a:rPr lang="en-GB" sz="3200" b="1" dirty="0">
                <a:latin typeface="Bradley Hand ITC" panose="03070402050302030203" pitchFamily="66" charset="0"/>
              </a:rPr>
              <a:t>the fountain of wisdom,</a:t>
            </a:r>
          </a:p>
          <a:p>
            <a:pPr algn="ctr"/>
            <a:r>
              <a:rPr lang="en-GB" sz="3200" b="1" dirty="0">
                <a:latin typeface="Bradley Hand ITC" panose="03070402050302030203" pitchFamily="66" charset="0"/>
              </a:rPr>
              <a:t>and to stand forever before your face,</a:t>
            </a:r>
          </a:p>
          <a:p>
            <a:pPr algn="ctr"/>
            <a:r>
              <a:rPr lang="en-GB" sz="3200" b="1" dirty="0">
                <a:latin typeface="Bradley Hand ITC" panose="03070402050302030203" pitchFamily="66" charset="0"/>
              </a:rPr>
              <a:t>Amen</a:t>
            </a:r>
          </a:p>
          <a:p>
            <a:pPr algn="ctr"/>
            <a:endParaRPr lang="en-GB" sz="3200" b="1" dirty="0">
              <a:latin typeface="Bradley Hand ITC" panose="03070402050302030203" pitchFamily="66" charset="0"/>
            </a:endParaRPr>
          </a:p>
          <a:p>
            <a:pPr algn="ctr"/>
            <a:r>
              <a:rPr lang="en-GB" sz="3200" b="1" dirty="0">
                <a:latin typeface="Bradley Hand ITC" panose="03070402050302030203" pitchFamily="66" charset="0"/>
              </a:rPr>
              <a:t>St Bede: Pray for Us   </a:t>
            </a:r>
          </a:p>
        </p:txBody>
      </p:sp>
      <p:sp>
        <p:nvSpPr>
          <p:cNvPr id="5" name="TextBox 4"/>
          <p:cNvSpPr txBox="1"/>
          <p:nvPr/>
        </p:nvSpPr>
        <p:spPr>
          <a:xfrm>
            <a:off x="1323157" y="188640"/>
            <a:ext cx="7776864" cy="461665"/>
          </a:xfrm>
          <a:prstGeom prst="rect">
            <a:avLst/>
          </a:prstGeom>
          <a:noFill/>
        </p:spPr>
        <p:txBody>
          <a:bodyPr wrap="square" rtlCol="0">
            <a:spAutoFit/>
          </a:bodyPr>
          <a:lstStyle/>
          <a:p>
            <a:r>
              <a:rPr lang="en-GB" sz="2400" b="1" dirty="0">
                <a:latin typeface="Bradley Hand ITC" panose="03070402050302030203" pitchFamily="66" charset="0"/>
              </a:rPr>
              <a:t>In nomine </a:t>
            </a:r>
            <a:r>
              <a:rPr lang="en-GB" sz="2400" b="1" dirty="0" err="1">
                <a:latin typeface="Bradley Hand ITC" panose="03070402050302030203" pitchFamily="66" charset="0"/>
              </a:rPr>
              <a:t>Patris</a:t>
            </a:r>
            <a:r>
              <a:rPr lang="en-GB" sz="2400" b="1" dirty="0">
                <a:latin typeface="Bradley Hand ITC" panose="03070402050302030203" pitchFamily="66" charset="0"/>
              </a:rPr>
              <a:t>, et </a:t>
            </a:r>
            <a:r>
              <a:rPr lang="en-GB" sz="2400" b="1" dirty="0" err="1">
                <a:latin typeface="Bradley Hand ITC" panose="03070402050302030203" pitchFamily="66" charset="0"/>
              </a:rPr>
              <a:t>Filli</a:t>
            </a:r>
            <a:r>
              <a:rPr lang="en-GB" sz="2400" b="1" dirty="0">
                <a:latin typeface="Bradley Hand ITC" panose="03070402050302030203" pitchFamily="66" charset="0"/>
              </a:rPr>
              <a:t> et </a:t>
            </a:r>
            <a:r>
              <a:rPr lang="en-GB" sz="2400" b="1" dirty="0" err="1">
                <a:latin typeface="Bradley Hand ITC" panose="03070402050302030203" pitchFamily="66" charset="0"/>
              </a:rPr>
              <a:t>Spiritus</a:t>
            </a:r>
            <a:r>
              <a:rPr lang="en-GB" sz="2400" b="1" dirty="0">
                <a:latin typeface="Bradley Hand ITC" panose="03070402050302030203" pitchFamily="66" charset="0"/>
              </a:rPr>
              <a:t> Sancti.  Amen</a:t>
            </a:r>
          </a:p>
        </p:txBody>
      </p:sp>
      <p:pic>
        <p:nvPicPr>
          <p:cNvPr id="6" name="Picture 5">
            <a:hlinkClick r:id="rId2"/>
          </p:cNvPr>
          <p:cNvPicPr>
            <a:picLocks noChangeAspect="1"/>
          </p:cNvPicPr>
          <p:nvPr/>
        </p:nvPicPr>
        <p:blipFill>
          <a:blip r:embed="rId3" cstate="print"/>
          <a:stretch>
            <a:fillRect/>
          </a:stretch>
        </p:blipFill>
        <p:spPr>
          <a:xfrm>
            <a:off x="533524" y="5301208"/>
            <a:ext cx="1579265" cy="816207"/>
          </a:xfrm>
          <a:prstGeom prst="rect">
            <a:avLst/>
          </a:prstGeom>
        </p:spPr>
      </p:pic>
      <p:sp>
        <p:nvSpPr>
          <p:cNvPr id="7" name="Rectangle 6"/>
          <p:cNvSpPr/>
          <p:nvPr/>
        </p:nvSpPr>
        <p:spPr>
          <a:xfrm>
            <a:off x="264982" y="6274485"/>
            <a:ext cx="4572000" cy="246221"/>
          </a:xfrm>
          <a:prstGeom prst="rect">
            <a:avLst/>
          </a:prstGeom>
        </p:spPr>
        <p:txBody>
          <a:bodyPr>
            <a:spAutoFit/>
          </a:bodyPr>
          <a:lstStyle/>
          <a:p>
            <a:r>
              <a:rPr lang="en-GB" sz="1000" dirty="0">
                <a:latin typeface="Comic Sans MS" panose="030F0702030302020204" pitchFamily="66" charset="0"/>
              </a:rPr>
              <a:t>https://www.youtube.com/watch?v=YAcokfQ3cqY</a:t>
            </a:r>
          </a:p>
        </p:txBody>
      </p:sp>
    </p:spTree>
    <p:extLst>
      <p:ext uri="{BB962C8B-B14F-4D97-AF65-F5344CB8AC3E}">
        <p14:creationId xmlns:p14="http://schemas.microsoft.com/office/powerpoint/2010/main" val="168903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0148" y="404664"/>
            <a:ext cx="6043642" cy="769441"/>
          </a:xfrm>
          <a:prstGeom prst="rect">
            <a:avLst/>
          </a:prstGeom>
        </p:spPr>
        <p:txBody>
          <a:bodyPr wrap="none">
            <a:spAutoFit/>
          </a:bodyPr>
          <a:lstStyle/>
          <a:p>
            <a:r>
              <a:rPr lang="en-GB" sz="4400" b="1" dirty="0">
                <a:latin typeface="Bradley Hand ITC" panose="03070402050302030203" pitchFamily="66" charset="0"/>
              </a:rPr>
              <a:t>Monday 26</a:t>
            </a:r>
            <a:r>
              <a:rPr lang="en-GB" sz="4400" b="1" baseline="30000" dirty="0">
                <a:latin typeface="Bradley Hand ITC" panose="03070402050302030203" pitchFamily="66" charset="0"/>
              </a:rPr>
              <a:t>th</a:t>
            </a:r>
            <a:r>
              <a:rPr lang="en-GB" sz="4400" b="1" dirty="0">
                <a:latin typeface="Bradley Hand ITC" panose="03070402050302030203" pitchFamily="66" charset="0"/>
              </a:rPr>
              <a:t> June 2023</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484784"/>
            <a:ext cx="3524163" cy="4956126"/>
          </a:xfrm>
          <a:prstGeom prst="rect">
            <a:avLst/>
          </a:prstGeom>
          <a:noFill/>
          <a:ln w="127000" algn="ctr">
            <a:solidFill>
              <a:srgbClr val="008000"/>
            </a:solidFill>
            <a:miter lim="800000"/>
            <a:headEnd/>
            <a:tailEnd/>
          </a:ln>
          <a:effectLst/>
          <a:extLst>
            <a:ext uri="{909E8E84-426E-40DD-AFC4-6F175D3DCCD1}">
              <a14:hiddenFill xmlns:a14="http://schemas.microsoft.com/office/drawing/2010/main">
                <a:solidFill>
                  <a:srgbClr val="339933"/>
                </a:solidFill>
              </a14:hiddenFill>
            </a:ext>
            <a:ext uri="{AF507438-7753-43E0-B8FC-AC1667EBCBE1}">
              <a14:hiddenEffects xmlns:a14="http://schemas.microsoft.com/office/drawing/2010/main">
                <a:effectLst>
                  <a:outerShdw dist="35921" dir="2700000" algn="ctr" rotWithShape="0">
                    <a:srgbClr val="008000"/>
                  </a:outerShdw>
                </a:effectLst>
              </a14:hiddenEffects>
            </a:ext>
          </a:extLst>
        </p:spPr>
      </p:pic>
    </p:spTree>
    <p:extLst>
      <p:ext uri="{BB962C8B-B14F-4D97-AF65-F5344CB8AC3E}">
        <p14:creationId xmlns:p14="http://schemas.microsoft.com/office/powerpoint/2010/main" val="2688508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3688" y="620688"/>
            <a:ext cx="6624736" cy="5139869"/>
          </a:xfrm>
          <a:prstGeom prst="rect">
            <a:avLst/>
          </a:prstGeom>
        </p:spPr>
        <p:txBody>
          <a:bodyPr wrap="square">
            <a:spAutoFit/>
          </a:bodyPr>
          <a:lstStyle/>
          <a:p>
            <a:pPr algn="ctr"/>
            <a:r>
              <a:rPr lang="en-GB" sz="2800" b="1" dirty="0">
                <a:latin typeface="Bradley Hand ITC" panose="03070402050302030203" pitchFamily="66" charset="0"/>
              </a:rPr>
              <a:t>Morning Prayer </a:t>
            </a:r>
          </a:p>
          <a:p>
            <a:pPr algn="ctr"/>
            <a:endParaRPr lang="en-GB" sz="2000" b="1" dirty="0">
              <a:latin typeface="Bradley Hand ITC" panose="03070402050302030203" pitchFamily="66" charset="0"/>
            </a:endParaRPr>
          </a:p>
          <a:p>
            <a:pPr algn="ctr"/>
            <a:r>
              <a:rPr lang="en-GB" sz="2800" dirty="0">
                <a:latin typeface="Segoe Print" panose="02000600000000000000" pitchFamily="2" charset="0"/>
              </a:rPr>
              <a:t>O holy Apostles Peter and Paul,</a:t>
            </a:r>
          </a:p>
          <a:p>
            <a:pPr algn="ctr"/>
            <a:r>
              <a:rPr lang="en-GB" sz="2800" dirty="0">
                <a:latin typeface="Segoe Print" panose="02000600000000000000" pitchFamily="2" charset="0"/>
              </a:rPr>
              <a:t>Intercede for us.</a:t>
            </a:r>
          </a:p>
          <a:p>
            <a:pPr algn="ctr"/>
            <a:r>
              <a:rPr lang="en-GB" sz="2800" dirty="0">
                <a:latin typeface="Segoe Print" panose="02000600000000000000" pitchFamily="2" charset="0"/>
              </a:rPr>
              <a:t>Protect O Lord your people who trust in the</a:t>
            </a:r>
          </a:p>
          <a:p>
            <a:pPr algn="ctr"/>
            <a:r>
              <a:rPr lang="en-GB" sz="2800" dirty="0">
                <a:latin typeface="Segoe Print" panose="02000600000000000000" pitchFamily="2" charset="0"/>
              </a:rPr>
              <a:t>patronage of your apostles, Peter and Paul.</a:t>
            </a:r>
          </a:p>
          <a:p>
            <a:pPr algn="ctr"/>
            <a:r>
              <a:rPr lang="en-GB" sz="2800" dirty="0">
                <a:latin typeface="Segoe Print" panose="02000600000000000000" pitchFamily="2" charset="0"/>
              </a:rPr>
              <a:t>And by their constant protection,</a:t>
            </a:r>
          </a:p>
          <a:p>
            <a:pPr algn="ctr"/>
            <a:r>
              <a:rPr lang="en-GB" sz="2800" dirty="0">
                <a:latin typeface="Segoe Print" panose="02000600000000000000" pitchFamily="2" charset="0"/>
              </a:rPr>
              <a:t>Protect you people.</a:t>
            </a:r>
          </a:p>
          <a:p>
            <a:pPr algn="ctr"/>
            <a:r>
              <a:rPr lang="en-GB" sz="2800" dirty="0">
                <a:latin typeface="Segoe Print" panose="02000600000000000000" pitchFamily="2" charset="0"/>
              </a:rPr>
              <a:t>Through Christ Our Lord.</a:t>
            </a:r>
          </a:p>
          <a:p>
            <a:pPr algn="ctr"/>
            <a:r>
              <a:rPr lang="en-GB" sz="2800" dirty="0">
                <a:latin typeface="Segoe Print" panose="02000600000000000000" pitchFamily="2" charset="0"/>
              </a:rPr>
              <a:t>Amen</a:t>
            </a:r>
          </a:p>
        </p:txBody>
      </p:sp>
    </p:spTree>
    <p:extLst>
      <p:ext uri="{BB962C8B-B14F-4D97-AF65-F5344CB8AC3E}">
        <p14:creationId xmlns:p14="http://schemas.microsoft.com/office/powerpoint/2010/main" val="306573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41160" y="13979"/>
            <a:ext cx="4392488" cy="523220"/>
          </a:xfrm>
          <a:prstGeom prst="rect">
            <a:avLst/>
          </a:prstGeom>
          <a:noFill/>
        </p:spPr>
        <p:txBody>
          <a:bodyPr wrap="square" rtlCol="0">
            <a:spAutoFit/>
          </a:bodyPr>
          <a:lstStyle/>
          <a:p>
            <a:pPr algn="ctr"/>
            <a:r>
              <a:rPr lang="en-GB" sz="2800" b="1" dirty="0">
                <a:latin typeface="Bradley Hand ITC" panose="03070402050302030203" pitchFamily="66" charset="0"/>
              </a:rPr>
              <a:t>St Peter and Paul</a:t>
            </a:r>
          </a:p>
        </p:txBody>
      </p:sp>
      <p:sp>
        <p:nvSpPr>
          <p:cNvPr id="4" name="Rectangle 3"/>
          <p:cNvSpPr/>
          <p:nvPr/>
        </p:nvSpPr>
        <p:spPr>
          <a:xfrm>
            <a:off x="107504" y="476672"/>
            <a:ext cx="8928992" cy="2585323"/>
          </a:xfrm>
          <a:prstGeom prst="rect">
            <a:avLst/>
          </a:prstGeom>
          <a:ln w="63500">
            <a:solidFill>
              <a:schemeClr val="accent6">
                <a:lumMod val="50000"/>
              </a:schemeClr>
            </a:solidFill>
          </a:ln>
        </p:spPr>
        <p:txBody>
          <a:bodyPr wrap="square">
            <a:spAutoFit/>
          </a:bodyPr>
          <a:lstStyle/>
          <a:p>
            <a:r>
              <a:rPr lang="en-GB" dirty="0">
                <a:latin typeface="Comic Sans MS" panose="030F0702030302020204" pitchFamily="66" charset="0"/>
              </a:rPr>
              <a:t> Thursday the 29</a:t>
            </a:r>
            <a:r>
              <a:rPr lang="en-GB" baseline="30000" dirty="0">
                <a:latin typeface="Comic Sans MS" panose="030F0702030302020204" pitchFamily="66" charset="0"/>
              </a:rPr>
              <a:t>th</a:t>
            </a:r>
            <a:r>
              <a:rPr lang="en-GB" dirty="0">
                <a:latin typeface="Comic Sans MS" panose="030F0702030302020204" pitchFamily="66" charset="0"/>
              </a:rPr>
              <a:t> June is the Feast Day of St Peter and St Paul.</a:t>
            </a:r>
          </a:p>
          <a:p>
            <a:endParaRPr lang="en-GB" dirty="0">
              <a:latin typeface="Comic Sans MS" panose="030F0702030302020204" pitchFamily="66" charset="0"/>
            </a:endParaRPr>
          </a:p>
          <a:p>
            <a:r>
              <a:rPr lang="en-GB" dirty="0">
                <a:latin typeface="Comic Sans MS" panose="030F0702030302020204" pitchFamily="66" charset="0"/>
              </a:rPr>
              <a:t>St. Peter and St. Paul were very different people. They each had an important mission for building up the early Church, and the way each saint served God and spread the Gospel was unique to the special gifts God gave him. But in many ways, St. Peter and St. Paul were quite alike. After reaching drastically low points (for Peter, denying Jesus; for Paul, persecuting the early Christians), both men decided to say yes to God. And their “Yes” changed everything for the early Church, leading to the Church we have today.</a:t>
            </a:r>
          </a:p>
        </p:txBody>
      </p:sp>
      <p:sp>
        <p:nvSpPr>
          <p:cNvPr id="5" name="TextBox 4"/>
          <p:cNvSpPr txBox="1"/>
          <p:nvPr/>
        </p:nvSpPr>
        <p:spPr>
          <a:xfrm>
            <a:off x="4788024" y="3573016"/>
            <a:ext cx="4104456" cy="2308324"/>
          </a:xfrm>
          <a:prstGeom prst="rect">
            <a:avLst/>
          </a:prstGeom>
          <a:solidFill>
            <a:schemeClr val="bg1"/>
          </a:solidFill>
          <a:ln w="50800">
            <a:solidFill>
              <a:srgbClr val="FFFF00"/>
            </a:solidFill>
          </a:ln>
        </p:spPr>
        <p:txBody>
          <a:bodyPr wrap="square" rtlCol="0">
            <a:spAutoFit/>
          </a:bodyPr>
          <a:lstStyle/>
          <a:p>
            <a:pPr algn="ctr"/>
            <a:r>
              <a:rPr lang="en-GB" sz="1600" b="1" dirty="0">
                <a:latin typeface="Segoe Print" panose="02000600000000000000" pitchFamily="2" charset="0"/>
              </a:rPr>
              <a:t>The feast day of St. Peter and Paul is celebrated together as it is the  day that honours the martyrdom of the two saints, sometime between AD 64 and 68. While the church recognizes that they may not have died on the same day, tradition says that this is the day that they were both martyred in Rome by Emperor Nero.</a:t>
            </a:r>
          </a:p>
        </p:txBody>
      </p:sp>
      <p:pic>
        <p:nvPicPr>
          <p:cNvPr id="6" name="Picture 5">
            <a:hlinkClick r:id="rId3"/>
            <a:extLst>
              <a:ext uri="{FF2B5EF4-FFF2-40B4-BE49-F238E27FC236}">
                <a16:creationId xmlns:a16="http://schemas.microsoft.com/office/drawing/2014/main" id="{E464025D-D7F4-4922-83CA-04016E2C6527}"/>
              </a:ext>
            </a:extLst>
          </p:cNvPr>
          <p:cNvPicPr>
            <a:picLocks noChangeAspect="1"/>
          </p:cNvPicPr>
          <p:nvPr/>
        </p:nvPicPr>
        <p:blipFill>
          <a:blip r:embed="rId4"/>
          <a:stretch>
            <a:fillRect/>
          </a:stretch>
        </p:blipFill>
        <p:spPr>
          <a:xfrm>
            <a:off x="683568" y="3495831"/>
            <a:ext cx="3528392" cy="2795802"/>
          </a:xfrm>
          <a:prstGeom prst="rect">
            <a:avLst/>
          </a:prstGeom>
        </p:spPr>
      </p:pic>
      <p:sp>
        <p:nvSpPr>
          <p:cNvPr id="7" name="Rectangle 6">
            <a:extLst>
              <a:ext uri="{FF2B5EF4-FFF2-40B4-BE49-F238E27FC236}">
                <a16:creationId xmlns:a16="http://schemas.microsoft.com/office/drawing/2014/main" id="{897FD4CD-20D0-4550-89BA-526F7679BC9F}"/>
              </a:ext>
            </a:extLst>
          </p:cNvPr>
          <p:cNvSpPr/>
          <p:nvPr/>
        </p:nvSpPr>
        <p:spPr>
          <a:xfrm>
            <a:off x="2447764" y="6419619"/>
            <a:ext cx="1279517" cy="369332"/>
          </a:xfrm>
          <a:prstGeom prst="rect">
            <a:avLst/>
          </a:prstGeom>
        </p:spPr>
        <p:txBody>
          <a:bodyPr wrap="none">
            <a:spAutoFit/>
          </a:bodyPr>
          <a:lstStyle/>
          <a:p>
            <a:r>
              <a:rPr lang="en-GB" dirty="0">
                <a:hlinkClick r:id="rId3"/>
              </a:rPr>
              <a:t>Bing Videos</a:t>
            </a:r>
            <a:endParaRPr lang="en-GB" dirty="0"/>
          </a:p>
        </p:txBody>
      </p:sp>
    </p:spTree>
    <p:extLst>
      <p:ext uri="{BB962C8B-B14F-4D97-AF65-F5344CB8AC3E}">
        <p14:creationId xmlns:p14="http://schemas.microsoft.com/office/powerpoint/2010/main" val="2008073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980728"/>
            <a:ext cx="6120680" cy="5293757"/>
          </a:xfrm>
          <a:prstGeom prst="rect">
            <a:avLst/>
          </a:prstGeom>
          <a:noFill/>
        </p:spPr>
        <p:txBody>
          <a:bodyPr wrap="square" rtlCol="0">
            <a:spAutoFit/>
          </a:bodyPr>
          <a:lstStyle/>
          <a:p>
            <a:pPr algn="ctr"/>
            <a:r>
              <a:rPr lang="en-GB" sz="3200" b="1" dirty="0">
                <a:latin typeface="Bradley Hand ITC" panose="03070402050302030203" pitchFamily="66" charset="0"/>
              </a:rPr>
              <a:t>End of Day Prayer</a:t>
            </a:r>
          </a:p>
          <a:p>
            <a:pPr algn="ctr"/>
            <a:endParaRPr lang="en-GB" b="1" dirty="0">
              <a:latin typeface="Bradley Hand ITC" panose="03070402050302030203" pitchFamily="66" charset="0"/>
            </a:endParaRPr>
          </a:p>
          <a:p>
            <a:pPr algn="ctr"/>
            <a:r>
              <a:rPr lang="en-GB" sz="3200" b="1" dirty="0">
                <a:latin typeface="Bradley Hand ITC" panose="03070402050302030203" pitchFamily="66" charset="0"/>
              </a:rPr>
              <a:t>Good Jesus,</a:t>
            </a:r>
          </a:p>
          <a:p>
            <a:pPr algn="ctr"/>
            <a:r>
              <a:rPr lang="en-GB" sz="3200" b="1" dirty="0">
                <a:latin typeface="Bradley Hand ITC" panose="03070402050302030203" pitchFamily="66" charset="0"/>
              </a:rPr>
              <a:t>by your loving kindness,</a:t>
            </a:r>
          </a:p>
          <a:p>
            <a:pPr algn="ctr"/>
            <a:r>
              <a:rPr lang="en-GB" sz="3200" b="1" dirty="0">
                <a:latin typeface="Bradley Hand ITC" panose="03070402050302030203" pitchFamily="66" charset="0"/>
              </a:rPr>
              <a:t>enable me to come to you,</a:t>
            </a:r>
          </a:p>
          <a:p>
            <a:pPr algn="ctr"/>
            <a:r>
              <a:rPr lang="en-GB" sz="3200" b="1" dirty="0">
                <a:latin typeface="Bradley Hand ITC" panose="03070402050302030203" pitchFamily="66" charset="0"/>
              </a:rPr>
              <a:t>the fountain of wisdom,</a:t>
            </a:r>
          </a:p>
          <a:p>
            <a:pPr algn="ctr"/>
            <a:r>
              <a:rPr lang="en-GB" sz="3200" b="1" dirty="0">
                <a:latin typeface="Bradley Hand ITC" panose="03070402050302030203" pitchFamily="66" charset="0"/>
              </a:rPr>
              <a:t>and to stand forever before your face,</a:t>
            </a:r>
          </a:p>
          <a:p>
            <a:pPr algn="ctr"/>
            <a:r>
              <a:rPr lang="en-GB" sz="3200" b="1" dirty="0">
                <a:latin typeface="Bradley Hand ITC" panose="03070402050302030203" pitchFamily="66" charset="0"/>
              </a:rPr>
              <a:t>Amen</a:t>
            </a:r>
          </a:p>
          <a:p>
            <a:pPr algn="ctr"/>
            <a:endParaRPr lang="en-GB" sz="3200" b="1" dirty="0">
              <a:latin typeface="Bradley Hand ITC" panose="03070402050302030203" pitchFamily="66" charset="0"/>
            </a:endParaRPr>
          </a:p>
          <a:p>
            <a:pPr algn="ctr"/>
            <a:r>
              <a:rPr lang="en-GB" sz="3200" b="1" dirty="0">
                <a:latin typeface="Bradley Hand ITC" panose="03070402050302030203" pitchFamily="66" charset="0"/>
              </a:rPr>
              <a:t>St Bede: Pray for Us   </a:t>
            </a:r>
          </a:p>
        </p:txBody>
      </p:sp>
      <p:sp>
        <p:nvSpPr>
          <p:cNvPr id="5" name="TextBox 4"/>
          <p:cNvSpPr txBox="1"/>
          <p:nvPr/>
        </p:nvSpPr>
        <p:spPr>
          <a:xfrm>
            <a:off x="1323157" y="188640"/>
            <a:ext cx="7776864" cy="461665"/>
          </a:xfrm>
          <a:prstGeom prst="rect">
            <a:avLst/>
          </a:prstGeom>
          <a:noFill/>
        </p:spPr>
        <p:txBody>
          <a:bodyPr wrap="square" rtlCol="0">
            <a:spAutoFit/>
          </a:bodyPr>
          <a:lstStyle/>
          <a:p>
            <a:r>
              <a:rPr lang="en-GB" sz="2400" b="1" dirty="0">
                <a:latin typeface="Bradley Hand ITC" panose="03070402050302030203" pitchFamily="66" charset="0"/>
              </a:rPr>
              <a:t>In nomine </a:t>
            </a:r>
            <a:r>
              <a:rPr lang="en-GB" sz="2400" b="1" dirty="0" err="1">
                <a:latin typeface="Bradley Hand ITC" panose="03070402050302030203" pitchFamily="66" charset="0"/>
              </a:rPr>
              <a:t>Patris</a:t>
            </a:r>
            <a:r>
              <a:rPr lang="en-GB" sz="2400" b="1" dirty="0">
                <a:latin typeface="Bradley Hand ITC" panose="03070402050302030203" pitchFamily="66" charset="0"/>
              </a:rPr>
              <a:t>, et </a:t>
            </a:r>
            <a:r>
              <a:rPr lang="en-GB" sz="2400" b="1" dirty="0" err="1">
                <a:latin typeface="Bradley Hand ITC" panose="03070402050302030203" pitchFamily="66" charset="0"/>
              </a:rPr>
              <a:t>Filli</a:t>
            </a:r>
            <a:r>
              <a:rPr lang="en-GB" sz="2400" b="1" dirty="0">
                <a:latin typeface="Bradley Hand ITC" panose="03070402050302030203" pitchFamily="66" charset="0"/>
              </a:rPr>
              <a:t> et </a:t>
            </a:r>
            <a:r>
              <a:rPr lang="en-GB" sz="2400" b="1" dirty="0" err="1">
                <a:latin typeface="Bradley Hand ITC" panose="03070402050302030203" pitchFamily="66" charset="0"/>
              </a:rPr>
              <a:t>Spiritus</a:t>
            </a:r>
            <a:r>
              <a:rPr lang="en-GB" sz="2400" b="1" dirty="0">
                <a:latin typeface="Bradley Hand ITC" panose="03070402050302030203" pitchFamily="66" charset="0"/>
              </a:rPr>
              <a:t> Sancti.  Amen</a:t>
            </a:r>
          </a:p>
        </p:txBody>
      </p:sp>
      <p:pic>
        <p:nvPicPr>
          <p:cNvPr id="6" name="Picture 5">
            <a:hlinkClick r:id="rId2"/>
          </p:cNvPr>
          <p:cNvPicPr>
            <a:picLocks noChangeAspect="1"/>
          </p:cNvPicPr>
          <p:nvPr/>
        </p:nvPicPr>
        <p:blipFill>
          <a:blip r:embed="rId3" cstate="print"/>
          <a:stretch>
            <a:fillRect/>
          </a:stretch>
        </p:blipFill>
        <p:spPr>
          <a:xfrm>
            <a:off x="533524" y="5301208"/>
            <a:ext cx="1579265" cy="816207"/>
          </a:xfrm>
          <a:prstGeom prst="rect">
            <a:avLst/>
          </a:prstGeom>
        </p:spPr>
      </p:pic>
      <p:sp>
        <p:nvSpPr>
          <p:cNvPr id="7" name="Rectangle 6"/>
          <p:cNvSpPr/>
          <p:nvPr/>
        </p:nvSpPr>
        <p:spPr>
          <a:xfrm>
            <a:off x="264982" y="6274485"/>
            <a:ext cx="4572000" cy="246221"/>
          </a:xfrm>
          <a:prstGeom prst="rect">
            <a:avLst/>
          </a:prstGeom>
        </p:spPr>
        <p:txBody>
          <a:bodyPr>
            <a:spAutoFit/>
          </a:bodyPr>
          <a:lstStyle/>
          <a:p>
            <a:r>
              <a:rPr lang="en-GB" sz="1000" dirty="0">
                <a:latin typeface="Comic Sans MS" panose="030F0702030302020204" pitchFamily="66" charset="0"/>
              </a:rPr>
              <a:t>https://www.youtube.com/watch?v=YAcokfQ3cqY</a:t>
            </a:r>
          </a:p>
        </p:txBody>
      </p:sp>
    </p:spTree>
    <p:extLst>
      <p:ext uri="{BB962C8B-B14F-4D97-AF65-F5344CB8AC3E}">
        <p14:creationId xmlns:p14="http://schemas.microsoft.com/office/powerpoint/2010/main" val="2182162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0148" y="404664"/>
            <a:ext cx="6106159" cy="769441"/>
          </a:xfrm>
          <a:prstGeom prst="rect">
            <a:avLst/>
          </a:prstGeom>
        </p:spPr>
        <p:txBody>
          <a:bodyPr wrap="none">
            <a:spAutoFit/>
          </a:bodyPr>
          <a:lstStyle/>
          <a:p>
            <a:r>
              <a:rPr lang="en-GB" sz="4400" b="1" dirty="0">
                <a:latin typeface="Bradley Hand ITC" panose="03070402050302030203" pitchFamily="66" charset="0"/>
              </a:rPr>
              <a:t>Tuesday 27</a:t>
            </a:r>
            <a:r>
              <a:rPr lang="en-GB" sz="4400" b="1" baseline="30000" dirty="0">
                <a:latin typeface="Bradley Hand ITC" panose="03070402050302030203" pitchFamily="66" charset="0"/>
              </a:rPr>
              <a:t>th</a:t>
            </a:r>
            <a:r>
              <a:rPr lang="en-GB" sz="4400" b="1" dirty="0">
                <a:latin typeface="Bradley Hand ITC" panose="03070402050302030203" pitchFamily="66" charset="0"/>
              </a:rPr>
              <a:t> June  2023</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484784"/>
            <a:ext cx="3524163" cy="4956126"/>
          </a:xfrm>
          <a:prstGeom prst="rect">
            <a:avLst/>
          </a:prstGeom>
          <a:noFill/>
          <a:ln w="127000" algn="ctr">
            <a:solidFill>
              <a:srgbClr val="008000"/>
            </a:solidFill>
            <a:miter lim="800000"/>
            <a:headEnd/>
            <a:tailEnd/>
          </a:ln>
          <a:effectLst/>
          <a:extLst>
            <a:ext uri="{909E8E84-426E-40DD-AFC4-6F175D3DCCD1}">
              <a14:hiddenFill xmlns:a14="http://schemas.microsoft.com/office/drawing/2010/main">
                <a:solidFill>
                  <a:srgbClr val="339933"/>
                </a:solidFill>
              </a14:hiddenFill>
            </a:ext>
            <a:ext uri="{AF507438-7753-43E0-B8FC-AC1667EBCBE1}">
              <a14:hiddenEffects xmlns:a14="http://schemas.microsoft.com/office/drawing/2010/main">
                <a:effectLst>
                  <a:outerShdw dist="35921" dir="2700000" algn="ctr" rotWithShape="0">
                    <a:srgbClr val="008000"/>
                  </a:outerShdw>
                </a:effectLst>
              </a14:hiddenEffects>
            </a:ext>
          </a:extLst>
        </p:spPr>
      </p:pic>
    </p:spTree>
    <p:extLst>
      <p:ext uri="{BB962C8B-B14F-4D97-AF65-F5344CB8AC3E}">
        <p14:creationId xmlns:p14="http://schemas.microsoft.com/office/powerpoint/2010/main" val="969230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60648"/>
            <a:ext cx="8856984" cy="7663636"/>
          </a:xfrm>
          <a:prstGeom prst="rect">
            <a:avLst/>
          </a:prstGeom>
          <a:noFill/>
        </p:spPr>
        <p:txBody>
          <a:bodyPr wrap="square" rtlCol="0">
            <a:spAutoFit/>
          </a:bodyPr>
          <a:lstStyle/>
          <a:p>
            <a:pPr algn="ctr"/>
            <a:r>
              <a:rPr lang="en-GB" sz="2800" b="1" dirty="0">
                <a:latin typeface="Bradley Hand ITC" panose="03070402050302030203" pitchFamily="66" charset="0"/>
              </a:rPr>
              <a:t>Morning Prayer – Gloria</a:t>
            </a:r>
          </a:p>
          <a:p>
            <a:pPr algn="ctr"/>
            <a:endParaRPr lang="en-GB" sz="2800" b="1" dirty="0">
              <a:latin typeface="Bradley Hand ITC" panose="03070402050302030203" pitchFamily="66" charset="0"/>
            </a:endParaRPr>
          </a:p>
          <a:p>
            <a:pPr algn="ctr"/>
            <a:r>
              <a:rPr lang="en-GB" sz="2000" dirty="0">
                <a:latin typeface="Segoe Print" panose="02000600000000000000" pitchFamily="2" charset="0"/>
              </a:rPr>
              <a:t>Glory to God in the highest. And on earth peace to men of good will. We praise You. We bless You. We adore you. We glorify You. We give You thanks for Your great glory.</a:t>
            </a:r>
          </a:p>
          <a:p>
            <a:pPr algn="ctr"/>
            <a:endParaRPr lang="en-GB" dirty="0">
              <a:latin typeface="Segoe Print" panose="02000600000000000000" pitchFamily="2" charset="0"/>
            </a:endParaRPr>
          </a:p>
          <a:p>
            <a:pPr algn="ctr"/>
            <a:r>
              <a:rPr lang="en-GB" dirty="0">
                <a:latin typeface="Segoe Print" panose="02000600000000000000" pitchFamily="2" charset="0"/>
              </a:rPr>
              <a:t> </a:t>
            </a:r>
            <a:r>
              <a:rPr lang="en-GB" sz="2000" dirty="0">
                <a:latin typeface="Segoe Print" panose="02000600000000000000" pitchFamily="2" charset="0"/>
              </a:rPr>
              <a:t>O Lord God, heavenly King, God the Father almighty. O Lord Jesus Christ, the Only-begotten Son. O Lord God, Lamb of God, Son of the Father: you Who take away the sins of the world, have mercy on us. </a:t>
            </a:r>
          </a:p>
          <a:p>
            <a:pPr algn="ctr"/>
            <a:endParaRPr lang="en-GB" sz="2000" dirty="0">
              <a:latin typeface="Segoe Print" panose="02000600000000000000" pitchFamily="2" charset="0"/>
            </a:endParaRPr>
          </a:p>
          <a:p>
            <a:pPr algn="ctr"/>
            <a:r>
              <a:rPr lang="en-GB" sz="2000" dirty="0">
                <a:latin typeface="Segoe Print" panose="02000600000000000000" pitchFamily="2" charset="0"/>
              </a:rPr>
              <a:t>You Who take away the sins of the world, receive our prayer. You Who sit at the right hand of the Father, have mercy on us. </a:t>
            </a:r>
          </a:p>
          <a:p>
            <a:pPr algn="ctr"/>
            <a:endParaRPr lang="en-GB" dirty="0">
              <a:latin typeface="Segoe Print" panose="02000600000000000000" pitchFamily="2" charset="0"/>
            </a:endParaRPr>
          </a:p>
          <a:p>
            <a:pPr algn="ctr"/>
            <a:r>
              <a:rPr lang="en-GB" sz="2000" dirty="0">
                <a:latin typeface="Segoe Print" panose="02000600000000000000" pitchFamily="2" charset="0"/>
              </a:rPr>
              <a:t>For you alone are holy. You alone are the Lord. You alone, O Jesus Christ, are most high. Together with the Holy Spirit in the glory of God the Father.</a:t>
            </a:r>
          </a:p>
          <a:p>
            <a:pPr algn="ctr"/>
            <a:endParaRPr lang="en-GB" dirty="0">
              <a:latin typeface="Segoe Print" panose="02000600000000000000" pitchFamily="2" charset="0"/>
            </a:endParaRPr>
          </a:p>
          <a:p>
            <a:pPr algn="ctr"/>
            <a:r>
              <a:rPr lang="en-GB" dirty="0">
                <a:latin typeface="Segoe Print" panose="02000600000000000000" pitchFamily="2" charset="0"/>
              </a:rPr>
              <a:t> </a:t>
            </a:r>
            <a:r>
              <a:rPr lang="en-GB" sz="2000" dirty="0">
                <a:latin typeface="Segoe Print" panose="02000600000000000000" pitchFamily="2" charset="0"/>
              </a:rPr>
              <a:t>Amen.</a:t>
            </a:r>
            <a:r>
              <a:rPr lang="en-GB" sz="2000" b="1" dirty="0">
                <a:latin typeface="Segoe Print" panose="02000600000000000000" pitchFamily="2" charset="0"/>
              </a:rPr>
              <a:t> </a:t>
            </a:r>
          </a:p>
          <a:p>
            <a:pPr algn="ctr"/>
            <a:endParaRPr lang="en-GB" sz="2800" b="1" dirty="0">
              <a:latin typeface="Segoe Print" panose="02000600000000000000" pitchFamily="2" charset="0"/>
            </a:endParaRPr>
          </a:p>
          <a:p>
            <a:pPr algn="ctr"/>
            <a:r>
              <a:rPr lang="en-GB" sz="2800" b="1" dirty="0">
                <a:latin typeface="Bradley Hand ITC" panose="03070402050302030203" pitchFamily="66" charset="0"/>
              </a:rPr>
              <a:t> </a:t>
            </a:r>
            <a:endParaRPr lang="en-GB" sz="3200" b="1" dirty="0">
              <a:latin typeface="Bradley Hand ITC" panose="03070402050302030203" pitchFamily="66" charset="0"/>
            </a:endParaRPr>
          </a:p>
          <a:p>
            <a:pPr algn="ctr"/>
            <a:r>
              <a:rPr lang="en-GB" sz="2400" b="1" dirty="0">
                <a:latin typeface="Bradley Hand ITC" panose="03070402050302030203" pitchFamily="66" charset="0"/>
              </a:rPr>
              <a:t> </a:t>
            </a:r>
          </a:p>
          <a:p>
            <a:pPr algn="ctr"/>
            <a:r>
              <a:rPr lang="en-GB" sz="2400" b="1" dirty="0">
                <a:latin typeface="Bradley Hand ITC" panose="03070402050302030203" pitchFamily="66" charset="0"/>
              </a:rPr>
              <a:t> </a:t>
            </a:r>
          </a:p>
        </p:txBody>
      </p:sp>
    </p:spTree>
    <p:extLst>
      <p:ext uri="{BB962C8B-B14F-4D97-AF65-F5344CB8AC3E}">
        <p14:creationId xmlns:p14="http://schemas.microsoft.com/office/powerpoint/2010/main" val="1840064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3528" y="692696"/>
            <a:ext cx="8626609" cy="2431435"/>
          </a:xfrm>
          <a:prstGeom prst="rect">
            <a:avLst/>
          </a:prstGeom>
          <a:ln w="762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sz="1600" dirty="0">
              <a:latin typeface="Comic Sans MS" panose="030F0702030302020204" pitchFamily="66" charset="0"/>
            </a:endParaRPr>
          </a:p>
          <a:p>
            <a:pPr algn="ctr"/>
            <a:r>
              <a:rPr lang="en-US" sz="6000" dirty="0">
                <a:latin typeface="Segoe Script" panose="030B0504020000000003" pitchFamily="66" charset="0"/>
              </a:rPr>
              <a:t>Reading/Assembly Day</a:t>
            </a:r>
          </a:p>
          <a:p>
            <a:pPr algn="ctr"/>
            <a:endParaRPr lang="en-US" sz="1600" dirty="0">
              <a:latin typeface="Comic Sans MS" panose="030F0702030302020204" pitchFamily="66" charset="0"/>
            </a:endParaRPr>
          </a:p>
        </p:txBody>
      </p:sp>
      <p:sp>
        <p:nvSpPr>
          <p:cNvPr id="7" name="Rectangle 6"/>
          <p:cNvSpPr/>
          <p:nvPr/>
        </p:nvSpPr>
        <p:spPr>
          <a:xfrm>
            <a:off x="323528" y="88250"/>
            <a:ext cx="2215094" cy="369332"/>
          </a:xfrm>
          <a:prstGeom prst="rect">
            <a:avLst/>
          </a:prstGeom>
        </p:spPr>
        <p:txBody>
          <a:bodyPr wrap="none">
            <a:spAutoFit/>
          </a:bodyPr>
          <a:lstStyle/>
          <a:p>
            <a:r>
              <a:rPr lang="en-GB" b="1" dirty="0">
                <a:solidFill>
                  <a:srgbClr val="333333"/>
                </a:solidFill>
                <a:latin typeface="Comic Sans MS" panose="030F0702030302020204" pitchFamily="66" charset="0"/>
              </a:rPr>
              <a:t>Domino </a:t>
            </a:r>
            <a:r>
              <a:rPr lang="en-GB" b="1" dirty="0" err="1">
                <a:solidFill>
                  <a:srgbClr val="333333"/>
                </a:solidFill>
                <a:latin typeface="Comic Sans MS" panose="030F0702030302020204" pitchFamily="66" charset="0"/>
              </a:rPr>
              <a:t>Adiuvante</a:t>
            </a:r>
            <a:endParaRPr lang="en-GB" b="1" i="0" dirty="0">
              <a:solidFill>
                <a:srgbClr val="333333"/>
              </a:solidFill>
              <a:effectLst/>
              <a:latin typeface="Comic Sans MS" panose="030F0702030302020204" pitchFamily="66" charset="0"/>
            </a:endParaRPr>
          </a:p>
        </p:txBody>
      </p:sp>
      <p:pic>
        <p:nvPicPr>
          <p:cNvPr id="2" name="Picture 1">
            <a:extLst>
              <a:ext uri="{FF2B5EF4-FFF2-40B4-BE49-F238E27FC236}">
                <a16:creationId xmlns:a16="http://schemas.microsoft.com/office/drawing/2014/main" id="{9AC10C7B-8575-4B54-B13E-4C56871901A4}"/>
              </a:ext>
            </a:extLst>
          </p:cNvPr>
          <p:cNvPicPr>
            <a:picLocks noChangeAspect="1"/>
          </p:cNvPicPr>
          <p:nvPr/>
        </p:nvPicPr>
        <p:blipFill>
          <a:blip r:embed="rId2"/>
          <a:stretch>
            <a:fillRect/>
          </a:stretch>
        </p:blipFill>
        <p:spPr>
          <a:xfrm>
            <a:off x="6084168" y="4293096"/>
            <a:ext cx="2419350" cy="1714500"/>
          </a:xfrm>
          <a:prstGeom prst="rect">
            <a:avLst/>
          </a:prstGeom>
        </p:spPr>
      </p:pic>
    </p:spTree>
    <p:extLst>
      <p:ext uri="{BB962C8B-B14F-4D97-AF65-F5344CB8AC3E}">
        <p14:creationId xmlns:p14="http://schemas.microsoft.com/office/powerpoint/2010/main" val="1099313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98631</TotalTime>
  <Words>1764</Words>
  <Application>Microsoft Office PowerPoint</Application>
  <PresentationFormat>On-screen Show (4:3)</PresentationFormat>
  <Paragraphs>208</Paragraphs>
  <Slides>23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Bradley Hand ITC</vt:lpstr>
      <vt:lpstr>Calibri</vt:lpstr>
      <vt:lpstr>Calibri Light</vt:lpstr>
      <vt:lpstr>Comic Sans MS</vt:lpstr>
      <vt:lpstr>Segoe Print</vt:lpstr>
      <vt:lpstr>Segoe Script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Josepha.Sr</dc:creator>
  <cp:lastModifiedBy>Oonagh Balls</cp:lastModifiedBy>
  <cp:revision>568</cp:revision>
  <cp:lastPrinted>2022-05-17T09:52:08Z</cp:lastPrinted>
  <dcterms:created xsi:type="dcterms:W3CDTF">2018-08-31T15:30:42Z</dcterms:created>
  <dcterms:modified xsi:type="dcterms:W3CDTF">2023-06-12T13:58:41Z</dcterms:modified>
</cp:coreProperties>
</file>