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3"/>
    <p:restoredTop sz="94715"/>
  </p:normalViewPr>
  <p:slideViewPr>
    <p:cSldViewPr snapToGrid="0">
      <p:cViewPr>
        <p:scale>
          <a:sx n="78" d="100"/>
          <a:sy n="78" d="100"/>
        </p:scale>
        <p:origin x="18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5F30-F754-47C3-B5CB-68831BDD5436}"/>
              </a:ext>
            </a:extLst>
          </p:cNvPr>
          <p:cNvSpPr>
            <a:spLocks noGrp="1"/>
          </p:cNvSpPr>
          <p:nvPr>
            <p:ph type="ctrTitle"/>
          </p:nvPr>
        </p:nvSpPr>
        <p:spPr>
          <a:xfrm>
            <a:off x="857250" y="1995312"/>
            <a:ext cx="5143500" cy="4244622"/>
          </a:xfrm>
        </p:spPr>
        <p:txBody>
          <a:bodyPr anchor="b"/>
          <a:lstStyle>
            <a:lvl1pPr algn="ctr">
              <a:defRPr sz="3375"/>
            </a:lvl1pPr>
          </a:lstStyle>
          <a:p>
            <a:r>
              <a:rPr lang="en-US"/>
              <a:t>Click to edit Master title style</a:t>
            </a:r>
            <a:endParaRPr lang="en-GB"/>
          </a:p>
        </p:txBody>
      </p:sp>
      <p:sp>
        <p:nvSpPr>
          <p:cNvPr id="3" name="Subtitle 2">
            <a:extLst>
              <a:ext uri="{FF2B5EF4-FFF2-40B4-BE49-F238E27FC236}">
                <a16:creationId xmlns:a16="http://schemas.microsoft.com/office/drawing/2014/main" id="{9C8797CE-02F7-4743-BE2A-8487381DAC7F}"/>
              </a:ext>
            </a:extLst>
          </p:cNvPr>
          <p:cNvSpPr>
            <a:spLocks noGrp="1"/>
          </p:cNvSpPr>
          <p:nvPr>
            <p:ph type="subTitle" idx="1"/>
          </p:nvPr>
        </p:nvSpPr>
        <p:spPr>
          <a:xfrm>
            <a:off x="857250" y="6403623"/>
            <a:ext cx="5143500" cy="2943577"/>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21AC6C7-06E5-4D16-80ED-4268D969C5F6}"/>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8BC61EC0-3C1E-42FF-B935-D3AF423BAE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C7E810-F1FE-4969-B54F-A07D8DC89C26}"/>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339989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B16D-25A3-4EE2-9822-D0BD983DE22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A9AAD-9DD4-4CF5-A7E9-ED2B958761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7D288C-C6E1-4CFE-B226-72111F38D7C7}"/>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9F3759BE-7FD7-4B5F-A9B9-45157C3775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895402-7099-4426-B9F7-1A05B964F239}"/>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212649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70B181-3ECE-4EA1-B73C-606ADF246214}"/>
              </a:ext>
            </a:extLst>
          </p:cNvPr>
          <p:cNvSpPr>
            <a:spLocks noGrp="1"/>
          </p:cNvSpPr>
          <p:nvPr>
            <p:ph type="title" orient="vert"/>
          </p:nvPr>
        </p:nvSpPr>
        <p:spPr>
          <a:xfrm>
            <a:off x="4907756" y="649111"/>
            <a:ext cx="1478756" cy="1033215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94C27E-9C56-48ED-859D-ED524B29E17D}"/>
              </a:ext>
            </a:extLst>
          </p:cNvPr>
          <p:cNvSpPr>
            <a:spLocks noGrp="1"/>
          </p:cNvSpPr>
          <p:nvPr>
            <p:ph type="body" orient="vert" idx="1"/>
          </p:nvPr>
        </p:nvSpPr>
        <p:spPr>
          <a:xfrm>
            <a:off x="471487"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28B109-6897-414F-B284-8E17D85FB805}"/>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FE3C20B7-206D-452A-B98B-CD84A422BC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AF3DE2-3D41-4604-8C63-8F00A67D9649}"/>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20648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9879-2110-4EC6-A7DE-38B034BF0D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5E3509-15AF-4333-AAA1-8B193412FE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7339C5-FFAD-4F8A-B4E5-B1DE21E17723}"/>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13F9390E-D2E4-41EC-9C53-51F77C00BD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BC2AE6-EC54-47D0-B84C-CE0E52DFC776}"/>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24939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2B8E0-187E-4BE4-BE71-21C7F14D337F}"/>
              </a:ext>
            </a:extLst>
          </p:cNvPr>
          <p:cNvSpPr>
            <a:spLocks noGrp="1"/>
          </p:cNvSpPr>
          <p:nvPr>
            <p:ph type="title"/>
          </p:nvPr>
        </p:nvSpPr>
        <p:spPr>
          <a:xfrm>
            <a:off x="467916" y="3039535"/>
            <a:ext cx="5915025" cy="5071532"/>
          </a:xfrm>
        </p:spPr>
        <p:txBody>
          <a:bodyPr anchor="b"/>
          <a:lstStyle>
            <a:lvl1pPr>
              <a:defRPr sz="337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F345A25-4982-4F91-B5D9-64BCA99719E3}"/>
              </a:ext>
            </a:extLst>
          </p:cNvPr>
          <p:cNvSpPr>
            <a:spLocks noGrp="1"/>
          </p:cNvSpPr>
          <p:nvPr>
            <p:ph type="body" idx="1"/>
          </p:nvPr>
        </p:nvSpPr>
        <p:spPr>
          <a:xfrm>
            <a:off x="467916" y="8159046"/>
            <a:ext cx="5915025" cy="266699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E51F7B-1758-4162-AE90-E24123FEB523}"/>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65AB878F-3116-449D-91C4-B13115F9C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D02574-6B03-4ACC-AECC-A532E6EDD3C2}"/>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3113065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60A4-1276-4794-BD3E-0EC4603ABA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8B1AE9-7B3B-4AA4-8699-E3D92BB1A18E}"/>
              </a:ext>
            </a:extLst>
          </p:cNvPr>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B8CB2D-5440-454C-A076-190E30499FBB}"/>
              </a:ext>
            </a:extLst>
          </p:cNvPr>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3E71EB-3DC5-46DB-BC7B-D4EE1B850F47}"/>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6" name="Footer Placeholder 5">
            <a:extLst>
              <a:ext uri="{FF2B5EF4-FFF2-40B4-BE49-F238E27FC236}">
                <a16:creationId xmlns:a16="http://schemas.microsoft.com/office/drawing/2014/main" id="{6D34D82C-2765-4F71-84F6-8B80C92006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7988AF-70E2-4147-831F-3C142128CC3B}"/>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149883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D47D-C486-403D-B4E7-2A01C7AE05B7}"/>
              </a:ext>
            </a:extLst>
          </p:cNvPr>
          <p:cNvSpPr>
            <a:spLocks noGrp="1"/>
          </p:cNvSpPr>
          <p:nvPr>
            <p:ph type="title"/>
          </p:nvPr>
        </p:nvSpPr>
        <p:spPr>
          <a:xfrm>
            <a:off x="472381" y="649112"/>
            <a:ext cx="5915025" cy="2356556"/>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EFDA5F-65CC-40F2-94FD-93431FF7A8A7}"/>
              </a:ext>
            </a:extLst>
          </p:cNvPr>
          <p:cNvSpPr>
            <a:spLocks noGrp="1"/>
          </p:cNvSpPr>
          <p:nvPr>
            <p:ph type="body" idx="1"/>
          </p:nvPr>
        </p:nvSpPr>
        <p:spPr>
          <a:xfrm>
            <a:off x="472381" y="2988734"/>
            <a:ext cx="2901255"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id="{DCF7BE14-973E-428C-BEC1-D01356953510}"/>
              </a:ext>
            </a:extLst>
          </p:cNvPr>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A4678-49F7-491C-82EF-37A0F924F7CE}"/>
              </a:ext>
            </a:extLst>
          </p:cNvPr>
          <p:cNvSpPr>
            <a:spLocks noGrp="1"/>
          </p:cNvSpPr>
          <p:nvPr>
            <p:ph type="body" sz="quarter" idx="3"/>
          </p:nvPr>
        </p:nvSpPr>
        <p:spPr>
          <a:xfrm>
            <a:off x="3471863" y="2988734"/>
            <a:ext cx="2915543" cy="146473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id="{4A847025-8D78-46D8-8A24-6709AA202538}"/>
              </a:ext>
            </a:extLst>
          </p:cNvPr>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85CC48-990C-438B-B219-BB7B38452A62}"/>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8" name="Footer Placeholder 7">
            <a:extLst>
              <a:ext uri="{FF2B5EF4-FFF2-40B4-BE49-F238E27FC236}">
                <a16:creationId xmlns:a16="http://schemas.microsoft.com/office/drawing/2014/main" id="{D03FAAF0-C21A-49A9-A24B-E8CE20908B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6AE285-746C-4E8A-85D2-95526EA4E8AB}"/>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368767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EEB3-B0CF-4305-A3A4-8771C53337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B3ADCF4-F10B-4D9E-8918-329E0976A3BE}"/>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4" name="Footer Placeholder 3">
            <a:extLst>
              <a:ext uri="{FF2B5EF4-FFF2-40B4-BE49-F238E27FC236}">
                <a16:creationId xmlns:a16="http://schemas.microsoft.com/office/drawing/2014/main" id="{A8101F03-B317-47CA-85A3-FB69DC9F09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A8A6BB9-8B21-4145-B60A-24B260A45E31}"/>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171316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1C9614-1128-4895-B058-4D9CBCF8156F}"/>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3" name="Footer Placeholder 2">
            <a:extLst>
              <a:ext uri="{FF2B5EF4-FFF2-40B4-BE49-F238E27FC236}">
                <a16:creationId xmlns:a16="http://schemas.microsoft.com/office/drawing/2014/main" id="{886AC53D-A3C8-49FF-9B36-9A4E511320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CA82A7-036D-4F35-9CEB-7D8B9E331527}"/>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109145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377D-A6FA-43FB-8F48-31683B8C873F}"/>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B8D009-CEEC-42D8-8CDE-3A0C81A98B98}"/>
              </a:ext>
            </a:extLst>
          </p:cNvPr>
          <p:cNvSpPr>
            <a:spLocks noGrp="1"/>
          </p:cNvSpPr>
          <p:nvPr>
            <p:ph idx="1"/>
          </p:nvPr>
        </p:nvSpPr>
        <p:spPr>
          <a:xfrm>
            <a:off x="2915543" y="1755423"/>
            <a:ext cx="3471863" cy="8664222"/>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7FBD71-C4EE-4F8F-AF16-5F3A40260707}"/>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BC5E99D0-AE62-4037-8E8F-6AB60B802658}"/>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6" name="Footer Placeholder 5">
            <a:extLst>
              <a:ext uri="{FF2B5EF4-FFF2-40B4-BE49-F238E27FC236}">
                <a16:creationId xmlns:a16="http://schemas.microsoft.com/office/drawing/2014/main" id="{74CF2D7A-054B-4DB0-912A-16F8C7191A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9FB9FC-34FB-47FD-B550-81B83DA8251C}"/>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354688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DA27-53AB-425A-ACAC-255553EA18BB}"/>
              </a:ext>
            </a:extLst>
          </p:cNvPr>
          <p:cNvSpPr>
            <a:spLocks noGrp="1"/>
          </p:cNvSpPr>
          <p:nvPr>
            <p:ph type="title"/>
          </p:nvPr>
        </p:nvSpPr>
        <p:spPr>
          <a:xfrm>
            <a:off x="472381" y="812800"/>
            <a:ext cx="2211883" cy="2844800"/>
          </a:xfrm>
        </p:spPr>
        <p:txBody>
          <a:bodyPr anchor="b"/>
          <a:lstStyle>
            <a:lvl1pPr>
              <a:defRPr sz="18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A11F0A8-B36A-4F67-B8A8-B39EFB42AF8B}"/>
              </a:ext>
            </a:extLst>
          </p:cNvPr>
          <p:cNvSpPr>
            <a:spLocks noGrp="1"/>
          </p:cNvSpPr>
          <p:nvPr>
            <p:ph type="pic" idx="1"/>
          </p:nvPr>
        </p:nvSpPr>
        <p:spPr>
          <a:xfrm>
            <a:off x="2915543" y="1755423"/>
            <a:ext cx="3471863" cy="8664222"/>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GB"/>
          </a:p>
        </p:txBody>
      </p:sp>
      <p:sp>
        <p:nvSpPr>
          <p:cNvPr id="4" name="Text Placeholder 3">
            <a:extLst>
              <a:ext uri="{FF2B5EF4-FFF2-40B4-BE49-F238E27FC236}">
                <a16:creationId xmlns:a16="http://schemas.microsoft.com/office/drawing/2014/main" id="{86A5C44D-63A4-40CF-A07F-A4989FDCABE5}"/>
              </a:ext>
            </a:extLst>
          </p:cNvPr>
          <p:cNvSpPr>
            <a:spLocks noGrp="1"/>
          </p:cNvSpPr>
          <p:nvPr>
            <p:ph type="body" sz="half" idx="2"/>
          </p:nvPr>
        </p:nvSpPr>
        <p:spPr>
          <a:xfrm>
            <a:off x="472381" y="3657600"/>
            <a:ext cx="2211883" cy="6776156"/>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id="{74393EE6-24E1-4C26-A934-5665EBE226FF}"/>
              </a:ext>
            </a:extLst>
          </p:cNvPr>
          <p:cNvSpPr>
            <a:spLocks noGrp="1"/>
          </p:cNvSpPr>
          <p:nvPr>
            <p:ph type="dt" sz="half" idx="10"/>
          </p:nvPr>
        </p:nvSpPr>
        <p:spPr/>
        <p:txBody>
          <a:bodyPr/>
          <a:lstStyle/>
          <a:p>
            <a:fld id="{0D900C6A-58B2-44D2-8C14-D7A0AD166DE4}" type="datetimeFigureOut">
              <a:rPr lang="en-GB" smtClean="0"/>
              <a:t>09/03/2023</a:t>
            </a:fld>
            <a:endParaRPr lang="en-GB"/>
          </a:p>
        </p:txBody>
      </p:sp>
      <p:sp>
        <p:nvSpPr>
          <p:cNvPr id="6" name="Footer Placeholder 5">
            <a:extLst>
              <a:ext uri="{FF2B5EF4-FFF2-40B4-BE49-F238E27FC236}">
                <a16:creationId xmlns:a16="http://schemas.microsoft.com/office/drawing/2014/main" id="{5E7F88CA-8963-4AD6-ABB0-CCEA129D1A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DB678-81C4-4D1F-872D-C0FAA0EE8F42}"/>
              </a:ext>
            </a:extLst>
          </p:cNvPr>
          <p:cNvSpPr>
            <a:spLocks noGrp="1"/>
          </p:cNvSpPr>
          <p:nvPr>
            <p:ph type="sldNum" sz="quarter" idx="12"/>
          </p:nvPr>
        </p:nvSpPr>
        <p:spPr/>
        <p:txBody>
          <a:bodyPr/>
          <a:lstStyle/>
          <a:p>
            <a:fld id="{B4243D88-D0A6-4BD0-BC9B-74A196A2B6DA}" type="slidenum">
              <a:rPr lang="en-GB" smtClean="0"/>
              <a:t>‹#›</a:t>
            </a:fld>
            <a:endParaRPr lang="en-GB"/>
          </a:p>
        </p:txBody>
      </p:sp>
    </p:spTree>
    <p:extLst>
      <p:ext uri="{BB962C8B-B14F-4D97-AF65-F5344CB8AC3E}">
        <p14:creationId xmlns:p14="http://schemas.microsoft.com/office/powerpoint/2010/main" val="139182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AC0609-3245-4B24-BB7C-D0D3B3275717}"/>
              </a:ext>
            </a:extLst>
          </p:cNvPr>
          <p:cNvSpPr>
            <a:spLocks noGrp="1"/>
          </p:cNvSpPr>
          <p:nvPr>
            <p:ph type="title"/>
          </p:nvPr>
        </p:nvSpPr>
        <p:spPr>
          <a:xfrm>
            <a:off x="471488" y="649112"/>
            <a:ext cx="5915025" cy="2356556"/>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4B163B-6592-4F01-9B78-5BC6FAB68A81}"/>
              </a:ext>
            </a:extLst>
          </p:cNvPr>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0D02F-8569-4708-9918-F9858597F530}"/>
              </a:ext>
            </a:extLst>
          </p:cNvPr>
          <p:cNvSpPr>
            <a:spLocks noGrp="1"/>
          </p:cNvSpPr>
          <p:nvPr>
            <p:ph type="dt" sz="half" idx="2"/>
          </p:nvPr>
        </p:nvSpPr>
        <p:spPr>
          <a:xfrm>
            <a:off x="471488" y="11300179"/>
            <a:ext cx="1543050" cy="649111"/>
          </a:xfrm>
          <a:prstGeom prst="rect">
            <a:avLst/>
          </a:prstGeom>
        </p:spPr>
        <p:txBody>
          <a:bodyPr vert="horz" lIns="91440" tIns="45720" rIns="91440" bIns="45720" rtlCol="0" anchor="ctr"/>
          <a:lstStyle>
            <a:lvl1pPr algn="l">
              <a:defRPr sz="675">
                <a:solidFill>
                  <a:schemeClr val="tx1">
                    <a:tint val="75000"/>
                  </a:schemeClr>
                </a:solidFill>
              </a:defRPr>
            </a:lvl1pPr>
          </a:lstStyle>
          <a:p>
            <a:fld id="{0D900C6A-58B2-44D2-8C14-D7A0AD166DE4}" type="datetimeFigureOut">
              <a:rPr lang="en-GB" smtClean="0"/>
              <a:t>09/03/2023</a:t>
            </a:fld>
            <a:endParaRPr lang="en-GB"/>
          </a:p>
        </p:txBody>
      </p:sp>
      <p:sp>
        <p:nvSpPr>
          <p:cNvPr id="5" name="Footer Placeholder 4">
            <a:extLst>
              <a:ext uri="{FF2B5EF4-FFF2-40B4-BE49-F238E27FC236}">
                <a16:creationId xmlns:a16="http://schemas.microsoft.com/office/drawing/2014/main" id="{D54379A0-540B-4635-88D7-13F13A9F31F4}"/>
              </a:ext>
            </a:extLst>
          </p:cNvPr>
          <p:cNvSpPr>
            <a:spLocks noGrp="1"/>
          </p:cNvSpPr>
          <p:nvPr>
            <p:ph type="ftr" sz="quarter" idx="3"/>
          </p:nvPr>
        </p:nvSpPr>
        <p:spPr>
          <a:xfrm>
            <a:off x="2271713" y="11300179"/>
            <a:ext cx="2314575" cy="649111"/>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49E15C-7126-4F5A-AFE3-CC3C47D3FAE6}"/>
              </a:ext>
            </a:extLst>
          </p:cNvPr>
          <p:cNvSpPr>
            <a:spLocks noGrp="1"/>
          </p:cNvSpPr>
          <p:nvPr>
            <p:ph type="sldNum" sz="quarter" idx="4"/>
          </p:nvPr>
        </p:nvSpPr>
        <p:spPr>
          <a:xfrm>
            <a:off x="4843463" y="11300179"/>
            <a:ext cx="1543050" cy="649111"/>
          </a:xfrm>
          <a:prstGeom prst="rect">
            <a:avLst/>
          </a:prstGeom>
        </p:spPr>
        <p:txBody>
          <a:bodyPr vert="horz" lIns="91440" tIns="45720" rIns="91440" bIns="45720" rtlCol="0" anchor="ctr"/>
          <a:lstStyle>
            <a:lvl1pPr algn="r">
              <a:defRPr sz="675">
                <a:solidFill>
                  <a:schemeClr val="tx1">
                    <a:tint val="75000"/>
                  </a:schemeClr>
                </a:solidFill>
              </a:defRPr>
            </a:lvl1pPr>
          </a:lstStyle>
          <a:p>
            <a:fld id="{B4243D88-D0A6-4BD0-BC9B-74A196A2B6DA}" type="slidenum">
              <a:rPr lang="en-GB" smtClean="0"/>
              <a:t>‹#›</a:t>
            </a:fld>
            <a:endParaRPr lang="en-GB"/>
          </a:p>
        </p:txBody>
      </p:sp>
    </p:spTree>
    <p:extLst>
      <p:ext uri="{BB962C8B-B14F-4D97-AF65-F5344CB8AC3E}">
        <p14:creationId xmlns:p14="http://schemas.microsoft.com/office/powerpoint/2010/main" val="2523963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CF68C47-AD9B-4D53-8852-00E7026FF0E1}"/>
              </a:ext>
            </a:extLst>
          </p:cNvPr>
          <p:cNvGraphicFramePr>
            <a:graphicFrameLocks noGrp="1"/>
          </p:cNvGraphicFramePr>
          <p:nvPr>
            <p:extLst>
              <p:ext uri="{D42A27DB-BD31-4B8C-83A1-F6EECF244321}">
                <p14:modId xmlns:p14="http://schemas.microsoft.com/office/powerpoint/2010/main" val="2212075142"/>
              </p:ext>
            </p:extLst>
          </p:nvPr>
        </p:nvGraphicFramePr>
        <p:xfrm>
          <a:off x="257260" y="1510014"/>
          <a:ext cx="6380575" cy="1922209"/>
        </p:xfrm>
        <a:graphic>
          <a:graphicData uri="http://schemas.openxmlformats.org/drawingml/2006/table">
            <a:tbl>
              <a:tblPr firstRow="1" bandRow="1">
                <a:tableStyleId>{5940675A-B579-460E-94D1-54222C63F5DA}</a:tableStyleId>
              </a:tblPr>
              <a:tblGrid>
                <a:gridCol w="6380575">
                  <a:extLst>
                    <a:ext uri="{9D8B030D-6E8A-4147-A177-3AD203B41FA5}">
                      <a16:colId xmlns:a16="http://schemas.microsoft.com/office/drawing/2014/main" val="3924638743"/>
                    </a:ext>
                  </a:extLst>
                </a:gridCol>
              </a:tblGrid>
              <a:tr h="370840">
                <a:tc>
                  <a:txBody>
                    <a:bodyPr/>
                    <a:lstStyle/>
                    <a:p>
                      <a:r>
                        <a:rPr lang="en-GB" sz="1100" b="1" dirty="0"/>
                        <a:t>Curriculum Overarching Intent</a:t>
                      </a:r>
                    </a:p>
                    <a:p>
                      <a:endParaRPr lang="en-GB" sz="1100" dirty="0"/>
                    </a:p>
                    <a:p>
                      <a:r>
                        <a:rPr lang="en-GB" sz="1100" kern="1200" dirty="0">
                          <a:solidFill>
                            <a:schemeClr val="tx1"/>
                          </a:solidFill>
                          <a:effectLst/>
                          <a:latin typeface="+mn-lt"/>
                          <a:ea typeface="+mn-ea"/>
                          <a:cs typeface="+mn-cs"/>
                        </a:rPr>
                        <a:t>Learning a foreign language is an empowering experience. It provides an opening to other cultures. A high-quality language education </a:t>
                      </a:r>
                      <a:r>
                        <a:rPr lang="en-GB" sz="1100" kern="1200" dirty="0" smtClean="0">
                          <a:solidFill>
                            <a:schemeClr val="tx1"/>
                          </a:solidFill>
                          <a:effectLst/>
                          <a:latin typeface="+mn-lt"/>
                          <a:ea typeface="+mn-ea"/>
                          <a:cs typeface="+mn-cs"/>
                        </a:rPr>
                        <a:t>will </a:t>
                      </a:r>
                      <a:r>
                        <a:rPr lang="en-GB" sz="1100" kern="1200" dirty="0">
                          <a:solidFill>
                            <a:schemeClr val="tx1"/>
                          </a:solidFill>
                          <a:effectLst/>
                          <a:latin typeface="+mn-lt"/>
                          <a:ea typeface="+mn-ea"/>
                          <a:cs typeface="+mn-cs"/>
                        </a:rPr>
                        <a:t>foster pupils’ curiosity and deepen their understanding of the world. The teaching will enable pupils to express their ideas and thoughts in another language and to understand and respond to its speakers, both in speech and in writing. It will also provide opportunities for pupils to communicate for practical purposes through the recycling of core structures, learn new ways of thinking and the strategies needed to interact with authentic materials in the original language. Language teaching in year 7 to 9 will provide the foundation for learning further languages and to begin to manipulate language for creative means. </a:t>
                      </a:r>
                      <a:endParaRPr lang="en-MY" sz="1100" kern="1200" dirty="0">
                        <a:solidFill>
                          <a:schemeClr val="tx1"/>
                        </a:solidFill>
                        <a:effectLst/>
                        <a:latin typeface="+mn-lt"/>
                        <a:ea typeface="+mn-ea"/>
                        <a:cs typeface="+mn-cs"/>
                      </a:endParaRPr>
                    </a:p>
                    <a:p>
                      <a:endParaRPr lang="en-GB" dirty="0"/>
                    </a:p>
                  </a:txBody>
                  <a:tcPr/>
                </a:tc>
                <a:extLst>
                  <a:ext uri="{0D108BD9-81ED-4DB2-BD59-A6C34878D82A}">
                    <a16:rowId xmlns:a16="http://schemas.microsoft.com/office/drawing/2014/main" val="3856320622"/>
                  </a:ext>
                </a:extLst>
              </a:tr>
            </a:tbl>
          </a:graphicData>
        </a:graphic>
      </p:graphicFrame>
      <p:sp>
        <p:nvSpPr>
          <p:cNvPr id="6" name="Rectangle 5">
            <a:extLst>
              <a:ext uri="{FF2B5EF4-FFF2-40B4-BE49-F238E27FC236}">
                <a16:creationId xmlns:a16="http://schemas.microsoft.com/office/drawing/2014/main" id="{0585CC02-FE89-4B87-81AD-CB3E0209370E}"/>
              </a:ext>
            </a:extLst>
          </p:cNvPr>
          <p:cNvSpPr/>
          <p:nvPr/>
        </p:nvSpPr>
        <p:spPr>
          <a:xfrm>
            <a:off x="2169117" y="183988"/>
            <a:ext cx="2699445" cy="615553"/>
          </a:xfrm>
          <a:prstGeom prst="rect">
            <a:avLst/>
          </a:prstGeom>
          <a:noFill/>
        </p:spPr>
        <p:txBody>
          <a:bodyPr wrap="square" lIns="91440" tIns="45720" rIns="91440" bIns="45720">
            <a:spAutoFit/>
          </a:bodyPr>
          <a:lstStyle/>
          <a:p>
            <a:pPr algn="ctr"/>
            <a:r>
              <a:rPr lang="en-US" sz="3400" b="0" cap="none" spc="0" dirty="0">
                <a:ln w="0">
                  <a:solidFill>
                    <a:schemeClr val="accent2"/>
                  </a:solidFill>
                </a:ln>
                <a:solidFill>
                  <a:srgbClr val="FFC000"/>
                </a:solidFill>
                <a:effectLst>
                  <a:outerShdw blurRad="38100" dist="19050" dir="2700000" algn="tl" rotWithShape="0">
                    <a:schemeClr val="dk1">
                      <a:alpha val="40000"/>
                    </a:schemeClr>
                  </a:outerShdw>
                </a:effectLst>
              </a:rPr>
              <a:t>Mandarin</a:t>
            </a:r>
          </a:p>
        </p:txBody>
      </p:sp>
      <p:graphicFrame>
        <p:nvGraphicFramePr>
          <p:cNvPr id="7" name="Table 7">
            <a:extLst>
              <a:ext uri="{FF2B5EF4-FFF2-40B4-BE49-F238E27FC236}">
                <a16:creationId xmlns:a16="http://schemas.microsoft.com/office/drawing/2014/main" id="{B6DED467-B999-4EA3-B3C1-86B2449F77C7}"/>
              </a:ext>
            </a:extLst>
          </p:cNvPr>
          <p:cNvGraphicFramePr>
            <a:graphicFrameLocks noGrp="1"/>
          </p:cNvGraphicFramePr>
          <p:nvPr>
            <p:extLst>
              <p:ext uri="{D42A27DB-BD31-4B8C-83A1-F6EECF244321}">
                <p14:modId xmlns:p14="http://schemas.microsoft.com/office/powerpoint/2010/main" val="1349488511"/>
              </p:ext>
            </p:extLst>
          </p:nvPr>
        </p:nvGraphicFramePr>
        <p:xfrm>
          <a:off x="268626" y="4630746"/>
          <a:ext cx="6380575" cy="6770180"/>
        </p:xfrm>
        <a:graphic>
          <a:graphicData uri="http://schemas.openxmlformats.org/drawingml/2006/table">
            <a:tbl>
              <a:tblPr firstRow="1" bandRow="1">
                <a:tableStyleId>{93296810-A885-4BE3-A3E7-6D5BEEA58F35}</a:tableStyleId>
              </a:tblPr>
              <a:tblGrid>
                <a:gridCol w="856033">
                  <a:extLst>
                    <a:ext uri="{9D8B030D-6E8A-4147-A177-3AD203B41FA5}">
                      <a16:colId xmlns:a16="http://schemas.microsoft.com/office/drawing/2014/main" val="290992033"/>
                    </a:ext>
                  </a:extLst>
                </a:gridCol>
                <a:gridCol w="2839582">
                  <a:extLst>
                    <a:ext uri="{9D8B030D-6E8A-4147-A177-3AD203B41FA5}">
                      <a16:colId xmlns:a16="http://schemas.microsoft.com/office/drawing/2014/main" val="969223452"/>
                    </a:ext>
                  </a:extLst>
                </a:gridCol>
                <a:gridCol w="2684960">
                  <a:extLst>
                    <a:ext uri="{9D8B030D-6E8A-4147-A177-3AD203B41FA5}">
                      <a16:colId xmlns:a16="http://schemas.microsoft.com/office/drawing/2014/main" val="1676120682"/>
                    </a:ext>
                  </a:extLst>
                </a:gridCol>
              </a:tblGrid>
              <a:tr h="370840">
                <a:tc>
                  <a:txBody>
                    <a:bodyPr/>
                    <a:lstStyle/>
                    <a:p>
                      <a:endParaRPr lang="en-GB" sz="1100" dirty="0"/>
                    </a:p>
                  </a:txBody>
                  <a:tcPr/>
                </a:tc>
                <a:tc>
                  <a:txBody>
                    <a:bodyPr/>
                    <a:lstStyle/>
                    <a:p>
                      <a:pPr algn="ctr"/>
                      <a:r>
                        <a:rPr lang="en-GB" sz="1100" dirty="0">
                          <a:solidFill>
                            <a:schemeClr val="tx1"/>
                          </a:solidFill>
                        </a:rPr>
                        <a:t>Vision </a:t>
                      </a:r>
                    </a:p>
                  </a:txBody>
                  <a:tcPr/>
                </a:tc>
                <a:tc>
                  <a:txBody>
                    <a:bodyPr/>
                    <a:lstStyle/>
                    <a:p>
                      <a:pPr algn="ctr"/>
                      <a:r>
                        <a:rPr lang="en-GB" sz="1100" dirty="0">
                          <a:solidFill>
                            <a:schemeClr val="tx1"/>
                          </a:solidFill>
                        </a:rPr>
                        <a:t>Key Concepts and Key Skills</a:t>
                      </a:r>
                    </a:p>
                  </a:txBody>
                  <a:tcPr/>
                </a:tc>
                <a:extLst>
                  <a:ext uri="{0D108BD9-81ED-4DB2-BD59-A6C34878D82A}">
                    <a16:rowId xmlns:a16="http://schemas.microsoft.com/office/drawing/2014/main" val="3500953571"/>
                  </a:ext>
                </a:extLst>
              </a:tr>
              <a:tr h="370840">
                <a:tc>
                  <a:txBody>
                    <a:bodyPr/>
                    <a:lstStyle/>
                    <a:p>
                      <a:r>
                        <a:rPr lang="en-GB" sz="1100" b="1" dirty="0"/>
                        <a:t>Year 7</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To understand and respond to spoken and written language from a variety of authentic sources.</a:t>
                      </a:r>
                      <a:endParaRPr lang="en-MY" sz="1100" kern="1200" dirty="0">
                        <a:solidFill>
                          <a:schemeClr val="dk1"/>
                        </a:solidFill>
                        <a:effectLst/>
                        <a:latin typeface="+mn-lt"/>
                        <a:ea typeface="+mn-ea"/>
                        <a:cs typeface="+mn-cs"/>
                      </a:endParaRPr>
                    </a:p>
                    <a:p>
                      <a:endParaRPr lang="en-GB" sz="1100" dirty="0"/>
                    </a:p>
                  </a:txBody>
                  <a:tcPr/>
                </a:tc>
                <a:tc>
                  <a:txBody>
                    <a:bodyPr/>
                    <a:lstStyle/>
                    <a:p>
                      <a:r>
                        <a:rPr lang="en-GB" sz="1100" dirty="0"/>
                        <a:t>Pinyin, intonation, basic characters, Chinese radicals, basic sentence structures.</a:t>
                      </a:r>
                    </a:p>
                  </a:txBody>
                  <a:tcPr/>
                </a:tc>
                <a:extLst>
                  <a:ext uri="{0D108BD9-81ED-4DB2-BD59-A6C34878D82A}">
                    <a16:rowId xmlns:a16="http://schemas.microsoft.com/office/drawing/2014/main" val="1159480648"/>
                  </a:ext>
                </a:extLst>
              </a:tr>
              <a:tr h="370840">
                <a:tc>
                  <a:txBody>
                    <a:bodyPr/>
                    <a:lstStyle/>
                    <a:p>
                      <a:r>
                        <a:rPr lang="en-GB" sz="1100" b="1" dirty="0"/>
                        <a:t>Year 8</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To speak with increasing confidence, fluency and spontaneity, finding ways of communicating what they want to say, including through discussion and asking questions, and continually improving the accuracy of their pronunciation and intonation.</a:t>
                      </a:r>
                    </a:p>
                    <a:p>
                      <a:pPr marL="0" marR="0" lvl="0" indent="0" algn="l" defTabSz="514350" rtl="0" eaLnBrk="1" fontAlgn="auto" latinLnBrk="0" hangingPunct="1">
                        <a:lnSpc>
                          <a:spcPct val="100000"/>
                        </a:lnSpc>
                        <a:spcBef>
                          <a:spcPts val="0"/>
                        </a:spcBef>
                        <a:spcAft>
                          <a:spcPts val="0"/>
                        </a:spcAft>
                        <a:buClrTx/>
                        <a:buSzTx/>
                        <a:buFontTx/>
                        <a:buNone/>
                        <a:tabLst/>
                        <a:defRPr/>
                      </a:pPr>
                      <a:endParaRPr lang="en-MY" sz="1100" kern="1200" dirty="0">
                        <a:solidFill>
                          <a:schemeClr val="dk1"/>
                        </a:solidFill>
                        <a:effectLst/>
                        <a:latin typeface="+mn-lt"/>
                        <a:ea typeface="+mn-ea"/>
                        <a:cs typeface="+mn-cs"/>
                      </a:endParaRPr>
                    </a:p>
                  </a:txBody>
                  <a:tcPr/>
                </a:tc>
                <a:tc>
                  <a:txBody>
                    <a:bodyPr/>
                    <a:lstStyle/>
                    <a:p>
                      <a:r>
                        <a:rPr lang="en-GB" sz="1100" dirty="0"/>
                        <a:t>Chinese characters, connection of radicals and vocabulary, usage of two tenses, complex sentences with simple connectives, usage of adverbs in frequency. </a:t>
                      </a:r>
                    </a:p>
                  </a:txBody>
                  <a:tcPr/>
                </a:tc>
                <a:extLst>
                  <a:ext uri="{0D108BD9-81ED-4DB2-BD59-A6C34878D82A}">
                    <a16:rowId xmlns:a16="http://schemas.microsoft.com/office/drawing/2014/main" val="408955543"/>
                  </a:ext>
                </a:extLst>
              </a:tr>
              <a:tr h="370840">
                <a:tc>
                  <a:txBody>
                    <a:bodyPr/>
                    <a:lstStyle/>
                    <a:p>
                      <a:r>
                        <a:rPr lang="en-GB" sz="1100" b="1" dirty="0"/>
                        <a:t>Year 9</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To write at varying length, for different purposes and audiences, using the variety of grammatical structures that they have learnt. To discover and develop an appreciation of a range of writing in the language studied.</a:t>
                      </a:r>
                      <a:endParaRPr lang="en-GB" sz="1100" dirty="0"/>
                    </a:p>
                    <a:p>
                      <a:endParaRPr lang="en-GB" sz="1100" dirty="0"/>
                    </a:p>
                  </a:txBody>
                  <a:tcPr/>
                </a:tc>
                <a:tc>
                  <a:txBody>
                    <a:bodyPr/>
                    <a:lstStyle/>
                    <a:p>
                      <a:r>
                        <a:rPr lang="en-GB" sz="1100" dirty="0"/>
                        <a:t>Chinese characters, forming of vocabulary and words, usage of three tenses, complex sentences with varies connectives, usage of adverbs in frequency and degree</a:t>
                      </a:r>
                    </a:p>
                  </a:txBody>
                  <a:tcPr/>
                </a:tc>
                <a:extLst>
                  <a:ext uri="{0D108BD9-81ED-4DB2-BD59-A6C34878D82A}">
                    <a16:rowId xmlns:a16="http://schemas.microsoft.com/office/drawing/2014/main" val="1128211666"/>
                  </a:ext>
                </a:extLst>
              </a:tr>
              <a:tr h="370840">
                <a:tc>
                  <a:txBody>
                    <a:bodyPr/>
                    <a:lstStyle/>
                    <a:p>
                      <a:r>
                        <a:rPr lang="en-GB" sz="1100" b="1" dirty="0"/>
                        <a:t>Year 10</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effectLst/>
                          <a:latin typeface="+mn-lt"/>
                          <a:ea typeface="+mn-ea"/>
                          <a:cs typeface="+mn-cs"/>
                        </a:rPr>
                        <a:t>To review comparatives, superlatives, relative clauses and prepositions. Students will begin to be more creative and less structured. They will ask and answer a variety of unprepared questions. To interact with a variety of materials, authentic and exam based, begin to enrich their vocabulary with more complex language suitable to GCSE.</a:t>
                      </a:r>
                    </a:p>
                    <a:p>
                      <a:endParaRPr lang="en-GB" sz="1100" kern="1200" dirty="0">
                        <a:solidFill>
                          <a:schemeClr val="dk1"/>
                        </a:solidFill>
                        <a:effectLst/>
                        <a:latin typeface="+mn-lt"/>
                        <a:ea typeface="+mn-ea"/>
                        <a:cs typeface="+mn-cs"/>
                      </a:endParaRPr>
                    </a:p>
                  </a:txBody>
                  <a:tcPr/>
                </a:tc>
                <a:tc>
                  <a:txBody>
                    <a:bodyPr/>
                    <a:lstStyle/>
                    <a:p>
                      <a:r>
                        <a:rPr lang="en-GB" sz="1100" dirty="0"/>
                        <a:t>Chinese characters writing, creativity in forming sentences with varies connectives, usage of adverbs in frequency and degree, writing structured paragraph to discuss on a certain topic, usage of three tenses, usage of higher level grammar with challenging phrases</a:t>
                      </a:r>
                    </a:p>
                  </a:txBody>
                  <a:tcPr/>
                </a:tc>
                <a:extLst>
                  <a:ext uri="{0D108BD9-81ED-4DB2-BD59-A6C34878D82A}">
                    <a16:rowId xmlns:a16="http://schemas.microsoft.com/office/drawing/2014/main" val="1691907497"/>
                  </a:ext>
                </a:extLst>
              </a:tr>
              <a:tr h="370840">
                <a:tc>
                  <a:txBody>
                    <a:bodyPr/>
                    <a:lstStyle/>
                    <a:p>
                      <a:r>
                        <a:rPr lang="en-GB" sz="1100" b="1" dirty="0"/>
                        <a:t>Year 11</a:t>
                      </a:r>
                    </a:p>
                  </a:txBody>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lang="en-GB" sz="1013" kern="1200" dirty="0">
                          <a:solidFill>
                            <a:schemeClr val="dk1"/>
                          </a:solidFill>
                          <a:effectLst/>
                          <a:latin typeface="+mn-lt"/>
                          <a:ea typeface="+mn-ea"/>
                          <a:cs typeface="+mn-cs"/>
                        </a:rPr>
                        <a:t>To use indirect object pronouns in complex sentences with varied tenses, connectives and will use varied vocabulary to give arguments for and against. To follow a bespoke scheme of work as designed by the class teacher, following the mock examinations and address learning gaps, as identified in the mock exams. </a:t>
                      </a:r>
                    </a:p>
                    <a:p>
                      <a:endParaRPr lang="en-GB" sz="1100" dirty="0"/>
                    </a:p>
                    <a:p>
                      <a:endParaRPr lang="en-GB" sz="1100" dirty="0"/>
                    </a:p>
                  </a:txBody>
                  <a:tcPr/>
                </a:tc>
                <a:tc>
                  <a:txBody>
                    <a:bodyPr/>
                    <a:lstStyle/>
                    <a:p>
                      <a:r>
                        <a:rPr lang="en-GB" sz="1100" dirty="0"/>
                        <a:t>Examination skill in listening, reading, speaking and writing</a:t>
                      </a:r>
                    </a:p>
                  </a:txBody>
                  <a:tcPr/>
                </a:tc>
                <a:extLst>
                  <a:ext uri="{0D108BD9-81ED-4DB2-BD59-A6C34878D82A}">
                    <a16:rowId xmlns:a16="http://schemas.microsoft.com/office/drawing/2014/main" val="1778257191"/>
                  </a:ext>
                </a:extLst>
              </a:tr>
            </a:tbl>
          </a:graphicData>
        </a:graphic>
      </p:graphicFrame>
      <p:graphicFrame>
        <p:nvGraphicFramePr>
          <p:cNvPr id="22" name="Table 4">
            <a:extLst>
              <a:ext uri="{FF2B5EF4-FFF2-40B4-BE49-F238E27FC236}">
                <a16:creationId xmlns:a16="http://schemas.microsoft.com/office/drawing/2014/main" id="{50F1A670-B291-4A8D-8C59-C4B176937A56}"/>
              </a:ext>
            </a:extLst>
          </p:cNvPr>
          <p:cNvGraphicFramePr>
            <a:graphicFrameLocks noGrp="1"/>
          </p:cNvGraphicFramePr>
          <p:nvPr>
            <p:extLst>
              <p:ext uri="{D42A27DB-BD31-4B8C-83A1-F6EECF244321}">
                <p14:modId xmlns:p14="http://schemas.microsoft.com/office/powerpoint/2010/main" val="4007071859"/>
              </p:ext>
            </p:extLst>
          </p:nvPr>
        </p:nvGraphicFramePr>
        <p:xfrm>
          <a:off x="268626" y="3619175"/>
          <a:ext cx="6369209" cy="762000"/>
        </p:xfrm>
        <a:graphic>
          <a:graphicData uri="http://schemas.openxmlformats.org/drawingml/2006/table">
            <a:tbl>
              <a:tblPr firstRow="1" bandRow="1">
                <a:tableStyleId>{5940675A-B579-460E-94D1-54222C63F5DA}</a:tableStyleId>
              </a:tblPr>
              <a:tblGrid>
                <a:gridCol w="6369209">
                  <a:extLst>
                    <a:ext uri="{9D8B030D-6E8A-4147-A177-3AD203B41FA5}">
                      <a16:colId xmlns:a16="http://schemas.microsoft.com/office/drawing/2014/main" val="3924638743"/>
                    </a:ext>
                  </a:extLst>
                </a:gridCol>
              </a:tblGrid>
              <a:tr h="370840">
                <a:tc>
                  <a:txBody>
                    <a:bodyPr/>
                    <a:lstStyle/>
                    <a:p>
                      <a:r>
                        <a:rPr lang="en-GB" sz="1100" b="1" dirty="0"/>
                        <a:t>Prior Learning </a:t>
                      </a:r>
                      <a:endParaRPr lang="en-GB" sz="1100" dirty="0"/>
                    </a:p>
                    <a:p>
                      <a:pPr marL="171450" indent="-171450">
                        <a:buFontTx/>
                        <a:buChar char="-"/>
                      </a:pPr>
                      <a:r>
                        <a:rPr lang="en-GB" sz="1100" dirty="0"/>
                        <a:t>An understanding of other cultures and societies</a:t>
                      </a:r>
                    </a:p>
                    <a:p>
                      <a:pPr marL="171450" indent="-171450">
                        <a:buFontTx/>
                        <a:buChar char="-"/>
                      </a:pPr>
                      <a:r>
                        <a:rPr lang="en-GB" sz="1100" dirty="0"/>
                        <a:t>A linguistic knowledge of sentence structure and grammar</a:t>
                      </a:r>
                    </a:p>
                    <a:p>
                      <a:pPr marL="171450" indent="-171450">
                        <a:buFontTx/>
                        <a:buChar char="-"/>
                      </a:pPr>
                      <a:r>
                        <a:rPr lang="en-GB" sz="1100" dirty="0"/>
                        <a:t>An awareness of types of tenses. </a:t>
                      </a:r>
                    </a:p>
                  </a:txBody>
                  <a:tcPr/>
                </a:tc>
                <a:extLst>
                  <a:ext uri="{0D108BD9-81ED-4DB2-BD59-A6C34878D82A}">
                    <a16:rowId xmlns:a16="http://schemas.microsoft.com/office/drawing/2014/main" val="3856320622"/>
                  </a:ext>
                </a:extLst>
              </a:tr>
            </a:tbl>
          </a:graphicData>
        </a:graphic>
      </p:graphicFrame>
    </p:spTree>
    <p:extLst>
      <p:ext uri="{BB962C8B-B14F-4D97-AF65-F5344CB8AC3E}">
        <p14:creationId xmlns:p14="http://schemas.microsoft.com/office/powerpoint/2010/main" val="121276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Up 12">
            <a:extLst>
              <a:ext uri="{FF2B5EF4-FFF2-40B4-BE49-F238E27FC236}">
                <a16:creationId xmlns:a16="http://schemas.microsoft.com/office/drawing/2014/main" id="{7D78D599-37FB-4512-A361-DF23844ED839}"/>
              </a:ext>
            </a:extLst>
          </p:cNvPr>
          <p:cNvSpPr/>
          <p:nvPr/>
        </p:nvSpPr>
        <p:spPr>
          <a:xfrm>
            <a:off x="214082" y="2175180"/>
            <a:ext cx="526990" cy="3796188"/>
          </a:xfrm>
          <a:prstGeom prst="upArrow">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4" name="Arrow: Up 13">
            <a:extLst>
              <a:ext uri="{FF2B5EF4-FFF2-40B4-BE49-F238E27FC236}">
                <a16:creationId xmlns:a16="http://schemas.microsoft.com/office/drawing/2014/main" id="{D04AC484-008C-4C89-ABDA-7AA5D6EDBD3D}"/>
              </a:ext>
            </a:extLst>
          </p:cNvPr>
          <p:cNvSpPr/>
          <p:nvPr/>
        </p:nvSpPr>
        <p:spPr>
          <a:xfrm rot="5400000">
            <a:off x="3294185" y="3679094"/>
            <a:ext cx="507831" cy="5397128"/>
          </a:xfrm>
          <a:prstGeom prst="upArrow">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en-GB" sz="1100" b="1" dirty="0"/>
              <a:t>Knowledge over time</a:t>
            </a:r>
          </a:p>
        </p:txBody>
      </p:sp>
      <p:sp>
        <p:nvSpPr>
          <p:cNvPr id="16" name="TextBox 15">
            <a:extLst>
              <a:ext uri="{FF2B5EF4-FFF2-40B4-BE49-F238E27FC236}">
                <a16:creationId xmlns:a16="http://schemas.microsoft.com/office/drawing/2014/main" id="{28D482DE-1EDD-4241-8707-163431E12047}"/>
              </a:ext>
            </a:extLst>
          </p:cNvPr>
          <p:cNvSpPr txBox="1"/>
          <p:nvPr/>
        </p:nvSpPr>
        <p:spPr>
          <a:xfrm>
            <a:off x="144448" y="7037961"/>
            <a:ext cx="6451350" cy="507831"/>
          </a:xfrm>
          <a:prstGeom prst="rect">
            <a:avLst/>
          </a:prstGeom>
          <a:noFill/>
        </p:spPr>
        <p:txBody>
          <a:bodyPr wrap="square" rtlCol="0">
            <a:spAutoFit/>
          </a:bodyPr>
          <a:lstStyle/>
          <a:p>
            <a:r>
              <a:rPr lang="en-GB" sz="1350" b="1" dirty="0"/>
              <a:t>Key texts and websites that you can access to support their knowledge development in this subject include:</a:t>
            </a:r>
          </a:p>
        </p:txBody>
      </p:sp>
      <p:graphicFrame>
        <p:nvGraphicFramePr>
          <p:cNvPr id="19" name="Table 9">
            <a:extLst>
              <a:ext uri="{FF2B5EF4-FFF2-40B4-BE49-F238E27FC236}">
                <a16:creationId xmlns:a16="http://schemas.microsoft.com/office/drawing/2014/main" id="{4A88C4A3-5A12-459E-B59C-C295222945F6}"/>
              </a:ext>
            </a:extLst>
          </p:cNvPr>
          <p:cNvGraphicFramePr>
            <a:graphicFrameLocks noGrp="1"/>
          </p:cNvGraphicFramePr>
          <p:nvPr>
            <p:extLst>
              <p:ext uri="{D42A27DB-BD31-4B8C-83A1-F6EECF244321}">
                <p14:modId xmlns:p14="http://schemas.microsoft.com/office/powerpoint/2010/main" val="4248299831"/>
              </p:ext>
            </p:extLst>
          </p:nvPr>
        </p:nvGraphicFramePr>
        <p:xfrm>
          <a:off x="2115462" y="3596720"/>
          <a:ext cx="4111548" cy="691164"/>
        </p:xfrm>
        <a:graphic>
          <a:graphicData uri="http://schemas.openxmlformats.org/drawingml/2006/table">
            <a:tbl>
              <a:tblPr firstRow="1" bandRow="1">
                <a:tableStyleId>{5940675A-B579-460E-94D1-54222C63F5DA}</a:tableStyleId>
              </a:tblPr>
              <a:tblGrid>
                <a:gridCol w="1370516">
                  <a:extLst>
                    <a:ext uri="{9D8B030D-6E8A-4147-A177-3AD203B41FA5}">
                      <a16:colId xmlns:a16="http://schemas.microsoft.com/office/drawing/2014/main" val="2280451255"/>
                    </a:ext>
                  </a:extLst>
                </a:gridCol>
                <a:gridCol w="1370516">
                  <a:extLst>
                    <a:ext uri="{9D8B030D-6E8A-4147-A177-3AD203B41FA5}">
                      <a16:colId xmlns:a16="http://schemas.microsoft.com/office/drawing/2014/main" val="113829034"/>
                    </a:ext>
                  </a:extLst>
                </a:gridCol>
                <a:gridCol w="1370516">
                  <a:extLst>
                    <a:ext uri="{9D8B030D-6E8A-4147-A177-3AD203B41FA5}">
                      <a16:colId xmlns:a16="http://schemas.microsoft.com/office/drawing/2014/main" val="346082892"/>
                    </a:ext>
                  </a:extLst>
                </a:gridCol>
              </a:tblGrid>
              <a:tr h="691164">
                <a:tc>
                  <a:txBody>
                    <a:bodyPr/>
                    <a:lstStyle/>
                    <a:p>
                      <a:pPr algn="ctr"/>
                      <a:r>
                        <a:rPr lang="en-GB" sz="1000" b="1" dirty="0"/>
                        <a:t>Year 10 Module 1</a:t>
                      </a:r>
                    </a:p>
                    <a:p>
                      <a:pPr algn="ctr"/>
                      <a:r>
                        <a:rPr lang="en-GB" sz="1000" b="0" dirty="0"/>
                        <a:t>Family </a:t>
                      </a:r>
                    </a:p>
                    <a:p>
                      <a:pPr algn="ctr"/>
                      <a:r>
                        <a:rPr lang="en-GB" sz="1000" b="0" dirty="0"/>
                        <a:t>Holidays</a:t>
                      </a:r>
                    </a:p>
                  </a:txBody>
                  <a:tcPr/>
                </a:tc>
                <a:tc>
                  <a:txBody>
                    <a:bodyPr/>
                    <a:lstStyle/>
                    <a:p>
                      <a:pPr algn="ctr"/>
                      <a:r>
                        <a:rPr lang="en-GB" sz="1000" b="1" dirty="0"/>
                        <a:t>Year 10 Module 2</a:t>
                      </a:r>
                    </a:p>
                    <a:p>
                      <a:pPr algn="ctr"/>
                      <a:r>
                        <a:rPr lang="en-GB" sz="1000" b="0" dirty="0"/>
                        <a:t>Festive</a:t>
                      </a:r>
                    </a:p>
                    <a:p>
                      <a:pPr algn="ctr"/>
                      <a:r>
                        <a:rPr lang="en-GB" sz="1000" b="0" dirty="0"/>
                        <a:t>Culture</a:t>
                      </a:r>
                    </a:p>
                  </a:txBody>
                  <a:tcPr/>
                </a:tc>
                <a:tc>
                  <a:txBody>
                    <a:bodyPr/>
                    <a:lstStyle/>
                    <a:p>
                      <a:pPr algn="ctr"/>
                      <a:r>
                        <a:rPr lang="en-GB" sz="1000" b="1" dirty="0"/>
                        <a:t>Year 10 Module 3</a:t>
                      </a:r>
                    </a:p>
                    <a:p>
                      <a:pPr algn="ctr"/>
                      <a:r>
                        <a:rPr lang="en-GB" sz="1000" b="0" dirty="0"/>
                        <a:t>Environment issue</a:t>
                      </a:r>
                    </a:p>
                    <a:p>
                      <a:pPr algn="ctr"/>
                      <a:r>
                        <a:rPr lang="en-GB" sz="1000" b="0" dirty="0"/>
                        <a:t>Health &amp; social trends</a:t>
                      </a:r>
                    </a:p>
                  </a:txBody>
                  <a:tcPr/>
                </a:tc>
                <a:extLst>
                  <a:ext uri="{0D108BD9-81ED-4DB2-BD59-A6C34878D82A}">
                    <a16:rowId xmlns:a16="http://schemas.microsoft.com/office/drawing/2014/main" val="736539676"/>
                  </a:ext>
                </a:extLst>
              </a:tr>
            </a:tbl>
          </a:graphicData>
        </a:graphic>
      </p:graphicFrame>
      <p:graphicFrame>
        <p:nvGraphicFramePr>
          <p:cNvPr id="20" name="Table 9">
            <a:extLst>
              <a:ext uri="{FF2B5EF4-FFF2-40B4-BE49-F238E27FC236}">
                <a16:creationId xmlns:a16="http://schemas.microsoft.com/office/drawing/2014/main" id="{34FAD4DB-0FAF-4084-8375-63674D43840C}"/>
              </a:ext>
            </a:extLst>
          </p:cNvPr>
          <p:cNvGraphicFramePr>
            <a:graphicFrameLocks noGrp="1"/>
          </p:cNvGraphicFramePr>
          <p:nvPr>
            <p:extLst>
              <p:ext uri="{D42A27DB-BD31-4B8C-83A1-F6EECF244321}">
                <p14:modId xmlns:p14="http://schemas.microsoft.com/office/powerpoint/2010/main" val="781101564"/>
              </p:ext>
            </p:extLst>
          </p:nvPr>
        </p:nvGraphicFramePr>
        <p:xfrm>
          <a:off x="2336550" y="2733722"/>
          <a:ext cx="3890460" cy="838200"/>
        </p:xfrm>
        <a:graphic>
          <a:graphicData uri="http://schemas.openxmlformats.org/drawingml/2006/table">
            <a:tbl>
              <a:tblPr firstRow="1" bandRow="1">
                <a:tableStyleId>{5940675A-B579-460E-94D1-54222C63F5DA}</a:tableStyleId>
              </a:tblPr>
              <a:tblGrid>
                <a:gridCol w="1296820">
                  <a:extLst>
                    <a:ext uri="{9D8B030D-6E8A-4147-A177-3AD203B41FA5}">
                      <a16:colId xmlns:a16="http://schemas.microsoft.com/office/drawing/2014/main" val="2280451255"/>
                    </a:ext>
                  </a:extLst>
                </a:gridCol>
                <a:gridCol w="1296820">
                  <a:extLst>
                    <a:ext uri="{9D8B030D-6E8A-4147-A177-3AD203B41FA5}">
                      <a16:colId xmlns:a16="http://schemas.microsoft.com/office/drawing/2014/main" val="113829034"/>
                    </a:ext>
                  </a:extLst>
                </a:gridCol>
                <a:gridCol w="1296820">
                  <a:extLst>
                    <a:ext uri="{9D8B030D-6E8A-4147-A177-3AD203B41FA5}">
                      <a16:colId xmlns:a16="http://schemas.microsoft.com/office/drawing/2014/main" val="346082892"/>
                    </a:ext>
                  </a:extLst>
                </a:gridCol>
              </a:tblGrid>
              <a:tr h="691164">
                <a:tc>
                  <a:txBody>
                    <a:bodyPr/>
                    <a:lstStyle/>
                    <a:p>
                      <a:pPr algn="ctr"/>
                      <a:r>
                        <a:rPr lang="en-GB" sz="1000" b="1" dirty="0"/>
                        <a:t>Year 11 Module 1</a:t>
                      </a:r>
                    </a:p>
                    <a:p>
                      <a:pPr algn="ctr"/>
                      <a:r>
                        <a:rPr lang="en-GB" sz="1000" b="0" dirty="0"/>
                        <a:t>Health</a:t>
                      </a:r>
                    </a:p>
                    <a:p>
                      <a:pPr algn="ctr"/>
                      <a:r>
                        <a:rPr lang="en-GB" sz="1000" b="0" dirty="0"/>
                        <a:t>Sports</a:t>
                      </a:r>
                    </a:p>
                  </a:txBody>
                  <a:tcPr/>
                </a:tc>
                <a:tc>
                  <a:txBody>
                    <a:bodyPr/>
                    <a:lstStyle/>
                    <a:p>
                      <a:pPr algn="ctr"/>
                      <a:r>
                        <a:rPr lang="en-GB" sz="1000" b="1" dirty="0"/>
                        <a:t>Year 11 Module 2</a:t>
                      </a:r>
                    </a:p>
                    <a:p>
                      <a:pPr algn="ctr"/>
                      <a:r>
                        <a:rPr lang="en-GB" sz="1000" b="0" dirty="0"/>
                        <a:t>Shopping</a:t>
                      </a:r>
                    </a:p>
                    <a:p>
                      <a:pPr algn="ctr"/>
                      <a:r>
                        <a:rPr lang="en-GB" sz="1000" b="0" dirty="0"/>
                        <a:t>Internet</a:t>
                      </a:r>
                    </a:p>
                  </a:txBody>
                  <a:tcPr/>
                </a:tc>
                <a:tc>
                  <a:txBody>
                    <a:bodyPr/>
                    <a:lstStyle/>
                    <a:p>
                      <a:pPr algn="ctr"/>
                      <a:r>
                        <a:rPr lang="en-GB" sz="1000" b="1" dirty="0"/>
                        <a:t>Year 11 Module 3</a:t>
                      </a:r>
                    </a:p>
                    <a:p>
                      <a:pPr lvl="0" algn="ctr">
                        <a:buNone/>
                      </a:pPr>
                      <a:r>
                        <a:rPr lang="en-GB" sz="1000" b="0" i="0" u="none" strike="noStrike" noProof="0" dirty="0">
                          <a:latin typeface="Calibri"/>
                        </a:rPr>
                        <a:t>Social trends</a:t>
                      </a:r>
                    </a:p>
                    <a:p>
                      <a:pPr lvl="0" algn="ctr">
                        <a:buNone/>
                      </a:pPr>
                      <a:r>
                        <a:rPr lang="en-GB" sz="1000" b="0" i="0" u="none" strike="noStrike" noProof="0" dirty="0">
                          <a:latin typeface="Calibri"/>
                        </a:rPr>
                        <a:t>Employment</a:t>
                      </a:r>
                    </a:p>
                    <a:p>
                      <a:pPr lvl="0" algn="l">
                        <a:buNone/>
                      </a:pPr>
                      <a:endParaRPr lang="en-GB" sz="1000" b="1" i="0" u="none" strike="noStrike" noProof="0" dirty="0">
                        <a:latin typeface="Calibri"/>
                      </a:endParaRPr>
                    </a:p>
                    <a:p>
                      <a:pPr lvl="0" algn="l">
                        <a:buNone/>
                      </a:pPr>
                      <a:endParaRPr lang="en-GB" sz="900" b="1" i="0" u="none" strike="noStrike" noProof="0" dirty="0">
                        <a:latin typeface="Calibri"/>
                      </a:endParaRPr>
                    </a:p>
                  </a:txBody>
                  <a:tcPr/>
                </a:tc>
                <a:extLst>
                  <a:ext uri="{0D108BD9-81ED-4DB2-BD59-A6C34878D82A}">
                    <a16:rowId xmlns:a16="http://schemas.microsoft.com/office/drawing/2014/main" val="736539676"/>
                  </a:ext>
                </a:extLst>
              </a:tr>
            </a:tbl>
          </a:graphicData>
        </a:graphic>
      </p:graphicFrame>
      <p:graphicFrame>
        <p:nvGraphicFramePr>
          <p:cNvPr id="21" name="Table 15">
            <a:extLst>
              <a:ext uri="{FF2B5EF4-FFF2-40B4-BE49-F238E27FC236}">
                <a16:creationId xmlns:a16="http://schemas.microsoft.com/office/drawing/2014/main" id="{8DFF5725-2C2E-4155-A895-A9A3B137D0E1}"/>
              </a:ext>
            </a:extLst>
          </p:cNvPr>
          <p:cNvGraphicFramePr>
            <a:graphicFrameLocks noGrp="1"/>
          </p:cNvGraphicFramePr>
          <p:nvPr>
            <p:extLst>
              <p:ext uri="{D42A27DB-BD31-4B8C-83A1-F6EECF244321}">
                <p14:modId xmlns:p14="http://schemas.microsoft.com/office/powerpoint/2010/main" val="2343882463"/>
              </p:ext>
            </p:extLst>
          </p:nvPr>
        </p:nvGraphicFramePr>
        <p:xfrm>
          <a:off x="264843" y="7633706"/>
          <a:ext cx="6363152" cy="3850640"/>
        </p:xfrm>
        <a:graphic>
          <a:graphicData uri="http://schemas.openxmlformats.org/drawingml/2006/table">
            <a:tbl>
              <a:tblPr firstRow="1" bandRow="1">
                <a:tableStyleId>{00A15C55-8517-42AA-B614-E9B94910E393}</a:tableStyleId>
              </a:tblPr>
              <a:tblGrid>
                <a:gridCol w="3181576">
                  <a:extLst>
                    <a:ext uri="{9D8B030D-6E8A-4147-A177-3AD203B41FA5}">
                      <a16:colId xmlns:a16="http://schemas.microsoft.com/office/drawing/2014/main" val="1076600464"/>
                    </a:ext>
                  </a:extLst>
                </a:gridCol>
                <a:gridCol w="3181576">
                  <a:extLst>
                    <a:ext uri="{9D8B030D-6E8A-4147-A177-3AD203B41FA5}">
                      <a16:colId xmlns:a16="http://schemas.microsoft.com/office/drawing/2014/main" val="1648165619"/>
                    </a:ext>
                  </a:extLst>
                </a:gridCol>
              </a:tblGrid>
              <a:tr h="370840">
                <a:tc>
                  <a:txBody>
                    <a:bodyPr/>
                    <a:lstStyle/>
                    <a:p>
                      <a:pPr algn="ctr"/>
                      <a:r>
                        <a:rPr lang="en-GB" sz="1100" dirty="0">
                          <a:solidFill>
                            <a:schemeClr val="tx1"/>
                          </a:solidFill>
                        </a:rPr>
                        <a:t>Year 10</a:t>
                      </a:r>
                    </a:p>
                  </a:txBody>
                  <a:tcPr/>
                </a:tc>
                <a:tc>
                  <a:txBody>
                    <a:bodyPr/>
                    <a:lstStyle/>
                    <a:p>
                      <a:pPr algn="ctr"/>
                      <a:r>
                        <a:rPr lang="en-GB" sz="1100" dirty="0">
                          <a:solidFill>
                            <a:schemeClr val="tx1"/>
                          </a:solidFill>
                        </a:rPr>
                        <a:t>Year 11</a:t>
                      </a:r>
                    </a:p>
                  </a:txBody>
                  <a:tcPr/>
                </a:tc>
                <a:extLst>
                  <a:ext uri="{0D108BD9-81ED-4DB2-BD59-A6C34878D82A}">
                    <a16:rowId xmlns:a16="http://schemas.microsoft.com/office/drawing/2014/main" val="3958478833"/>
                  </a:ext>
                </a:extLst>
              </a:tr>
              <a:tr h="370840">
                <a:tc gridSpan="2">
                  <a:txBody>
                    <a:bodyPr/>
                    <a:lstStyle/>
                    <a:p>
                      <a:pPr algn="l"/>
                      <a:r>
                        <a:rPr lang="en-GB" sz="1100" b="1" dirty="0">
                          <a:solidFill>
                            <a:schemeClr val="tx1"/>
                          </a:solidFill>
                        </a:rPr>
                        <a:t>Exam Board website: https://www.aqa.org.uk/subjects/languages/gcse/chinese-spoken-mandarin-8673</a:t>
                      </a:r>
                    </a:p>
                  </a:txBody>
                  <a:tcPr/>
                </a:tc>
                <a:tc hMerge="1">
                  <a:txBody>
                    <a:bodyPr/>
                    <a:lstStyle/>
                    <a:p>
                      <a:pPr algn="ctr"/>
                      <a:endParaRPr lang="en-GB" dirty="0">
                        <a:solidFill>
                          <a:schemeClr val="tx1"/>
                        </a:solidFill>
                      </a:endParaRPr>
                    </a:p>
                  </a:txBody>
                  <a:tcPr/>
                </a:tc>
                <a:extLst>
                  <a:ext uri="{0D108BD9-81ED-4DB2-BD59-A6C34878D82A}">
                    <a16:rowId xmlns:a16="http://schemas.microsoft.com/office/drawing/2014/main" val="1640484848"/>
                  </a:ext>
                </a:extLst>
              </a:tr>
              <a:tr h="0">
                <a:tc>
                  <a:txBody>
                    <a:bodyPr/>
                    <a:lstStyle/>
                    <a:p>
                      <a:r>
                        <a:rPr lang="en-GB" sz="1100" dirty="0"/>
                        <a:t>Mandarinmatrix.com</a:t>
                      </a:r>
                    </a:p>
                    <a:p>
                      <a:r>
                        <a:rPr lang="en-GB" sz="1100" dirty="0"/>
                        <a:t>Quizlet.com</a:t>
                      </a:r>
                    </a:p>
                    <a:p>
                      <a:r>
                        <a:rPr lang="en-GB" sz="1100" dirty="0"/>
                        <a:t>Blooket.com</a:t>
                      </a:r>
                    </a:p>
                    <a:p>
                      <a:r>
                        <a:rPr lang="en-GB" sz="1100" dirty="0"/>
                        <a:t>Duolingo</a:t>
                      </a:r>
                    </a:p>
                    <a:p>
                      <a:endParaRPr lang="en-GB" sz="1100" dirty="0"/>
                    </a:p>
                    <a:p>
                      <a:r>
                        <a:rPr lang="en-GB" sz="1100" dirty="0"/>
                        <a:t>www.secondaryschoolchinese.com/flipbooks/AQA_flipbook/flip-book.html</a:t>
                      </a:r>
                    </a:p>
                    <a:p>
                      <a:endParaRPr lang="en-GB" sz="1100" dirty="0"/>
                    </a:p>
                    <a:p>
                      <a:r>
                        <a:rPr lang="en-GB" sz="1100" dirty="0"/>
                        <a:t>www.secondaryschoolchinese.com/flipbooks/AQA_B2_flipbook/flip-book.html</a:t>
                      </a:r>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p>
                      <a:endParaRPr lang="en-GB" sz="1100" dirty="0"/>
                    </a:p>
                  </a:txBody>
                  <a:tcPr/>
                </a:tc>
                <a:tc>
                  <a:txBody>
                    <a:bodyPr/>
                    <a:lstStyle/>
                    <a:p>
                      <a:r>
                        <a:rPr lang="en-GB" sz="1100" dirty="0"/>
                        <a:t>Mandarinmatrix.com</a:t>
                      </a:r>
                    </a:p>
                    <a:p>
                      <a:r>
                        <a:rPr lang="en-GB" sz="1100" dirty="0"/>
                        <a:t>Quizlet.com</a:t>
                      </a:r>
                    </a:p>
                    <a:p>
                      <a:r>
                        <a:rPr lang="en-GB" sz="1100" dirty="0"/>
                        <a:t>Blooket.com</a:t>
                      </a:r>
                    </a:p>
                    <a:p>
                      <a:r>
                        <a:rPr lang="en-GB" sz="1100" dirty="0"/>
                        <a:t>Duolingo</a:t>
                      </a:r>
                    </a:p>
                    <a:p>
                      <a:endParaRPr lang="en-GB" sz="1100" dirty="0"/>
                    </a:p>
                    <a:p>
                      <a:r>
                        <a:rPr lang="en-GB" sz="1100" dirty="0"/>
                        <a:t>www.secondaryschoolchinese.com/flipbooks/AQA_flipbook/flip-book.html</a:t>
                      </a:r>
                    </a:p>
                    <a:p>
                      <a:endParaRPr lang="en-GB" sz="1100" dirty="0"/>
                    </a:p>
                    <a:p>
                      <a:r>
                        <a:rPr lang="en-GB" sz="1100" dirty="0"/>
                        <a:t>www.secondaryschoolchinese.com/flipbooks/AQA_B2_flipbook/flip-book.html</a:t>
                      </a:r>
                    </a:p>
                    <a:p>
                      <a:pPr lvl="0">
                        <a:buNone/>
                      </a:pPr>
                      <a:endParaRPr lang="en-GB" sz="1100" dirty="0"/>
                    </a:p>
                    <a:p>
                      <a:pPr lvl="0">
                        <a:buNone/>
                      </a:pPr>
                      <a:endParaRPr lang="en-GB" sz="1100" dirty="0"/>
                    </a:p>
                    <a:p>
                      <a:pPr lvl="0">
                        <a:buNone/>
                      </a:pPr>
                      <a:endParaRPr lang="en-GB" sz="1100" dirty="0"/>
                    </a:p>
                    <a:p>
                      <a:pPr lvl="0">
                        <a:buNone/>
                      </a:pPr>
                      <a:endParaRPr lang="en-GB" sz="1100" dirty="0"/>
                    </a:p>
                    <a:p>
                      <a:pPr lvl="0">
                        <a:buNone/>
                      </a:pPr>
                      <a:endParaRPr lang="en-GB" sz="1100" dirty="0"/>
                    </a:p>
                    <a:p>
                      <a:pPr lvl="0">
                        <a:buNone/>
                      </a:pPr>
                      <a:endParaRPr lang="en-GB" sz="1100" dirty="0"/>
                    </a:p>
                    <a:p>
                      <a:pPr lvl="0">
                        <a:buNone/>
                      </a:pPr>
                      <a:endParaRPr lang="en-GB" sz="1100" dirty="0"/>
                    </a:p>
                    <a:p>
                      <a:pPr lvl="0">
                        <a:buNone/>
                      </a:pPr>
                      <a:endParaRPr lang="en-GB" sz="1100" dirty="0"/>
                    </a:p>
                  </a:txBody>
                  <a:tcPr/>
                </a:tc>
                <a:extLst>
                  <a:ext uri="{0D108BD9-81ED-4DB2-BD59-A6C34878D82A}">
                    <a16:rowId xmlns:a16="http://schemas.microsoft.com/office/drawing/2014/main" val="3081512687"/>
                  </a:ext>
                </a:extLst>
              </a:tr>
            </a:tbl>
          </a:graphicData>
        </a:graphic>
      </p:graphicFrame>
      <p:graphicFrame>
        <p:nvGraphicFramePr>
          <p:cNvPr id="15" name="Table 9">
            <a:extLst>
              <a:ext uri="{FF2B5EF4-FFF2-40B4-BE49-F238E27FC236}">
                <a16:creationId xmlns:a16="http://schemas.microsoft.com/office/drawing/2014/main" id="{36AA2E80-0DE1-4E82-8563-15622246018A}"/>
              </a:ext>
            </a:extLst>
          </p:cNvPr>
          <p:cNvGraphicFramePr>
            <a:graphicFrameLocks noGrp="1"/>
          </p:cNvGraphicFramePr>
          <p:nvPr>
            <p:extLst>
              <p:ext uri="{D42A27DB-BD31-4B8C-83A1-F6EECF244321}">
                <p14:modId xmlns:p14="http://schemas.microsoft.com/office/powerpoint/2010/main" val="2609338777"/>
              </p:ext>
            </p:extLst>
          </p:nvPr>
        </p:nvGraphicFramePr>
        <p:xfrm>
          <a:off x="849536" y="5416822"/>
          <a:ext cx="5397129" cy="554546"/>
        </p:xfrm>
        <a:graphic>
          <a:graphicData uri="http://schemas.openxmlformats.org/drawingml/2006/table">
            <a:tbl>
              <a:tblPr firstRow="1" bandRow="1">
                <a:tableStyleId>{5940675A-B579-460E-94D1-54222C63F5DA}</a:tableStyleId>
              </a:tblPr>
              <a:tblGrid>
                <a:gridCol w="1889539">
                  <a:extLst>
                    <a:ext uri="{9D8B030D-6E8A-4147-A177-3AD203B41FA5}">
                      <a16:colId xmlns:a16="http://schemas.microsoft.com/office/drawing/2014/main" val="2280451255"/>
                    </a:ext>
                  </a:extLst>
                </a:gridCol>
                <a:gridCol w="1802867">
                  <a:extLst>
                    <a:ext uri="{9D8B030D-6E8A-4147-A177-3AD203B41FA5}">
                      <a16:colId xmlns:a16="http://schemas.microsoft.com/office/drawing/2014/main" val="113829034"/>
                    </a:ext>
                  </a:extLst>
                </a:gridCol>
                <a:gridCol w="1704723">
                  <a:extLst>
                    <a:ext uri="{9D8B030D-6E8A-4147-A177-3AD203B41FA5}">
                      <a16:colId xmlns:a16="http://schemas.microsoft.com/office/drawing/2014/main" val="346082892"/>
                    </a:ext>
                  </a:extLst>
                </a:gridCol>
              </a:tblGrid>
              <a:tr h="370840">
                <a:tc>
                  <a:txBody>
                    <a:bodyPr/>
                    <a:lstStyle/>
                    <a:p>
                      <a:pPr algn="ctr"/>
                      <a:r>
                        <a:rPr lang="en-GB" b="1" dirty="0"/>
                        <a:t>Year 7 Module 1</a:t>
                      </a:r>
                    </a:p>
                    <a:p>
                      <a:pPr algn="ctr"/>
                      <a:r>
                        <a:rPr lang="en-GB" sz="1013" kern="1200" dirty="0">
                          <a:solidFill>
                            <a:schemeClr val="tx1"/>
                          </a:solidFill>
                          <a:effectLst/>
                          <a:latin typeface="+mn-lt"/>
                          <a:ea typeface="+mn-ea"/>
                          <a:cs typeface="+mn-cs"/>
                        </a:rPr>
                        <a:t>Meet &amp; Greet</a:t>
                      </a:r>
                    </a:p>
                    <a:p>
                      <a:pPr algn="ctr"/>
                      <a:r>
                        <a:rPr lang="en-GB" sz="1013" kern="1200" dirty="0">
                          <a:solidFill>
                            <a:schemeClr val="tx1"/>
                          </a:solidFill>
                          <a:effectLst/>
                          <a:latin typeface="+mn-lt"/>
                          <a:ea typeface="+mn-ea"/>
                          <a:cs typeface="+mn-cs"/>
                        </a:rPr>
                        <a:t>Family &amp; Pet</a:t>
                      </a:r>
                    </a:p>
                  </a:txBody>
                  <a:tcPr/>
                </a:tc>
                <a:tc>
                  <a:txBody>
                    <a:bodyPr/>
                    <a:lstStyle/>
                    <a:p>
                      <a:pPr algn="ctr"/>
                      <a:r>
                        <a:rPr lang="en-GB" b="1" dirty="0"/>
                        <a:t>Year 7 Module 2</a:t>
                      </a:r>
                    </a:p>
                    <a:p>
                      <a:pPr algn="ctr"/>
                      <a:r>
                        <a:rPr lang="en-GB" sz="1013" kern="1200" dirty="0">
                          <a:solidFill>
                            <a:schemeClr val="tx1"/>
                          </a:solidFill>
                          <a:effectLst/>
                          <a:latin typeface="+mn-lt"/>
                          <a:ea typeface="+mn-ea"/>
                          <a:cs typeface="+mn-cs"/>
                        </a:rPr>
                        <a:t>Hobbies</a:t>
                      </a:r>
                    </a:p>
                  </a:txBody>
                  <a:tcPr/>
                </a:tc>
                <a:tc>
                  <a:txBody>
                    <a:bodyPr/>
                    <a:lstStyle/>
                    <a:p>
                      <a:pPr algn="ctr"/>
                      <a:r>
                        <a:rPr lang="en-GB" b="1" dirty="0"/>
                        <a:t>Year 7 Module 3</a:t>
                      </a:r>
                    </a:p>
                    <a:p>
                      <a:pPr marL="0" marR="0" lvl="0" indent="0" algn="ctr" defTabSz="514350" rtl="0" eaLnBrk="1" fontAlgn="auto" latinLnBrk="0" hangingPunct="1">
                        <a:lnSpc>
                          <a:spcPct val="100000"/>
                        </a:lnSpc>
                        <a:spcBef>
                          <a:spcPts val="0"/>
                        </a:spcBef>
                        <a:spcAft>
                          <a:spcPts val="0"/>
                        </a:spcAft>
                        <a:buClrTx/>
                        <a:buSzTx/>
                        <a:buFontTx/>
                        <a:buNone/>
                        <a:tabLst/>
                        <a:defRPr/>
                      </a:pPr>
                      <a:r>
                        <a:rPr lang="en-GB" sz="1013" kern="1200" dirty="0">
                          <a:solidFill>
                            <a:schemeClr val="tx1"/>
                          </a:solidFill>
                          <a:effectLst/>
                          <a:latin typeface="+mn-lt"/>
                          <a:ea typeface="+mn-ea"/>
                          <a:cs typeface="+mn-cs"/>
                        </a:rPr>
                        <a:t>Food &amp; Drinks</a:t>
                      </a:r>
                      <a:endParaRPr lang="en-GB" b="0" dirty="0"/>
                    </a:p>
                    <a:p>
                      <a:pPr algn="ctr"/>
                      <a:endParaRPr lang="en-GB" b="1" dirty="0"/>
                    </a:p>
                  </a:txBody>
                  <a:tcPr/>
                </a:tc>
                <a:extLst>
                  <a:ext uri="{0D108BD9-81ED-4DB2-BD59-A6C34878D82A}">
                    <a16:rowId xmlns:a16="http://schemas.microsoft.com/office/drawing/2014/main" val="736539676"/>
                  </a:ext>
                </a:extLst>
              </a:tr>
            </a:tbl>
          </a:graphicData>
        </a:graphic>
      </p:graphicFrame>
      <p:graphicFrame>
        <p:nvGraphicFramePr>
          <p:cNvPr id="22" name="Table 21">
            <a:extLst>
              <a:ext uri="{FF2B5EF4-FFF2-40B4-BE49-F238E27FC236}">
                <a16:creationId xmlns:a16="http://schemas.microsoft.com/office/drawing/2014/main" id="{30058225-67BE-4B74-9A19-87B09CF0B1A5}"/>
              </a:ext>
            </a:extLst>
          </p:cNvPr>
          <p:cNvGraphicFramePr>
            <a:graphicFrameLocks noGrp="1"/>
          </p:cNvGraphicFramePr>
          <p:nvPr>
            <p:extLst>
              <p:ext uri="{D42A27DB-BD31-4B8C-83A1-F6EECF244321}">
                <p14:modId xmlns:p14="http://schemas.microsoft.com/office/powerpoint/2010/main" val="344827099"/>
              </p:ext>
            </p:extLst>
          </p:nvPr>
        </p:nvGraphicFramePr>
        <p:xfrm>
          <a:off x="1265342" y="4862276"/>
          <a:ext cx="4981323" cy="554546"/>
        </p:xfrm>
        <a:graphic>
          <a:graphicData uri="http://schemas.openxmlformats.org/drawingml/2006/table">
            <a:tbl>
              <a:tblPr firstRow="1" bandRow="1">
                <a:tableStyleId>{5940675A-B579-460E-94D1-54222C63F5DA}</a:tableStyleId>
              </a:tblPr>
              <a:tblGrid>
                <a:gridCol w="1660441">
                  <a:extLst>
                    <a:ext uri="{9D8B030D-6E8A-4147-A177-3AD203B41FA5}">
                      <a16:colId xmlns:a16="http://schemas.microsoft.com/office/drawing/2014/main" val="2280451255"/>
                    </a:ext>
                  </a:extLst>
                </a:gridCol>
                <a:gridCol w="1660441">
                  <a:extLst>
                    <a:ext uri="{9D8B030D-6E8A-4147-A177-3AD203B41FA5}">
                      <a16:colId xmlns:a16="http://schemas.microsoft.com/office/drawing/2014/main" val="113829034"/>
                    </a:ext>
                  </a:extLst>
                </a:gridCol>
                <a:gridCol w="1660441">
                  <a:extLst>
                    <a:ext uri="{9D8B030D-6E8A-4147-A177-3AD203B41FA5}">
                      <a16:colId xmlns:a16="http://schemas.microsoft.com/office/drawing/2014/main" val="346082892"/>
                    </a:ext>
                  </a:extLst>
                </a:gridCol>
              </a:tblGrid>
              <a:tr h="370840">
                <a:tc>
                  <a:txBody>
                    <a:bodyPr/>
                    <a:lstStyle/>
                    <a:p>
                      <a:pPr algn="ctr"/>
                      <a:r>
                        <a:rPr lang="en-GB" b="1" dirty="0"/>
                        <a:t>Year 8 Module 1</a:t>
                      </a:r>
                    </a:p>
                    <a:p>
                      <a:pPr algn="ctr"/>
                      <a:r>
                        <a:rPr lang="en-GB" sz="1013" kern="1200" dirty="0">
                          <a:solidFill>
                            <a:schemeClr val="tx1"/>
                          </a:solidFill>
                          <a:effectLst/>
                          <a:latin typeface="+mn-lt"/>
                          <a:ea typeface="+mn-ea"/>
                          <a:cs typeface="+mn-cs"/>
                        </a:rPr>
                        <a:t>School Routine &amp; Subjects</a:t>
                      </a:r>
                    </a:p>
                    <a:p>
                      <a:pPr algn="ctr"/>
                      <a:r>
                        <a:rPr lang="en-GB" sz="1013" kern="1200" dirty="0">
                          <a:solidFill>
                            <a:schemeClr val="tx1"/>
                          </a:solidFill>
                          <a:effectLst/>
                          <a:latin typeface="+mn-lt"/>
                          <a:ea typeface="+mn-ea"/>
                          <a:cs typeface="+mn-cs"/>
                        </a:rPr>
                        <a:t>Nationality &amp; Languages</a:t>
                      </a:r>
                    </a:p>
                  </a:txBody>
                  <a:tcPr/>
                </a:tc>
                <a:tc>
                  <a:txBody>
                    <a:bodyPr/>
                    <a:lstStyle/>
                    <a:p>
                      <a:pPr algn="ctr"/>
                      <a:r>
                        <a:rPr lang="en-GB" b="1" dirty="0"/>
                        <a:t>Year 8 Module 2</a:t>
                      </a:r>
                    </a:p>
                    <a:p>
                      <a:pPr algn="ctr"/>
                      <a:r>
                        <a:rPr lang="en-GB" sz="1013" kern="1200" dirty="0">
                          <a:solidFill>
                            <a:schemeClr val="tx1"/>
                          </a:solidFill>
                          <a:effectLst/>
                          <a:latin typeface="+mn-lt"/>
                          <a:ea typeface="+mn-ea"/>
                          <a:cs typeface="+mn-cs"/>
                        </a:rPr>
                        <a:t>Holiday </a:t>
                      </a:r>
                    </a:p>
                    <a:p>
                      <a:pPr algn="ctr"/>
                      <a:r>
                        <a:rPr lang="en-GB" sz="1013" kern="1200" dirty="0">
                          <a:solidFill>
                            <a:schemeClr val="tx1"/>
                          </a:solidFill>
                          <a:effectLst/>
                          <a:latin typeface="+mn-lt"/>
                          <a:ea typeface="+mn-ea"/>
                          <a:cs typeface="+mn-cs"/>
                        </a:rPr>
                        <a:t>Shopping</a:t>
                      </a:r>
                    </a:p>
                  </a:txBody>
                  <a:tcPr/>
                </a:tc>
                <a:tc>
                  <a:txBody>
                    <a:bodyPr/>
                    <a:lstStyle/>
                    <a:p>
                      <a:pPr algn="ctr"/>
                      <a:r>
                        <a:rPr lang="en-GB" b="1" dirty="0"/>
                        <a:t>Year 8 Module 3</a:t>
                      </a:r>
                    </a:p>
                    <a:p>
                      <a:pPr algn="ctr"/>
                      <a:r>
                        <a:rPr lang="en-GB" sz="1013" kern="1200" dirty="0">
                          <a:solidFill>
                            <a:schemeClr val="tx1"/>
                          </a:solidFill>
                          <a:effectLst/>
                          <a:latin typeface="+mn-lt"/>
                          <a:ea typeface="+mn-ea"/>
                          <a:cs typeface="+mn-cs"/>
                        </a:rPr>
                        <a:t>My town</a:t>
                      </a:r>
                    </a:p>
                    <a:p>
                      <a:pPr algn="ctr"/>
                      <a:r>
                        <a:rPr lang="en-GB" sz="1013" kern="1200" dirty="0">
                          <a:solidFill>
                            <a:schemeClr val="tx1"/>
                          </a:solidFill>
                          <a:effectLst/>
                          <a:latin typeface="+mn-lt"/>
                          <a:ea typeface="+mn-ea"/>
                          <a:cs typeface="+mn-cs"/>
                        </a:rPr>
                        <a:t>My life</a:t>
                      </a:r>
                    </a:p>
                  </a:txBody>
                  <a:tcPr/>
                </a:tc>
                <a:extLst>
                  <a:ext uri="{0D108BD9-81ED-4DB2-BD59-A6C34878D82A}">
                    <a16:rowId xmlns:a16="http://schemas.microsoft.com/office/drawing/2014/main" val="736539676"/>
                  </a:ext>
                </a:extLst>
              </a:tr>
            </a:tbl>
          </a:graphicData>
        </a:graphic>
      </p:graphicFrame>
      <p:graphicFrame>
        <p:nvGraphicFramePr>
          <p:cNvPr id="23" name="Table 9">
            <a:extLst>
              <a:ext uri="{FF2B5EF4-FFF2-40B4-BE49-F238E27FC236}">
                <a16:creationId xmlns:a16="http://schemas.microsoft.com/office/drawing/2014/main" id="{DFFD6039-127C-475C-AE37-AA7883043AFC}"/>
              </a:ext>
            </a:extLst>
          </p:cNvPr>
          <p:cNvGraphicFramePr>
            <a:graphicFrameLocks noGrp="1"/>
          </p:cNvGraphicFramePr>
          <p:nvPr>
            <p:extLst>
              <p:ext uri="{D42A27DB-BD31-4B8C-83A1-F6EECF244321}">
                <p14:modId xmlns:p14="http://schemas.microsoft.com/office/powerpoint/2010/main" val="3999224879"/>
              </p:ext>
            </p:extLst>
          </p:nvPr>
        </p:nvGraphicFramePr>
        <p:xfrm>
          <a:off x="1674665" y="4307357"/>
          <a:ext cx="4572000" cy="554546"/>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2280451255"/>
                    </a:ext>
                  </a:extLst>
                </a:gridCol>
                <a:gridCol w="1524000">
                  <a:extLst>
                    <a:ext uri="{9D8B030D-6E8A-4147-A177-3AD203B41FA5}">
                      <a16:colId xmlns:a16="http://schemas.microsoft.com/office/drawing/2014/main" val="113829034"/>
                    </a:ext>
                  </a:extLst>
                </a:gridCol>
                <a:gridCol w="1524000">
                  <a:extLst>
                    <a:ext uri="{9D8B030D-6E8A-4147-A177-3AD203B41FA5}">
                      <a16:colId xmlns:a16="http://schemas.microsoft.com/office/drawing/2014/main" val="346082892"/>
                    </a:ext>
                  </a:extLst>
                </a:gridCol>
              </a:tblGrid>
              <a:tr h="370840">
                <a:tc>
                  <a:txBody>
                    <a:bodyPr/>
                    <a:lstStyle/>
                    <a:p>
                      <a:pPr algn="ctr"/>
                      <a:r>
                        <a:rPr lang="en-GB" b="1" dirty="0"/>
                        <a:t>Year 9 Module 1</a:t>
                      </a:r>
                    </a:p>
                    <a:p>
                      <a:pPr algn="ctr"/>
                      <a:r>
                        <a:rPr lang="en-GB" sz="1013" kern="1200" dirty="0">
                          <a:solidFill>
                            <a:schemeClr val="tx1"/>
                          </a:solidFill>
                          <a:effectLst/>
                          <a:latin typeface="+mn-lt"/>
                          <a:ea typeface="+mn-ea"/>
                          <a:cs typeface="+mn-cs"/>
                        </a:rPr>
                        <a:t>Appearance</a:t>
                      </a:r>
                    </a:p>
                    <a:p>
                      <a:pPr algn="ctr"/>
                      <a:r>
                        <a:rPr lang="en-GB" sz="1013" kern="1200" dirty="0">
                          <a:solidFill>
                            <a:schemeClr val="tx1"/>
                          </a:solidFill>
                          <a:effectLst/>
                          <a:latin typeface="+mn-lt"/>
                          <a:ea typeface="+mn-ea"/>
                          <a:cs typeface="+mn-cs"/>
                        </a:rPr>
                        <a:t>Personality</a:t>
                      </a:r>
                    </a:p>
                  </a:txBody>
                  <a:tcPr/>
                </a:tc>
                <a:tc>
                  <a:txBody>
                    <a:bodyPr/>
                    <a:lstStyle/>
                    <a:p>
                      <a:pPr algn="ctr"/>
                      <a:r>
                        <a:rPr lang="en-GB" b="1" dirty="0"/>
                        <a:t>Year 9 Module 2</a:t>
                      </a:r>
                    </a:p>
                    <a:p>
                      <a:pPr algn="ctr"/>
                      <a:r>
                        <a:rPr lang="en-GB" sz="1013" kern="1200" dirty="0">
                          <a:solidFill>
                            <a:schemeClr val="tx1"/>
                          </a:solidFill>
                          <a:effectLst/>
                          <a:latin typeface="+mn-lt"/>
                          <a:ea typeface="+mn-ea"/>
                          <a:cs typeface="+mn-cs"/>
                        </a:rPr>
                        <a:t>School life &amp; routine</a:t>
                      </a:r>
                    </a:p>
                    <a:p>
                      <a:pPr algn="ctr"/>
                      <a:r>
                        <a:rPr lang="en-GB" sz="1013" kern="1200" dirty="0">
                          <a:solidFill>
                            <a:schemeClr val="tx1"/>
                          </a:solidFill>
                          <a:effectLst/>
                          <a:latin typeface="+mn-lt"/>
                          <a:ea typeface="+mn-ea"/>
                          <a:cs typeface="+mn-cs"/>
                        </a:rPr>
                        <a:t>Uniforms</a:t>
                      </a:r>
                    </a:p>
                  </a:txBody>
                  <a:tcPr/>
                </a:tc>
                <a:tc>
                  <a:txBody>
                    <a:bodyPr/>
                    <a:lstStyle/>
                    <a:p>
                      <a:pPr algn="ctr"/>
                      <a:r>
                        <a:rPr lang="en-GB" b="1" dirty="0"/>
                        <a:t>Year 9 Module 3</a:t>
                      </a:r>
                    </a:p>
                    <a:p>
                      <a:pPr algn="ctr"/>
                      <a:r>
                        <a:rPr lang="en-GB" sz="1013" kern="1200" dirty="0">
                          <a:solidFill>
                            <a:schemeClr val="tx1"/>
                          </a:solidFill>
                          <a:effectLst/>
                          <a:latin typeface="+mn-lt"/>
                          <a:ea typeface="+mn-ea"/>
                          <a:cs typeface="+mn-cs"/>
                        </a:rPr>
                        <a:t>Leisure</a:t>
                      </a:r>
                    </a:p>
                    <a:p>
                      <a:pPr algn="ctr"/>
                      <a:r>
                        <a:rPr lang="en-GB" sz="1013" kern="1200" dirty="0">
                          <a:solidFill>
                            <a:schemeClr val="tx1"/>
                          </a:solidFill>
                          <a:effectLst/>
                          <a:latin typeface="+mn-lt"/>
                          <a:ea typeface="+mn-ea"/>
                          <a:cs typeface="+mn-cs"/>
                        </a:rPr>
                        <a:t>Travel to China</a:t>
                      </a:r>
                      <a:endParaRPr lang="en-GB" b="1" dirty="0"/>
                    </a:p>
                  </a:txBody>
                  <a:tcPr/>
                </a:tc>
                <a:extLst>
                  <a:ext uri="{0D108BD9-81ED-4DB2-BD59-A6C34878D82A}">
                    <a16:rowId xmlns:a16="http://schemas.microsoft.com/office/drawing/2014/main" val="736539676"/>
                  </a:ext>
                </a:extLst>
              </a:tr>
            </a:tbl>
          </a:graphicData>
        </a:graphic>
      </p:graphicFrame>
      <p:graphicFrame>
        <p:nvGraphicFramePr>
          <p:cNvPr id="24" name="Table 15">
            <a:extLst>
              <a:ext uri="{FF2B5EF4-FFF2-40B4-BE49-F238E27FC236}">
                <a16:creationId xmlns:a16="http://schemas.microsoft.com/office/drawing/2014/main" id="{661B6F62-EFB5-4557-B252-3BA3644B0DE0}"/>
              </a:ext>
            </a:extLst>
          </p:cNvPr>
          <p:cNvGraphicFramePr>
            <a:graphicFrameLocks noGrp="1"/>
          </p:cNvGraphicFramePr>
          <p:nvPr>
            <p:extLst>
              <p:ext uri="{D42A27DB-BD31-4B8C-83A1-F6EECF244321}">
                <p14:modId xmlns:p14="http://schemas.microsoft.com/office/powerpoint/2010/main" val="4036714790"/>
              </p:ext>
            </p:extLst>
          </p:nvPr>
        </p:nvGraphicFramePr>
        <p:xfrm>
          <a:off x="256132" y="10383783"/>
          <a:ext cx="6380574" cy="1300480"/>
        </p:xfrm>
        <a:graphic>
          <a:graphicData uri="http://schemas.openxmlformats.org/drawingml/2006/table">
            <a:tbl>
              <a:tblPr firstRow="1" bandRow="1">
                <a:tableStyleId>{00A15C55-8517-42AA-B614-E9B94910E393}</a:tableStyleId>
              </a:tblPr>
              <a:tblGrid>
                <a:gridCol w="2126858">
                  <a:extLst>
                    <a:ext uri="{9D8B030D-6E8A-4147-A177-3AD203B41FA5}">
                      <a16:colId xmlns:a16="http://schemas.microsoft.com/office/drawing/2014/main" val="1076600464"/>
                    </a:ext>
                  </a:extLst>
                </a:gridCol>
                <a:gridCol w="2126858">
                  <a:extLst>
                    <a:ext uri="{9D8B030D-6E8A-4147-A177-3AD203B41FA5}">
                      <a16:colId xmlns:a16="http://schemas.microsoft.com/office/drawing/2014/main" val="1648165619"/>
                    </a:ext>
                  </a:extLst>
                </a:gridCol>
                <a:gridCol w="2126858">
                  <a:extLst>
                    <a:ext uri="{9D8B030D-6E8A-4147-A177-3AD203B41FA5}">
                      <a16:colId xmlns:a16="http://schemas.microsoft.com/office/drawing/2014/main" val="329261479"/>
                    </a:ext>
                  </a:extLst>
                </a:gridCol>
              </a:tblGrid>
              <a:tr h="370840">
                <a:tc>
                  <a:txBody>
                    <a:bodyPr/>
                    <a:lstStyle/>
                    <a:p>
                      <a:pPr algn="ctr"/>
                      <a:r>
                        <a:rPr lang="en-GB" sz="1100" dirty="0">
                          <a:solidFill>
                            <a:schemeClr val="tx1"/>
                          </a:solidFill>
                        </a:rPr>
                        <a:t>Year 7</a:t>
                      </a:r>
                    </a:p>
                  </a:txBody>
                  <a:tcPr/>
                </a:tc>
                <a:tc>
                  <a:txBody>
                    <a:bodyPr/>
                    <a:lstStyle/>
                    <a:p>
                      <a:pPr algn="ctr"/>
                      <a:r>
                        <a:rPr lang="en-GB" sz="1100" dirty="0">
                          <a:solidFill>
                            <a:schemeClr val="tx1"/>
                          </a:solidFill>
                        </a:rPr>
                        <a:t>Year 8</a:t>
                      </a:r>
                    </a:p>
                  </a:txBody>
                  <a:tcPr/>
                </a:tc>
                <a:tc>
                  <a:txBody>
                    <a:bodyPr/>
                    <a:lstStyle/>
                    <a:p>
                      <a:pPr algn="ctr"/>
                      <a:r>
                        <a:rPr lang="en-GB" sz="1100" dirty="0">
                          <a:solidFill>
                            <a:schemeClr val="tx1"/>
                          </a:solidFill>
                        </a:rPr>
                        <a:t>Year 9</a:t>
                      </a:r>
                    </a:p>
                  </a:txBody>
                  <a:tcPr/>
                </a:tc>
                <a:extLst>
                  <a:ext uri="{0D108BD9-81ED-4DB2-BD59-A6C34878D82A}">
                    <a16:rowId xmlns:a16="http://schemas.microsoft.com/office/drawing/2014/main" val="3958478833"/>
                  </a:ext>
                </a:extLst>
              </a:tr>
              <a:tr h="0">
                <a:tc>
                  <a:txBody>
                    <a:bodyPr/>
                    <a:lstStyle/>
                    <a:p>
                      <a:r>
                        <a:rPr lang="en-GB" sz="1100" dirty="0" err="1"/>
                        <a:t>Gochinese.com</a:t>
                      </a:r>
                      <a:endParaRPr lang="en-GB" sz="1100" dirty="0"/>
                    </a:p>
                    <a:p>
                      <a:r>
                        <a:rPr lang="en-GB" sz="1100" dirty="0" err="1"/>
                        <a:t>Quizlet.com</a:t>
                      </a:r>
                      <a:endParaRPr lang="en-GB" sz="1100" dirty="0"/>
                    </a:p>
                    <a:p>
                      <a:r>
                        <a:rPr lang="en-GB" sz="1100" dirty="0" err="1"/>
                        <a:t>Blooket.com</a:t>
                      </a:r>
                      <a:endParaRPr lang="en-GB" sz="1100" dirty="0"/>
                    </a:p>
                  </a:txBody>
                  <a:tcPr/>
                </a:tc>
                <a:tc>
                  <a:txBody>
                    <a:bodyPr/>
                    <a:lstStyle/>
                    <a:p>
                      <a:r>
                        <a:rPr lang="en-GB" sz="1100" dirty="0" err="1"/>
                        <a:t>Gochinese.com</a:t>
                      </a:r>
                      <a:endParaRPr lang="en-GB" sz="1100" dirty="0"/>
                    </a:p>
                    <a:p>
                      <a:r>
                        <a:rPr lang="en-GB" sz="1100" dirty="0" err="1"/>
                        <a:t>Mandarinmatrix.com</a:t>
                      </a:r>
                      <a:endParaRPr lang="en-GB" sz="1100" dirty="0"/>
                    </a:p>
                    <a:p>
                      <a:r>
                        <a:rPr lang="en-GB" sz="1100" dirty="0" err="1"/>
                        <a:t>Quizlet.com</a:t>
                      </a:r>
                      <a:endParaRPr lang="en-GB" sz="1100" dirty="0"/>
                    </a:p>
                    <a:p>
                      <a:r>
                        <a:rPr lang="en-GB" sz="1100" dirty="0" err="1"/>
                        <a:t>Blooket.com</a:t>
                      </a:r>
                      <a:endParaRPr lang="en-GB" sz="1100" dirty="0"/>
                    </a:p>
                  </a:txBody>
                  <a:tcPr/>
                </a:tc>
                <a:tc>
                  <a:txBody>
                    <a:bodyPr/>
                    <a:lstStyle/>
                    <a:p>
                      <a:r>
                        <a:rPr lang="en-GB" sz="1100" dirty="0" err="1"/>
                        <a:t>Gochinese.com</a:t>
                      </a:r>
                      <a:endParaRPr lang="en-GB" sz="1100" dirty="0"/>
                    </a:p>
                    <a:p>
                      <a:r>
                        <a:rPr lang="en-GB" sz="1100" dirty="0" err="1"/>
                        <a:t>Mandarinmatrix.com</a:t>
                      </a:r>
                      <a:endParaRPr lang="en-GB" sz="1100" dirty="0"/>
                    </a:p>
                    <a:p>
                      <a:r>
                        <a:rPr lang="en-GB" sz="1100" dirty="0" err="1"/>
                        <a:t>Quizlet.com</a:t>
                      </a:r>
                      <a:endParaRPr lang="en-GB" sz="1100" dirty="0"/>
                    </a:p>
                    <a:p>
                      <a:r>
                        <a:rPr lang="en-GB" sz="1100" dirty="0" err="1"/>
                        <a:t>Blooket.com</a:t>
                      </a:r>
                      <a:endParaRPr lang="en-GB" sz="1100" dirty="0"/>
                    </a:p>
                    <a:p>
                      <a:r>
                        <a:rPr lang="en-GB" sz="1100" dirty="0"/>
                        <a:t>Duolingo</a:t>
                      </a:r>
                    </a:p>
                  </a:txBody>
                  <a:tcPr/>
                </a:tc>
                <a:extLst>
                  <a:ext uri="{0D108BD9-81ED-4DB2-BD59-A6C34878D82A}">
                    <a16:rowId xmlns:a16="http://schemas.microsoft.com/office/drawing/2014/main" val="3081512687"/>
                  </a:ext>
                </a:extLst>
              </a:tr>
            </a:tbl>
          </a:graphicData>
        </a:graphic>
      </p:graphicFrame>
      <p:sp>
        <p:nvSpPr>
          <p:cNvPr id="25" name="Rectangle 24">
            <a:extLst>
              <a:ext uri="{FF2B5EF4-FFF2-40B4-BE49-F238E27FC236}">
                <a16:creationId xmlns:a16="http://schemas.microsoft.com/office/drawing/2014/main" id="{89ECAE5C-4937-4A45-8DB8-5AD6BEB4DF8C}"/>
              </a:ext>
            </a:extLst>
          </p:cNvPr>
          <p:cNvSpPr/>
          <p:nvPr/>
        </p:nvSpPr>
        <p:spPr>
          <a:xfrm>
            <a:off x="849536" y="4512"/>
            <a:ext cx="5323894" cy="615553"/>
          </a:xfrm>
          <a:prstGeom prst="rect">
            <a:avLst/>
          </a:prstGeom>
          <a:noFill/>
        </p:spPr>
        <p:txBody>
          <a:bodyPr wrap="none" lIns="91440" tIns="45720" rIns="91440" bIns="45720">
            <a:spAutoFit/>
          </a:bodyPr>
          <a:lstStyle/>
          <a:p>
            <a:pPr algn="ctr"/>
            <a:r>
              <a:rPr lang="en-US" sz="3400" b="0" cap="none" spc="0" dirty="0" smtClean="0">
                <a:ln w="0">
                  <a:solidFill>
                    <a:schemeClr val="accent2"/>
                  </a:solidFill>
                </a:ln>
                <a:solidFill>
                  <a:srgbClr val="FFC000"/>
                </a:solidFill>
                <a:effectLst>
                  <a:outerShdw blurRad="38100" dist="19050" dir="2700000" algn="tl" rotWithShape="0">
                    <a:schemeClr val="dk1">
                      <a:alpha val="40000"/>
                    </a:schemeClr>
                  </a:outerShdw>
                </a:effectLst>
              </a:rPr>
              <a:t>Mandarin Progression Model</a:t>
            </a:r>
            <a:endParaRPr lang="en-US" sz="3400" b="0" cap="none" spc="0" dirty="0">
              <a:ln w="0">
                <a:solidFill>
                  <a:schemeClr val="accent2"/>
                </a:solidFill>
              </a:ln>
              <a:solidFill>
                <a:srgbClr val="FFC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42604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677</Words>
  <Application>Microsoft Office PowerPoint</Application>
  <PresentationFormat>Widescreen</PresentationFormat>
  <Paragraphs>118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Fairlamb</dc:creator>
  <cp:lastModifiedBy>Cerys Tilston</cp:lastModifiedBy>
  <cp:revision>8</cp:revision>
  <dcterms:created xsi:type="dcterms:W3CDTF">2021-09-04T14:18:07Z</dcterms:created>
  <dcterms:modified xsi:type="dcterms:W3CDTF">2023-03-09T20:06:24Z</dcterms:modified>
</cp:coreProperties>
</file>