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272" r:id="rId2"/>
    <p:sldId id="277" r:id="rId3"/>
    <p:sldId id="278" r:id="rId4"/>
    <p:sldId id="263" r:id="rId5"/>
    <p:sldId id="273" r:id="rId6"/>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90" d="100"/>
          <a:sy n="90" d="100"/>
        </p:scale>
        <p:origin x="1458" y="-1722"/>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CAEEF4-7828-4D35-BFFA-83F6144A1672}" type="datetimeFigureOut">
              <a:rPr lang="en-GB" smtClean="0"/>
              <a:t>22/12/2022</a:t>
            </a:fld>
            <a:endParaRPr lang="en-GB"/>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6BE26E-838C-4E1E-B70F-79EC3EE8ADC2}" type="slidenum">
              <a:rPr lang="en-GB" smtClean="0"/>
              <a:t>‹#›</a:t>
            </a:fld>
            <a:endParaRPr lang="en-GB"/>
          </a:p>
        </p:txBody>
      </p:sp>
    </p:spTree>
    <p:extLst>
      <p:ext uri="{BB962C8B-B14F-4D97-AF65-F5344CB8AC3E}">
        <p14:creationId xmlns:p14="http://schemas.microsoft.com/office/powerpoint/2010/main" val="2433793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E9DF60DD-2376-4605-846B-30A25D71841C}" type="datetimeFigureOut">
              <a:rPr lang="en-GB" smtClean="0"/>
              <a:t>22/12/2022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2533911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DF60DD-2376-4605-846B-30A25D71841C}" type="datetimeFigureOut">
              <a:rPr lang="en-GB" smtClean="0"/>
              <a:t>22/12/2022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344144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DF60DD-2376-4605-846B-30A25D71841C}" type="datetimeFigureOut">
              <a:rPr lang="en-GB" smtClean="0"/>
              <a:t>22/12/2022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2384591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9DF60DD-2376-4605-846B-30A25D71841C}" type="datetimeFigureOut">
              <a:rPr lang="en-GB" smtClean="0"/>
              <a:t>22/12/2022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284473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DF60DD-2376-4605-846B-30A25D71841C}" type="datetimeFigureOut">
              <a:rPr lang="en-GB" smtClean="0"/>
              <a:t>22/12/2022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2201517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9DF60DD-2376-4605-846B-30A25D71841C}" type="datetimeFigureOut">
              <a:rPr lang="en-GB" smtClean="0"/>
              <a:t>22/12/2022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393076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9DF60DD-2376-4605-846B-30A25D71841C}" type="datetimeFigureOut">
              <a:rPr lang="en-GB" smtClean="0"/>
              <a:t>22/12/2022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2977321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9DF60DD-2376-4605-846B-30A25D71841C}" type="datetimeFigureOut">
              <a:rPr lang="en-GB" smtClean="0"/>
              <a:t>22/12/2022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1661249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F60DD-2376-4605-846B-30A25D71841C}" type="datetimeFigureOut">
              <a:rPr lang="en-GB" smtClean="0"/>
              <a:t>22/12/2022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3964031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DF60DD-2376-4605-846B-30A25D71841C}" type="datetimeFigureOut">
              <a:rPr lang="en-GB" smtClean="0"/>
              <a:t>22/12/2022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4263510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DF60DD-2376-4605-846B-30A25D71841C}" type="datetimeFigureOut">
              <a:rPr lang="en-GB" smtClean="0"/>
              <a:t>22/12/2022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7C287CC-985F-4B04-99F4-C2FD1C974765}" type="slidenum">
              <a:rPr lang="en-GB" smtClean="0"/>
              <a:t>‹#›</a:t>
            </a:fld>
            <a:endParaRPr lang="en-GB"/>
          </a:p>
        </p:txBody>
      </p:sp>
    </p:spTree>
    <p:extLst>
      <p:ext uri="{BB962C8B-B14F-4D97-AF65-F5344CB8AC3E}">
        <p14:creationId xmlns:p14="http://schemas.microsoft.com/office/powerpoint/2010/main" val="3889042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E9DF60DD-2376-4605-846B-30A25D71841C}" type="datetimeFigureOut">
              <a:rPr lang="en-GB" smtClean="0"/>
              <a:t>22/12/2022</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7C287CC-985F-4B04-99F4-C2FD1C974765}" type="slidenum">
              <a:rPr lang="en-GB" smtClean="0"/>
              <a:t>‹#›</a:t>
            </a:fld>
            <a:endParaRPr lang="en-GB"/>
          </a:p>
        </p:txBody>
      </p:sp>
    </p:spTree>
    <p:extLst>
      <p:ext uri="{BB962C8B-B14F-4D97-AF65-F5344CB8AC3E}">
        <p14:creationId xmlns:p14="http://schemas.microsoft.com/office/powerpoint/2010/main" val="1709512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bbc.co.uk/bitesize/clips/zh8fb9q" TargetMode="External"/><Relationship Id="rId7" Type="http://schemas.openxmlformats.org/officeDocument/2006/relationships/image" Target="../media/image3.png"/><Relationship Id="rId2" Type="http://schemas.openxmlformats.org/officeDocument/2006/relationships/hyperlink" Target="https://www.bbc.co.uk/bitesize/clips/zxfqxnb"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hyperlink" Target="https://www.bbc.co.uk/bitesize/clips/zdy76s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bbc.co.uk/bitesize/clips/z4pd7ty" TargetMode="External"/><Relationship Id="rId2" Type="http://schemas.openxmlformats.org/officeDocument/2006/relationships/hyperlink" Target="https://www.bbc.co.uk/bitesize/clips/z2v2tfr"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s://www.bbc.co.uk/bitesize/clips/zmchfg8" TargetMode="External"/><Relationship Id="rId7" Type="http://schemas.openxmlformats.org/officeDocument/2006/relationships/image" Target="../media/image10.png"/><Relationship Id="rId2" Type="http://schemas.openxmlformats.org/officeDocument/2006/relationships/hyperlink" Target="https://www.bbc.co.uk/bitesize/clips/zjbxpv4" TargetMode="Externa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image" Target="../media/image16.jpeg"/><Relationship Id="rId18" Type="http://schemas.openxmlformats.org/officeDocument/2006/relationships/hyperlink" Target="http://www.google.co.uk/url?sa=i&amp;rct=j&amp;q=recycling&amp;source=images&amp;cd=&amp;cad=rja&amp;docid=PsVKcvdyx9xFGM&amp;tbnid=1xayl7nfPqvj9M:&amp;ved=0CAUQjRw&amp;url=http://www.recycling.org.uk/&amp;ei=cnncUff9A6iX0AXR3IGoAg&amp;bvm=bv.48705608,d.ZG4&amp;psig=AFQjCNHXW6c9VEzqesbSBT8quuGTyyHJlQ&amp;ust=1373489885474429" TargetMode="External"/><Relationship Id="rId3" Type="http://schemas.openxmlformats.org/officeDocument/2006/relationships/hyperlink" Target="http://www.google.co.uk/url?sa=i&amp;rct=j&amp;q=money&amp;source=images&amp;cd=&amp;cad=rja&amp;docid=2KSKTUJwJK81NM&amp;tbnid=LWQYtJrGRVHrRM:&amp;ved=0CAUQjRw&amp;url=http://britishdemocraticparty.org/money-what-is-it-for/&amp;ei=u3ncUeSzNpCc0wXd0IGwCg&amp;bvm=bv.48705608,d.ZG4&amp;psig=AFQjCNHImdpDYRJwJGbTSq90jywXyxQ21A&amp;ust=1373489959848015" TargetMode="External"/><Relationship Id="rId7" Type="http://schemas.openxmlformats.org/officeDocument/2006/relationships/hyperlink" Target="http://www.google.co.uk/url?sa=i&amp;rct=j&amp;q=eye%2Bclip%2Bart&amp;source=images&amp;cd=&amp;cad=rja&amp;docid=qnMv9OFYziir9M&amp;tbnid=GxOQIsxOt77xwM:&amp;ved=0CAUQjRw&amp;url=http://sweetclipart.com/pretty-green-eye-shadow-114&amp;ei=RnvcUY7GH6KM0AX6_4CoCw&amp;psig=AFQjCNG22Yn-Xs6ZqC2QoMjRdz0OTEzGGw&amp;ust=1373490280324385" TargetMode="External"/><Relationship Id="rId12" Type="http://schemas.openxmlformats.org/officeDocument/2006/relationships/hyperlink" Target="http://www.google.co.uk/url?sa=i&amp;rct=j&amp;q=danger&amp;source=images&amp;cd=&amp;cad=rja&amp;docid=kFcZeU076isvPM&amp;tbnid=cUa2TOx1r_6FgM:&amp;ved=0CAUQjRw&amp;url=http://www.123rf.com/photo_6388848_mortal-danger-sign.html&amp;ei=EnzcUcfZIsaU0AXNtoDQCw&amp;psig=AFQjCNGdsBXOA5WOrqY9t46AoE86cpzUIA&amp;ust=1373490532349143" TargetMode="External"/><Relationship Id="rId17" Type="http://schemas.openxmlformats.org/officeDocument/2006/relationships/image" Target="../media/image18.jpeg"/><Relationship Id="rId2" Type="http://schemas.openxmlformats.org/officeDocument/2006/relationships/image" Target="../media/image11.jpeg"/><Relationship Id="rId16" Type="http://schemas.openxmlformats.org/officeDocument/2006/relationships/hyperlink" Target="http://www.google.co.uk/url?sa=i&amp;rct=j&amp;q=function%2Bclip%2Bart&amp;source=images&amp;cd=&amp;cad=rja&amp;docid=92ThWoWm7tN8SM&amp;tbnid=T453jJqgc8fQZM:&amp;ved=0CAUQjRw&amp;url=http://www.carlisleschools.org/webpages/wolfer/virtual.cfm&amp;ei=CoHcUdPnLY6S0AWvpIGIDQ&amp;psig=AFQjCNHUDBuGIOR-t58yTJgMlKdBDOYY_Q&amp;ust=1373491821154792" TargetMode="External"/><Relationship Id="rId1" Type="http://schemas.openxmlformats.org/officeDocument/2006/relationships/slideLayout" Target="../slideLayouts/slideLayout6.xml"/><Relationship Id="rId6" Type="http://schemas.openxmlformats.org/officeDocument/2006/relationships/image" Target="../media/image13.jpeg"/><Relationship Id="rId11" Type="http://schemas.microsoft.com/office/2007/relationships/hdphoto" Target="../media/hdphoto1.wdp"/><Relationship Id="rId5" Type="http://schemas.openxmlformats.org/officeDocument/2006/relationships/hyperlink" Target="http://www.google.co.uk/url?sa=i&amp;rct=j&amp;q=target%2Bmarket&amp;source=images&amp;cd=&amp;cad=rja&amp;docid=hOUxS6y07b_1pM&amp;tbnid=3B20-73czbMZiM:&amp;ved=0CAUQjRw&amp;url=http://www.fasttrakauto.com/blog/2013/04/22/5-keys-to-target-market-definition-for-auto-repair-shops/&amp;ei=LITcUaHHOefP0QWOlYG4DA&amp;psig=AFQjCNGhbnRM-3bi6CF0HTPZuOvJeqs-Gg&amp;ust=1373492641824414" TargetMode="External"/><Relationship Id="rId15" Type="http://schemas.openxmlformats.org/officeDocument/2006/relationships/image" Target="../media/image17.jpeg"/><Relationship Id="rId10" Type="http://schemas.openxmlformats.org/officeDocument/2006/relationships/image" Target="../media/image15.png"/><Relationship Id="rId19" Type="http://schemas.openxmlformats.org/officeDocument/2006/relationships/image" Target="../media/image19.jpeg"/><Relationship Id="rId4" Type="http://schemas.openxmlformats.org/officeDocument/2006/relationships/image" Target="../media/image12.png"/><Relationship Id="rId9" Type="http://schemas.openxmlformats.org/officeDocument/2006/relationships/hyperlink" Target="http://www.google.co.uk/url?sa=i&amp;rct=j&amp;q=tape%2Bmeasure&amp;source=images&amp;cd=&amp;cad=rja&amp;docid=we-p8oE9KwHDIM&amp;tbnid=m-68JMqnKcLFrM:&amp;ved=0CAUQjRw&amp;url=http://www.kingsbathroom.co.uk/news/bathrooms/2012/07/31/knowing-your-bathroom-plans/&amp;ei=gXzcUbqRMcOd0QXg74CwBg&amp;psig=AFQjCNFWrzgeAbKGyE0qDr_d7ynkzLJsFg&amp;ust=1373490680548704" TargetMode="External"/><Relationship Id="rId14" Type="http://schemas.openxmlformats.org/officeDocument/2006/relationships/hyperlink" Target="http://www.google.co.uk/url?sa=i&amp;rct=j&amp;q=materials&amp;source=images&amp;cd=&amp;cad=rja&amp;docid=ouTomAtNpwPnMM&amp;tbnid=IJdpcgg22lSahM:&amp;ved=&amp;url=http://www.rhodespackaging.co.uk/&amp;ei=nYPcUaX8NqGP0AXxk4CQAg&amp;psig=AFQjCNEPj6vtn2wlwTmdqRVSulTyUMkJww&amp;ust=137349248989605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solidFill>
            <a:schemeClr val="bg1">
              <a:lumMod val="95000"/>
            </a:schemeClr>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a:t>Knowledge Organiser: KS3 Food Technology</a:t>
            </a:r>
            <a:endParaRPr lang="ru-RU" sz="2400" b="1"/>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687197"/>
            <a:ext cx="2780928" cy="539553"/>
          </a:xfrm>
          <a:prstGeom prst="rect">
            <a:avLst/>
          </a:prstGeom>
          <a:solidFill>
            <a:schemeClr val="bg1">
              <a:lumMod val="85000"/>
            </a:schemeClr>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a:t>Food Groups and Hygiene</a:t>
            </a:r>
          </a:p>
        </p:txBody>
      </p:sp>
      <p:graphicFrame>
        <p:nvGraphicFramePr>
          <p:cNvPr id="6" name="Table 5">
            <a:extLst>
              <a:ext uri="{FF2B5EF4-FFF2-40B4-BE49-F238E27FC236}">
                <a16:creationId xmlns:a16="http://schemas.microsoft.com/office/drawing/2014/main" id="{91CA9545-0CBF-4633-A3C2-20BD01D81CA0}"/>
              </a:ext>
            </a:extLst>
          </p:cNvPr>
          <p:cNvGraphicFramePr>
            <a:graphicFrameLocks noGrp="1"/>
          </p:cNvGraphicFramePr>
          <p:nvPr>
            <p:extLst>
              <p:ext uri="{D42A27DB-BD31-4B8C-83A1-F6EECF244321}">
                <p14:modId xmlns:p14="http://schemas.microsoft.com/office/powerpoint/2010/main" val="1165751543"/>
              </p:ext>
            </p:extLst>
          </p:nvPr>
        </p:nvGraphicFramePr>
        <p:xfrm>
          <a:off x="5517232" y="654512"/>
          <a:ext cx="1205880" cy="3449259"/>
        </p:xfrm>
        <a:graphic>
          <a:graphicData uri="http://schemas.openxmlformats.org/drawingml/2006/table">
            <a:tbl>
              <a:tblPr firstRow="1" bandRow="1">
                <a:tableStyleId>{5940675A-B579-460E-94D1-54222C63F5DA}</a:tableStyleId>
              </a:tblPr>
              <a:tblGrid>
                <a:gridCol w="1205880">
                  <a:extLst>
                    <a:ext uri="{9D8B030D-6E8A-4147-A177-3AD203B41FA5}">
                      <a16:colId xmlns:a16="http://schemas.microsoft.com/office/drawing/2014/main" val="1686071732"/>
                    </a:ext>
                  </a:extLst>
                </a:gridCol>
              </a:tblGrid>
              <a:tr h="274120">
                <a:tc>
                  <a:txBody>
                    <a:bodyPr/>
                    <a:lstStyle/>
                    <a:p>
                      <a:pPr algn="ctr"/>
                      <a:r>
                        <a:rPr lang="en-GB" sz="1600" b="1" dirty="0"/>
                        <a:t>Key words</a:t>
                      </a:r>
                    </a:p>
                  </a:txBody>
                  <a:tcPr>
                    <a:solidFill>
                      <a:schemeClr val="bg1">
                        <a:lumMod val="95000"/>
                      </a:schemeClr>
                    </a:solidFill>
                  </a:tcPr>
                </a:tc>
                <a:extLst>
                  <a:ext uri="{0D108BD9-81ED-4DB2-BD59-A6C34878D82A}">
                    <a16:rowId xmlns:a16="http://schemas.microsoft.com/office/drawing/2014/main" val="548001888"/>
                  </a:ext>
                </a:extLst>
              </a:tr>
              <a:tr h="3113979">
                <a:tc>
                  <a:txBody>
                    <a:bodyPr/>
                    <a:lstStyle/>
                    <a:p>
                      <a:r>
                        <a:rPr lang="en-GB" sz="1300" dirty="0"/>
                        <a:t>Specification</a:t>
                      </a:r>
                    </a:p>
                    <a:p>
                      <a:pPr lvl="0">
                        <a:buNone/>
                      </a:pPr>
                      <a:r>
                        <a:rPr lang="en-GB" sz="1300" dirty="0"/>
                        <a:t>Design</a:t>
                      </a:r>
                    </a:p>
                    <a:p>
                      <a:pPr lvl="0">
                        <a:buNone/>
                      </a:pPr>
                      <a:r>
                        <a:rPr lang="en-GB" sz="1300" dirty="0"/>
                        <a:t>Criteria</a:t>
                      </a:r>
                    </a:p>
                    <a:p>
                      <a:pPr lvl="0">
                        <a:buNone/>
                      </a:pPr>
                      <a:r>
                        <a:rPr lang="en-GB" sz="1300" dirty="0"/>
                        <a:t>Development</a:t>
                      </a:r>
                    </a:p>
                    <a:p>
                      <a:pPr lvl="0">
                        <a:buNone/>
                      </a:pPr>
                      <a:r>
                        <a:rPr lang="en-GB" sz="1300" dirty="0"/>
                        <a:t>Hygiene</a:t>
                      </a:r>
                    </a:p>
                    <a:p>
                      <a:pPr lvl="0">
                        <a:buNone/>
                      </a:pPr>
                      <a:r>
                        <a:rPr lang="en-GB" sz="1300" dirty="0"/>
                        <a:t>Food Groups</a:t>
                      </a:r>
                    </a:p>
                    <a:p>
                      <a:pPr lvl="0">
                        <a:buNone/>
                      </a:pPr>
                      <a:r>
                        <a:rPr lang="en-GB" sz="1300" dirty="0"/>
                        <a:t>Microbes</a:t>
                      </a:r>
                    </a:p>
                    <a:p>
                      <a:pPr lvl="0">
                        <a:buNone/>
                      </a:pPr>
                      <a:r>
                        <a:rPr lang="en-GB" sz="1300" dirty="0"/>
                        <a:t>Poisoning</a:t>
                      </a:r>
                    </a:p>
                    <a:p>
                      <a:pPr lvl="0">
                        <a:buNone/>
                      </a:pPr>
                      <a:r>
                        <a:rPr lang="en-GB" sz="1300" dirty="0"/>
                        <a:t>Carbohydrate</a:t>
                      </a:r>
                    </a:p>
                    <a:p>
                      <a:pPr lvl="0">
                        <a:buNone/>
                      </a:pPr>
                      <a:r>
                        <a:rPr lang="en-GB" sz="1300" dirty="0"/>
                        <a:t>Protein</a:t>
                      </a:r>
                    </a:p>
                    <a:p>
                      <a:pPr lvl="0">
                        <a:buNone/>
                      </a:pPr>
                      <a:r>
                        <a:rPr lang="en-GB" sz="1300" dirty="0"/>
                        <a:t>Water</a:t>
                      </a:r>
                    </a:p>
                    <a:p>
                      <a:pPr lvl="0">
                        <a:buNone/>
                      </a:pPr>
                      <a:r>
                        <a:rPr lang="en-GB" sz="1300" dirty="0"/>
                        <a:t>Fat</a:t>
                      </a:r>
                    </a:p>
                    <a:p>
                      <a:pPr lvl="0">
                        <a:buNone/>
                      </a:pPr>
                      <a:r>
                        <a:rPr lang="en-GB" sz="1300" dirty="0"/>
                        <a:t>Vitamin</a:t>
                      </a:r>
                    </a:p>
                    <a:p>
                      <a:pPr lvl="0">
                        <a:buNone/>
                      </a:pPr>
                      <a:r>
                        <a:rPr lang="en-GB" sz="1300" dirty="0"/>
                        <a:t>Mineral</a:t>
                      </a:r>
                    </a:p>
                    <a:p>
                      <a:pPr lvl="0">
                        <a:buNone/>
                      </a:pPr>
                      <a:r>
                        <a:rPr lang="en-GB" sz="1300" dirty="0"/>
                        <a:t>Fibre</a:t>
                      </a:r>
                    </a:p>
                  </a:txBody>
                  <a:tcPr/>
                </a:tc>
                <a:extLst>
                  <a:ext uri="{0D108BD9-81ED-4DB2-BD59-A6C34878D82A}">
                    <a16:rowId xmlns:a16="http://schemas.microsoft.com/office/drawing/2014/main" val="2693566867"/>
                  </a:ext>
                </a:extLst>
              </a:tr>
            </a:tbl>
          </a:graphicData>
        </a:graphic>
      </p:graphicFrame>
      <p:graphicFrame>
        <p:nvGraphicFramePr>
          <p:cNvPr id="7" name="Table 6">
            <a:extLst>
              <a:ext uri="{FF2B5EF4-FFF2-40B4-BE49-F238E27FC236}">
                <a16:creationId xmlns:a16="http://schemas.microsoft.com/office/drawing/2014/main" id="{CCC5930D-5ED2-4067-AA2C-0E8609D3D1AE}"/>
              </a:ext>
            </a:extLst>
          </p:cNvPr>
          <p:cNvGraphicFramePr>
            <a:graphicFrameLocks noGrp="1"/>
          </p:cNvGraphicFramePr>
          <p:nvPr>
            <p:extLst>
              <p:ext uri="{D42A27DB-BD31-4B8C-83A1-F6EECF244321}">
                <p14:modId xmlns:p14="http://schemas.microsoft.com/office/powerpoint/2010/main" val="2134552720"/>
              </p:ext>
            </p:extLst>
          </p:nvPr>
        </p:nvGraphicFramePr>
        <p:xfrm>
          <a:off x="112780" y="1286116"/>
          <a:ext cx="5307938" cy="3627120"/>
        </p:xfrm>
        <a:graphic>
          <a:graphicData uri="http://schemas.openxmlformats.org/drawingml/2006/table">
            <a:tbl>
              <a:tblPr firstRow="1" bandRow="1">
                <a:tableStyleId>{5940675A-B579-460E-94D1-54222C63F5DA}</a:tableStyleId>
              </a:tblPr>
              <a:tblGrid>
                <a:gridCol w="3192071">
                  <a:extLst>
                    <a:ext uri="{9D8B030D-6E8A-4147-A177-3AD203B41FA5}">
                      <a16:colId xmlns:a16="http://schemas.microsoft.com/office/drawing/2014/main" val="1686071732"/>
                    </a:ext>
                  </a:extLst>
                </a:gridCol>
                <a:gridCol w="340243">
                  <a:extLst>
                    <a:ext uri="{9D8B030D-6E8A-4147-A177-3AD203B41FA5}">
                      <a16:colId xmlns:a16="http://schemas.microsoft.com/office/drawing/2014/main" val="219079988"/>
                    </a:ext>
                  </a:extLst>
                </a:gridCol>
                <a:gridCol w="1775624">
                  <a:extLst>
                    <a:ext uri="{9D8B030D-6E8A-4147-A177-3AD203B41FA5}">
                      <a16:colId xmlns:a16="http://schemas.microsoft.com/office/drawing/2014/main" val="2722256488"/>
                    </a:ext>
                  </a:extLst>
                </a:gridCol>
              </a:tblGrid>
              <a:tr h="224952">
                <a:tc gridSpan="3">
                  <a:txBody>
                    <a:bodyPr/>
                    <a:lstStyle/>
                    <a:p>
                      <a:pPr algn="ctr"/>
                      <a:r>
                        <a:rPr lang="en-GB" b="1"/>
                        <a:t>Key skills</a:t>
                      </a:r>
                    </a:p>
                  </a:txBody>
                  <a:tcPr>
                    <a:solidFill>
                      <a:schemeClr val="bg1">
                        <a:lumMod val="95000"/>
                      </a:schemeClr>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48001888"/>
                  </a:ext>
                </a:extLst>
              </a:tr>
              <a:tr h="524887">
                <a:tc gridSpan="3">
                  <a:txBody>
                    <a:bodyPr/>
                    <a:lstStyle/>
                    <a:p>
                      <a:pPr marL="0" marR="0" lvl="0" indent="0" algn="l" rtl="0" eaLnBrk="1" fontAlgn="auto" latinLnBrk="0" hangingPunct="1">
                        <a:lnSpc>
                          <a:spcPct val="100000"/>
                        </a:lnSpc>
                        <a:spcBef>
                          <a:spcPts val="0"/>
                        </a:spcBef>
                        <a:spcAft>
                          <a:spcPts val="0"/>
                        </a:spcAft>
                        <a:buFontTx/>
                        <a:buNone/>
                      </a:pPr>
                      <a:r>
                        <a:rPr lang="en-GB" sz="1000" b="1"/>
                        <a:t>Product Specification:  </a:t>
                      </a:r>
                      <a:r>
                        <a:rPr lang="en-US" sz="1000"/>
                        <a:t>The ‘specification’ is probably the most important part of the design process because it makes sure your product is going to do what it needs to do. It is a list of points which outline the design criteria for the product, with each point referring to research work you have done.  You can organize your points so you don’t miss anything using ACCESS FM and expand your writing using PEE chains.</a:t>
                      </a:r>
                      <a:endParaRPr lang="en-GB" sz="1000"/>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93566867"/>
                  </a:ext>
                </a:extLst>
              </a:tr>
              <a:tr h="712346">
                <a:tc gridSpan="2">
                  <a:txBody>
                    <a:bodyPr/>
                    <a:lstStyle/>
                    <a:p>
                      <a:r>
                        <a:rPr lang="en-GB" sz="1000" b="1" dirty="0">
                          <a:latin typeface="+mj-lt"/>
                        </a:rPr>
                        <a:t>Design idea development: </a:t>
                      </a:r>
                      <a:r>
                        <a:rPr lang="en-GB" sz="1000" b="0" dirty="0">
                          <a:latin typeface="+mj-lt"/>
                        </a:rPr>
                        <a:t>First develop a range of initial ideas and compare them with your specification.  You can then see any areas which are less good and look at how to improve them to produce a final idea.  Annotation helps explain designs fully and using 3D sketching and ACCESS FM for your annotation will make your ideas clear.  Improving and developing designs based on feedback is called iterative design.</a:t>
                      </a:r>
                    </a:p>
                  </a:txBody>
                  <a:tcPr/>
                </a:tc>
                <a:tc hMerge="1">
                  <a:txBody>
                    <a:bodyPr/>
                    <a:lstStyle/>
                    <a:p>
                      <a:endParaRPr lang="en-GB"/>
                    </a:p>
                  </a:txBody>
                  <a:tcPr/>
                </a:tc>
                <a:tc>
                  <a:txBody>
                    <a:bodyPr/>
                    <a:lstStyle/>
                    <a:p>
                      <a:endParaRPr lang="en-GB" sz="1000" b="0">
                        <a:latin typeface="+mj-lt"/>
                      </a:endParaRPr>
                    </a:p>
                  </a:txBody>
                  <a:tcPr/>
                </a:tc>
                <a:extLst>
                  <a:ext uri="{0D108BD9-81ED-4DB2-BD59-A6C34878D82A}">
                    <a16:rowId xmlns:a16="http://schemas.microsoft.com/office/drawing/2014/main" val="3105584326"/>
                  </a:ext>
                </a:extLst>
              </a:tr>
              <a:tr h="618617">
                <a:tc>
                  <a:txBody>
                    <a:bodyPr/>
                    <a:lstStyle/>
                    <a:p>
                      <a:r>
                        <a:rPr lang="en-GB" sz="1000" b="1" dirty="0"/>
                        <a:t>Healthy diets: </a:t>
                      </a:r>
                      <a:r>
                        <a:rPr lang="en-GB" sz="1000" b="0" dirty="0"/>
                        <a:t>This is an eat well plate. </a:t>
                      </a:r>
                      <a:r>
                        <a:rPr lang="en-GB" sz="1000" b="0" i="0" u="none" strike="noStrike" noProof="0" dirty="0">
                          <a:latin typeface="Calibri"/>
                        </a:rPr>
                        <a:t>The Eatwell Plate is a pictorial summary of the main food groups and their recommended proportions for a healthy diet. It is the method for illustrating dietary advice by the Department of Health. </a:t>
                      </a:r>
                      <a:r>
                        <a:rPr lang="en-GB" sz="1000" dirty="0"/>
                        <a:t>Use the eat well plate to help balance your diet.</a:t>
                      </a:r>
                      <a:endParaRPr lang="en-GB" sz="1000" b="0" i="0" u="none" strike="noStrike" noProof="0" dirty="0">
                        <a:latin typeface="Calibri"/>
                      </a:endParaRPr>
                    </a:p>
                  </a:txBody>
                  <a:tcPr/>
                </a:tc>
                <a:tc rowSpan="2" gridSpan="2">
                  <a:txBody>
                    <a:bodyPr/>
                    <a:lstStyle/>
                    <a:p>
                      <a:endParaRPr lang="en-GB" sz="1000" b="0" i="0" u="none" strike="noStrike" noProof="0" dirty="0">
                        <a:latin typeface="Calibri"/>
                      </a:endParaRPr>
                    </a:p>
                  </a:txBody>
                  <a:tcPr/>
                </a:tc>
                <a:tc rowSpan="2" hMerge="1">
                  <a:txBody>
                    <a:bodyPr/>
                    <a:lstStyle/>
                    <a:p>
                      <a:endParaRPr lang="en-GB" sz="1000" dirty="0"/>
                    </a:p>
                  </a:txBody>
                  <a:tcPr/>
                </a:tc>
                <a:extLst>
                  <a:ext uri="{0D108BD9-81ED-4DB2-BD59-A6C34878D82A}">
                    <a16:rowId xmlns:a16="http://schemas.microsoft.com/office/drawing/2014/main" val="4177796044"/>
                  </a:ext>
                </a:extLst>
              </a:tr>
              <a:tr h="243697">
                <a:tc>
                  <a:txBody>
                    <a:bodyPr/>
                    <a:lstStyle/>
                    <a:p>
                      <a:r>
                        <a:rPr lang="en-GB" sz="1000" b="1" dirty="0"/>
                        <a:t>Practical</a:t>
                      </a:r>
                      <a:r>
                        <a:rPr lang="en-GB" sz="1000" dirty="0"/>
                        <a:t> Pizza is a dough base that uses yeast similar to bread.</a:t>
                      </a:r>
                    </a:p>
                  </a:txBody>
                  <a:tcPr/>
                </a:tc>
                <a:tc gridSpan="2" vMerge="1">
                  <a:txBody>
                    <a:bodyPr/>
                    <a:lstStyle/>
                    <a:p>
                      <a:endParaRPr lang="en-GB" dirty="0"/>
                    </a:p>
                  </a:txBody>
                  <a:tcPr/>
                </a:tc>
                <a:tc hMerge="1" vMerge="1">
                  <a:txBody>
                    <a:bodyPr/>
                    <a:lstStyle/>
                    <a:p>
                      <a:endParaRPr lang="en-GB" sz="1000" dirty="0"/>
                    </a:p>
                  </a:txBody>
                  <a:tcPr/>
                </a:tc>
                <a:extLst>
                  <a:ext uri="{0D108BD9-81ED-4DB2-BD59-A6C34878D82A}">
                    <a16:rowId xmlns:a16="http://schemas.microsoft.com/office/drawing/2014/main" val="1748243510"/>
                  </a:ext>
                </a:extLst>
              </a:tr>
            </a:tbl>
          </a:graphicData>
        </a:graphic>
      </p:graphicFrame>
      <p:graphicFrame>
        <p:nvGraphicFramePr>
          <p:cNvPr id="8" name="Table 7">
            <a:extLst>
              <a:ext uri="{FF2B5EF4-FFF2-40B4-BE49-F238E27FC236}">
                <a16:creationId xmlns:a16="http://schemas.microsoft.com/office/drawing/2014/main" id="{82D260EF-58BB-4418-BF96-3DA730C12A29}"/>
              </a:ext>
            </a:extLst>
          </p:cNvPr>
          <p:cNvGraphicFramePr>
            <a:graphicFrameLocks noGrp="1"/>
          </p:cNvGraphicFramePr>
          <p:nvPr>
            <p:extLst>
              <p:ext uri="{D42A27DB-BD31-4B8C-83A1-F6EECF244321}">
                <p14:modId xmlns:p14="http://schemas.microsoft.com/office/powerpoint/2010/main" val="497833926"/>
              </p:ext>
            </p:extLst>
          </p:nvPr>
        </p:nvGraphicFramePr>
        <p:xfrm>
          <a:off x="112780" y="5067672"/>
          <a:ext cx="5307938" cy="3931920"/>
        </p:xfrm>
        <a:graphic>
          <a:graphicData uri="http://schemas.openxmlformats.org/drawingml/2006/table">
            <a:tbl>
              <a:tblPr firstRow="1" bandRow="1">
                <a:tableStyleId>{5940675A-B579-460E-94D1-54222C63F5DA}</a:tableStyleId>
              </a:tblPr>
              <a:tblGrid>
                <a:gridCol w="781770">
                  <a:extLst>
                    <a:ext uri="{9D8B030D-6E8A-4147-A177-3AD203B41FA5}">
                      <a16:colId xmlns:a16="http://schemas.microsoft.com/office/drawing/2014/main" val="1686071732"/>
                    </a:ext>
                  </a:extLst>
                </a:gridCol>
                <a:gridCol w="1373946">
                  <a:extLst>
                    <a:ext uri="{9D8B030D-6E8A-4147-A177-3AD203B41FA5}">
                      <a16:colId xmlns:a16="http://schemas.microsoft.com/office/drawing/2014/main" val="1412944532"/>
                    </a:ext>
                  </a:extLst>
                </a:gridCol>
                <a:gridCol w="987523">
                  <a:extLst>
                    <a:ext uri="{9D8B030D-6E8A-4147-A177-3AD203B41FA5}">
                      <a16:colId xmlns:a16="http://schemas.microsoft.com/office/drawing/2014/main" val="1358608725"/>
                    </a:ext>
                  </a:extLst>
                </a:gridCol>
                <a:gridCol w="976790">
                  <a:extLst>
                    <a:ext uri="{9D8B030D-6E8A-4147-A177-3AD203B41FA5}">
                      <a16:colId xmlns:a16="http://schemas.microsoft.com/office/drawing/2014/main" val="1930107822"/>
                    </a:ext>
                  </a:extLst>
                </a:gridCol>
                <a:gridCol w="1187909">
                  <a:extLst>
                    <a:ext uri="{9D8B030D-6E8A-4147-A177-3AD203B41FA5}">
                      <a16:colId xmlns:a16="http://schemas.microsoft.com/office/drawing/2014/main" val="2783652325"/>
                    </a:ext>
                  </a:extLst>
                </a:gridCol>
              </a:tblGrid>
              <a:tr h="183360">
                <a:tc gridSpan="5">
                  <a:txBody>
                    <a:bodyPr/>
                    <a:lstStyle/>
                    <a:p>
                      <a:pPr algn="ctr"/>
                      <a:r>
                        <a:rPr lang="en-GB" b="1" dirty="0"/>
                        <a:t>Key knowledge</a:t>
                      </a:r>
                    </a:p>
                  </a:txBody>
                  <a:tcPr>
                    <a:solidFill>
                      <a:schemeClr val="bg1">
                        <a:lumMod val="95000"/>
                      </a:schemeClr>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548001888"/>
                  </a:ext>
                </a:extLst>
              </a:tr>
              <a:tr h="188697">
                <a:tc gridSpan="5">
                  <a:txBody>
                    <a:bodyPr/>
                    <a:lstStyle/>
                    <a:p>
                      <a:pPr lvl="0">
                        <a:buNone/>
                      </a:pPr>
                      <a:r>
                        <a:rPr lang="en-GB" sz="1000" b="0" i="0" u="none" strike="noStrike" noProof="0" dirty="0">
                          <a:latin typeface="Calibri"/>
                        </a:rPr>
                        <a:t>Microbes are extremely tiny and are all around us. There are many different types, and some are </a:t>
                      </a:r>
                      <a:r>
                        <a:rPr lang="en-GB" sz="1000" b="1" i="0" u="none" strike="noStrike" noProof="0" dirty="0">
                          <a:latin typeface="Calibri"/>
                        </a:rPr>
                        <a:t>Good</a:t>
                      </a:r>
                      <a:r>
                        <a:rPr lang="en-GB" sz="1000" b="0" i="0" u="none" strike="noStrike" noProof="0" dirty="0">
                          <a:latin typeface="Calibri"/>
                        </a:rPr>
                        <a:t> and some are </a:t>
                      </a:r>
                      <a:r>
                        <a:rPr lang="en-GB" sz="1000" b="1" i="0" u="none" strike="noStrike" noProof="0" dirty="0">
                          <a:latin typeface="Calibri"/>
                        </a:rPr>
                        <a:t>Bad</a:t>
                      </a:r>
                      <a:r>
                        <a:rPr lang="en-GB" sz="1000" b="0" i="0" u="none" strike="noStrike" noProof="0" dirty="0">
                          <a:latin typeface="Calibri"/>
                        </a:rPr>
                        <a:t> for us. </a:t>
                      </a:r>
                      <a:endParaRPr lang="en-US" sz="1000" dirty="0"/>
                    </a:p>
                  </a:txBody>
                  <a:tcPr/>
                </a:tc>
                <a:tc hMerge="1">
                  <a:txBody>
                    <a:bodyPr/>
                    <a:lstStyle/>
                    <a:p>
                      <a:endParaRPr lang="en-GB"/>
                    </a:p>
                  </a:txBody>
                  <a:tcPr/>
                </a:tc>
                <a:tc hMerge="1">
                  <a:txBody>
                    <a:bodyPr/>
                    <a:lstStyle/>
                    <a:p>
                      <a:pPr lvl="0">
                        <a:buNone/>
                      </a:pPr>
                      <a:endParaRPr lang="en-GB" sz="1200" b="0" i="0" u="none" strike="noStrike" noProof="0" dirty="0">
                        <a:latin typeface="Calibri"/>
                      </a:endParaRPr>
                    </a:p>
                  </a:txBody>
                  <a:tcPr/>
                </a:tc>
                <a:tc hMerge="1">
                  <a:txBody>
                    <a:bodyPr/>
                    <a:lstStyle/>
                    <a:p>
                      <a:endParaRPr lang="en-GB"/>
                    </a:p>
                  </a:txBody>
                  <a:tcPr/>
                </a:tc>
                <a:tc hMerge="1">
                  <a:txBody>
                    <a:bodyPr/>
                    <a:lstStyle/>
                    <a:p>
                      <a:pPr lvl="0">
                        <a:buNone/>
                      </a:pPr>
                      <a:endParaRPr lang="en-GB" sz="1200" b="0" i="0" u="none" strike="noStrike" noProof="0" dirty="0">
                        <a:latin typeface="Calibri"/>
                      </a:endParaRPr>
                    </a:p>
                  </a:txBody>
                  <a:tcPr/>
                </a:tc>
                <a:extLst>
                  <a:ext uri="{0D108BD9-81ED-4DB2-BD59-A6C34878D82A}">
                    <a16:rowId xmlns:a16="http://schemas.microsoft.com/office/drawing/2014/main" val="2693566867"/>
                  </a:ext>
                </a:extLst>
              </a:tr>
              <a:tr h="188697">
                <a:tc>
                  <a:txBody>
                    <a:bodyPr/>
                    <a:lstStyle/>
                    <a:p>
                      <a:r>
                        <a:rPr lang="en-GB" sz="1000" b="1" dirty="0"/>
                        <a:t>Good Microbes</a:t>
                      </a:r>
                    </a:p>
                  </a:txBody>
                  <a:tcPr/>
                </a:tc>
                <a:tc>
                  <a:txBody>
                    <a:bodyPr/>
                    <a:lstStyle/>
                    <a:p>
                      <a:pPr lvl="0">
                        <a:buNone/>
                      </a:pPr>
                      <a:r>
                        <a:rPr lang="en-GB" sz="1000" b="0" i="0" u="none" strike="noStrike" noProof="0" dirty="0">
                          <a:latin typeface="Calibri"/>
                        </a:rPr>
                        <a:t>Live in yoghurts and probiotic foods</a:t>
                      </a:r>
                    </a:p>
                  </a:txBody>
                  <a:tcPr/>
                </a:tc>
                <a:tc>
                  <a:txBody>
                    <a:bodyPr/>
                    <a:lstStyle/>
                    <a:p>
                      <a:pPr lvl="0">
                        <a:buNone/>
                      </a:pPr>
                      <a:r>
                        <a:rPr lang="en-GB" sz="1000" b="0" i="0" u="none" strike="noStrike" noProof="0" dirty="0">
                          <a:latin typeface="Calibri"/>
                        </a:rPr>
                        <a:t>Live in our  intestines.</a:t>
                      </a:r>
                      <a:endParaRPr lang="en-US" sz="1000" dirty="0"/>
                    </a:p>
                  </a:txBody>
                  <a:tcPr/>
                </a:tc>
                <a:tc>
                  <a:txBody>
                    <a:bodyPr/>
                    <a:lstStyle/>
                    <a:p>
                      <a:pPr lvl="0">
                        <a:buNone/>
                      </a:pPr>
                      <a:r>
                        <a:rPr lang="en-GB" sz="1000" b="0" i="0" u="none" strike="noStrike" noProof="0">
                          <a:latin typeface="Calibri"/>
                        </a:rPr>
                        <a:t>Help us fight infections</a:t>
                      </a:r>
                      <a:endParaRPr lang="en-US" sz="1000"/>
                    </a:p>
                  </a:txBody>
                  <a:tcPr/>
                </a:tc>
                <a:tc>
                  <a:txBody>
                    <a:bodyPr/>
                    <a:lstStyle/>
                    <a:p>
                      <a:pPr lvl="0">
                        <a:buNone/>
                      </a:pPr>
                      <a:r>
                        <a:rPr lang="en-GB" sz="1000" b="0" i="0" u="none" strike="noStrike" noProof="0" dirty="0">
                          <a:latin typeface="Calibri"/>
                        </a:rPr>
                        <a:t>Help us digest our food properly.</a:t>
                      </a:r>
                      <a:endParaRPr lang="en-US" sz="1000" dirty="0"/>
                    </a:p>
                  </a:txBody>
                  <a:tcPr/>
                </a:tc>
                <a:extLst>
                  <a:ext uri="{0D108BD9-81ED-4DB2-BD59-A6C34878D82A}">
                    <a16:rowId xmlns:a16="http://schemas.microsoft.com/office/drawing/2014/main" val="2745978076"/>
                  </a:ext>
                </a:extLst>
              </a:tr>
              <a:tr h="188697">
                <a:tc>
                  <a:txBody>
                    <a:bodyPr/>
                    <a:lstStyle/>
                    <a:p>
                      <a:r>
                        <a:rPr lang="en-GB" sz="1000" b="1" dirty="0"/>
                        <a:t>Bad Microbes</a:t>
                      </a:r>
                    </a:p>
                  </a:txBody>
                  <a:tcPr/>
                </a:tc>
                <a:tc>
                  <a:txBody>
                    <a:bodyPr/>
                    <a:lstStyle/>
                    <a:p>
                      <a:pPr lvl="0">
                        <a:buNone/>
                      </a:pPr>
                      <a:r>
                        <a:rPr lang="en-GB" sz="1000" b="0" i="0" u="none" strike="noStrike" noProof="0" dirty="0">
                          <a:latin typeface="Calibri"/>
                        </a:rPr>
                        <a:t>Causes food </a:t>
                      </a:r>
                      <a:endParaRPr lang="en-US" sz="1000" dirty="0"/>
                    </a:p>
                    <a:p>
                      <a:pPr lvl="0">
                        <a:buNone/>
                      </a:pPr>
                      <a:r>
                        <a:rPr lang="en-GB" sz="1000" b="0" i="0" u="none" strike="noStrike" noProof="0" dirty="0">
                          <a:latin typeface="Calibri"/>
                        </a:rPr>
                        <a:t>poisoning.</a:t>
                      </a:r>
                      <a:endParaRPr lang="en-US" sz="1000" dirty="0"/>
                    </a:p>
                  </a:txBody>
                  <a:tcPr/>
                </a:tc>
                <a:tc>
                  <a:txBody>
                    <a:bodyPr/>
                    <a:lstStyle/>
                    <a:p>
                      <a:pPr lvl="0">
                        <a:buNone/>
                      </a:pPr>
                      <a:r>
                        <a:rPr lang="en-GB" sz="1000" b="0" i="0" u="none" strike="noStrike" noProof="0" dirty="0">
                          <a:latin typeface="Calibri"/>
                        </a:rPr>
                        <a:t>Grow on dirty surfaces.</a:t>
                      </a:r>
                      <a:endParaRPr lang="en-US" sz="1000" dirty="0"/>
                    </a:p>
                  </a:txBody>
                  <a:tcPr/>
                </a:tc>
                <a:tc>
                  <a:txBody>
                    <a:bodyPr/>
                    <a:lstStyle/>
                    <a:p>
                      <a:pPr lvl="0">
                        <a:buNone/>
                      </a:pPr>
                      <a:r>
                        <a:rPr lang="en-GB" sz="1000" b="0" i="0" u="none" strike="noStrike" noProof="0" dirty="0">
                          <a:latin typeface="Calibri"/>
                        </a:rPr>
                        <a:t>Found on raw meat.</a:t>
                      </a:r>
                      <a:endParaRPr lang="en-US" sz="1000" dirty="0"/>
                    </a:p>
                  </a:txBody>
                  <a:tcPr/>
                </a:tc>
                <a:tc>
                  <a:txBody>
                    <a:bodyPr/>
                    <a:lstStyle/>
                    <a:p>
                      <a:pPr lvl="0">
                        <a:buNone/>
                      </a:pPr>
                      <a:r>
                        <a:rPr lang="en-GB" sz="1000" b="0" i="0" u="none" strike="noStrike" noProof="0" dirty="0">
                          <a:latin typeface="Calibri"/>
                        </a:rPr>
                        <a:t>Make us ill -cause infections</a:t>
                      </a:r>
                    </a:p>
                  </a:txBody>
                  <a:tcPr/>
                </a:tc>
                <a:extLst>
                  <a:ext uri="{0D108BD9-81ED-4DB2-BD59-A6C34878D82A}">
                    <a16:rowId xmlns:a16="http://schemas.microsoft.com/office/drawing/2014/main" val="613044238"/>
                  </a:ext>
                </a:extLst>
              </a:tr>
              <a:tr h="39190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effectLst/>
                        </a:rPr>
                        <a:t>Carbohydrates</a:t>
                      </a:r>
                      <a:r>
                        <a:rPr lang="en-GB" sz="1000" dirty="0">
                          <a:effectLst/>
                        </a:rPr>
                        <a:t> are starchy or sugary foods which give lots of energy.  Examples of this food type are bread, potatoes and pasta.  Try to eat more starchy foods than sugary ones!​</a:t>
                      </a:r>
                    </a:p>
                  </a:txBody>
                  <a:tcPr/>
                </a:tc>
                <a:tc hMerge="1">
                  <a:txBody>
                    <a:bodyPr/>
                    <a:lstStyle/>
                    <a:p>
                      <a:endParaRPr lang="en-GB"/>
                    </a:p>
                  </a:txBody>
                  <a:tcPr/>
                </a:tc>
                <a:tc hMerge="1">
                  <a:txBody>
                    <a:bodyPr/>
                    <a:lstStyle/>
                    <a:p>
                      <a:pPr lvl="0">
                        <a:buNone/>
                      </a:pPr>
                      <a:endParaRPr lang="en-GB" sz="1200" b="0" i="0" u="none" strike="noStrike" noProof="0" dirty="0">
                        <a:latin typeface="Calibri"/>
                      </a:endParaRPr>
                    </a:p>
                  </a:txBody>
                  <a:tcPr/>
                </a:tc>
                <a:tc hMerge="1">
                  <a:txBody>
                    <a:bodyPr/>
                    <a:lstStyle/>
                    <a:p>
                      <a:endParaRPr lang="en-GB"/>
                    </a:p>
                  </a:txBody>
                  <a:tcPr/>
                </a:tc>
                <a:tc hMerge="1">
                  <a:txBody>
                    <a:bodyPr/>
                    <a:lstStyle/>
                    <a:p>
                      <a:pPr lvl="0">
                        <a:buNone/>
                      </a:pPr>
                      <a:endParaRPr lang="en-GB" sz="1200" b="0" i="0" u="none" strike="noStrike" noProof="0" dirty="0">
                        <a:latin typeface="Calibri"/>
                      </a:endParaRPr>
                    </a:p>
                  </a:txBody>
                  <a:tcPr/>
                </a:tc>
                <a:extLst>
                  <a:ext uri="{0D108BD9-81ED-4DB2-BD59-A6C34878D82A}">
                    <a16:rowId xmlns:a16="http://schemas.microsoft.com/office/drawing/2014/main" val="558402255"/>
                  </a:ext>
                </a:extLst>
              </a:tr>
              <a:tr h="34163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effectLst/>
                        </a:rPr>
                        <a:t>Proteins</a:t>
                      </a:r>
                      <a:r>
                        <a:rPr lang="en-GB" sz="1000" dirty="0">
                          <a:effectLst/>
                        </a:rPr>
                        <a:t> help the body to make and repair muscle.  Too little of this food group can cause slow growth. Examples of this food type are meat and fish.​</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629295820"/>
                  </a:ext>
                </a:extLst>
              </a:tr>
              <a:tr h="34163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effectLst/>
                        </a:rPr>
                        <a:t>Water</a:t>
                      </a:r>
                      <a:r>
                        <a:rPr lang="en-GB" sz="1000" dirty="0">
                          <a:effectLst/>
                        </a:rPr>
                        <a:t> is vital to keep our bodies hydrated. Recommended you drink 8 glasses a day! Its also in fruit juices.​</a:t>
                      </a:r>
                      <a:endParaRPr lang="en-US" sz="1000" dirty="0"/>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508446635"/>
                  </a:ext>
                </a:extLst>
              </a:tr>
              <a:tr h="34163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effectLst/>
                        </a:rPr>
                        <a:t>Fats</a:t>
                      </a:r>
                      <a:r>
                        <a:rPr lang="en-GB" sz="1000" dirty="0">
                          <a:effectLst/>
                        </a:rPr>
                        <a:t> give some energy but less than carbohydrates.  They are used to keep the body warm.  Examples of this food type are butter and oil.​</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799386773"/>
                  </a:ext>
                </a:extLst>
              </a:tr>
              <a:tr h="34163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effectLst/>
                        </a:rPr>
                        <a:t>Vitamins and Minerals</a:t>
                      </a:r>
                      <a:r>
                        <a:rPr lang="en-GB" sz="1000" dirty="0">
                          <a:effectLst/>
                        </a:rPr>
                        <a:t> keep our bodies healthy and protect us from illness.  Lots of these are found in fruit and vegetables or you can take them as a tablet too!​</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332681616"/>
                  </a:ext>
                </a:extLst>
              </a:tr>
              <a:tr h="34163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dirty="0">
                          <a:effectLst/>
                        </a:rPr>
                        <a:t>Fibre</a:t>
                      </a:r>
                      <a:r>
                        <a:rPr lang="en-GB" sz="1000" dirty="0">
                          <a:effectLst/>
                        </a:rPr>
                        <a:t> helps to keep your gut healthy and make sure you absorb the nutrients in your food.  You can get lots of Fibre from foods such as cereal and brown pasta.​</a:t>
                      </a:r>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dirty="0"/>
                    </a:p>
                  </a:txBody>
                  <a:tcPr/>
                </a:tc>
                <a:extLst>
                  <a:ext uri="{0D108BD9-81ED-4DB2-BD59-A6C34878D82A}">
                    <a16:rowId xmlns:a16="http://schemas.microsoft.com/office/drawing/2014/main" val="2695757334"/>
                  </a:ext>
                </a:extLst>
              </a:tr>
            </a:tbl>
          </a:graphicData>
        </a:graphic>
      </p:graphicFrame>
      <p:graphicFrame>
        <p:nvGraphicFramePr>
          <p:cNvPr id="9" name="Table 8">
            <a:extLst>
              <a:ext uri="{FF2B5EF4-FFF2-40B4-BE49-F238E27FC236}">
                <a16:creationId xmlns:a16="http://schemas.microsoft.com/office/drawing/2014/main" id="{5131282C-B2C2-46E6-A717-2B987DA7631A}"/>
              </a:ext>
            </a:extLst>
          </p:cNvPr>
          <p:cNvGraphicFramePr>
            <a:graphicFrameLocks noGrp="1"/>
          </p:cNvGraphicFramePr>
          <p:nvPr>
            <p:extLst>
              <p:ext uri="{D42A27DB-BD31-4B8C-83A1-F6EECF244321}">
                <p14:modId xmlns:p14="http://schemas.microsoft.com/office/powerpoint/2010/main" val="634092375"/>
              </p:ext>
            </p:extLst>
          </p:nvPr>
        </p:nvGraphicFramePr>
        <p:xfrm>
          <a:off x="5517232" y="4198992"/>
          <a:ext cx="1205880" cy="4800600"/>
        </p:xfrm>
        <a:graphic>
          <a:graphicData uri="http://schemas.openxmlformats.org/drawingml/2006/table">
            <a:tbl>
              <a:tblPr firstRow="1" bandRow="1">
                <a:tableStyleId>{5940675A-B579-460E-94D1-54222C63F5DA}</a:tableStyleId>
              </a:tblPr>
              <a:tblGrid>
                <a:gridCol w="1205880">
                  <a:extLst>
                    <a:ext uri="{9D8B030D-6E8A-4147-A177-3AD203B41FA5}">
                      <a16:colId xmlns:a16="http://schemas.microsoft.com/office/drawing/2014/main" val="1686071732"/>
                    </a:ext>
                  </a:extLst>
                </a:gridCol>
              </a:tblGrid>
              <a:tr h="270819">
                <a:tc>
                  <a:txBody>
                    <a:bodyPr/>
                    <a:lstStyle/>
                    <a:p>
                      <a:pPr algn="ctr"/>
                      <a:r>
                        <a:rPr lang="en-GB" sz="1600" b="1" dirty="0"/>
                        <a:t>Curriculum Links</a:t>
                      </a:r>
                    </a:p>
                  </a:txBody>
                  <a:tcPr>
                    <a:solidFill>
                      <a:schemeClr val="bg1">
                        <a:lumMod val="95000"/>
                      </a:schemeClr>
                    </a:solidFill>
                  </a:tcPr>
                </a:tc>
                <a:extLst>
                  <a:ext uri="{0D108BD9-81ED-4DB2-BD59-A6C34878D82A}">
                    <a16:rowId xmlns:a16="http://schemas.microsoft.com/office/drawing/2014/main" val="548001888"/>
                  </a:ext>
                </a:extLst>
              </a:tr>
              <a:tr h="1908249">
                <a:tc>
                  <a:txBody>
                    <a:bodyPr/>
                    <a:lstStyle/>
                    <a:p>
                      <a:pPr lvl="0">
                        <a:buNone/>
                      </a:pPr>
                      <a:r>
                        <a:rPr lang="en-GB" sz="1000" b="1" dirty="0"/>
                        <a:t>Literacy: </a:t>
                      </a:r>
                      <a:r>
                        <a:rPr lang="en-GB" sz="1000" b="0" dirty="0"/>
                        <a:t>specification writing, design communication, key words.</a:t>
                      </a:r>
                      <a:endParaRPr lang="en-GB" sz="1000" b="1" dirty="0"/>
                    </a:p>
                    <a:p>
                      <a:pPr lvl="0">
                        <a:buNone/>
                      </a:pPr>
                      <a:r>
                        <a:rPr lang="en-GB" sz="1000" b="1" dirty="0"/>
                        <a:t>Numeracy: </a:t>
                      </a:r>
                      <a:r>
                        <a:rPr lang="en-GB" sz="1000" b="0" dirty="0"/>
                        <a:t>Portion control, weighing, measuring, budgeting,</a:t>
                      </a:r>
                      <a:endParaRPr lang="en-GB" sz="1000" b="1" dirty="0"/>
                    </a:p>
                    <a:p>
                      <a:pPr lvl="0">
                        <a:buNone/>
                      </a:pPr>
                      <a:r>
                        <a:rPr lang="en-GB" sz="1000" b="1" dirty="0"/>
                        <a:t>Careers/Cultural Capital: </a:t>
                      </a:r>
                      <a:r>
                        <a:rPr lang="en-GB" sz="1000" b="0" dirty="0"/>
                        <a:t>Looking at local and cultural foods, hospitality and catering skills.</a:t>
                      </a:r>
                    </a:p>
                    <a:p>
                      <a:r>
                        <a:rPr lang="en-GB" sz="1000" b="1" dirty="0"/>
                        <a:t>BBC Bitesize links</a:t>
                      </a:r>
                    </a:p>
                    <a:p>
                      <a:pPr lvl="0">
                        <a:buNone/>
                      </a:pPr>
                      <a:r>
                        <a:rPr lang="en-GB" sz="1000" b="1" dirty="0"/>
                        <a:t>Hygiene in pizza!</a:t>
                      </a:r>
                    </a:p>
                    <a:p>
                      <a:pPr lvl="0">
                        <a:buNone/>
                      </a:pPr>
                      <a:r>
                        <a:rPr lang="en-GB" sz="900" dirty="0">
                          <a:hlinkClick r:id="rId2"/>
                        </a:rPr>
                        <a:t>https://www.bbc.co.uk/bitesize/clips/zxfqxnb</a:t>
                      </a:r>
                    </a:p>
                    <a:p>
                      <a:pPr lvl="0">
                        <a:buNone/>
                      </a:pPr>
                      <a:r>
                        <a:rPr lang="en-GB" sz="1000" b="1" dirty="0"/>
                        <a:t>Pre cooked rice</a:t>
                      </a:r>
                    </a:p>
                    <a:p>
                      <a:pPr lvl="0">
                        <a:buNone/>
                      </a:pPr>
                      <a:r>
                        <a:rPr lang="en-GB" sz="900" dirty="0">
                          <a:hlinkClick r:id="rId3"/>
                        </a:rPr>
                        <a:t>https://www.bbc.co.uk/bitesize/clips/zh8fb9q</a:t>
                      </a:r>
                    </a:p>
                    <a:p>
                      <a:pPr lvl="0">
                        <a:buNone/>
                      </a:pPr>
                      <a:r>
                        <a:rPr lang="en-GB" sz="1000" b="1" dirty="0"/>
                        <a:t>Low Fat Mayonnaise</a:t>
                      </a:r>
                    </a:p>
                    <a:p>
                      <a:pPr lvl="0">
                        <a:buNone/>
                      </a:pPr>
                      <a:r>
                        <a:rPr lang="en-GB" sz="900" dirty="0">
                          <a:hlinkClick r:id="rId4"/>
                        </a:rPr>
                        <a:t>https://www.bbc.co.uk/bitesize/clips/zdy76sg</a:t>
                      </a:r>
                      <a:endParaRPr lang="en-GB" sz="900" dirty="0"/>
                    </a:p>
                  </a:txBody>
                  <a:tcPr/>
                </a:tc>
                <a:extLst>
                  <a:ext uri="{0D108BD9-81ED-4DB2-BD59-A6C34878D82A}">
                    <a16:rowId xmlns:a16="http://schemas.microsoft.com/office/drawing/2014/main" val="2693566867"/>
                  </a:ext>
                </a:extLst>
              </a:tr>
            </a:tbl>
          </a:graphicData>
        </a:graphic>
      </p:graphicFrame>
      <p:pic>
        <p:nvPicPr>
          <p:cNvPr id="6146" name="Picture 2" descr="Food Cartoon Png - Food Png Emoji , Transparent Cartoon, Free ...">
            <a:extLst>
              <a:ext uri="{FF2B5EF4-FFF2-40B4-BE49-F238E27FC236}">
                <a16:creationId xmlns:a16="http://schemas.microsoft.com/office/drawing/2014/main" id="{ACAABE20-53BC-49CB-A610-C1728DD0B7B6}"/>
              </a:ext>
            </a:extLst>
          </p:cNvPr>
          <p:cNvPicPr>
            <a:picLocks noChangeAspect="1" noChangeArrowheads="1"/>
          </p:cNvPicPr>
          <p:nvPr/>
        </p:nvPicPr>
        <p:blipFill>
          <a:blip r:embed="rId5" cstate="print">
            <a:clrChange>
              <a:clrFrom>
                <a:srgbClr val="F7F7F7"/>
              </a:clrFrom>
              <a:clrTo>
                <a:srgbClr val="F7F7F7">
                  <a:alpha val="0"/>
                </a:srgbClr>
              </a:clrTo>
            </a:clrChange>
            <a:extLst>
              <a:ext uri="{28A0092B-C50C-407E-A947-70E740481C1C}">
                <a14:useLocalDpi xmlns:a14="http://schemas.microsoft.com/office/drawing/2010/main" val="0"/>
              </a:ext>
            </a:extLst>
          </a:blip>
          <a:srcRect/>
          <a:stretch>
            <a:fillRect/>
          </a:stretch>
        </p:blipFill>
        <p:spPr bwMode="auto">
          <a:xfrm>
            <a:off x="3273828" y="541982"/>
            <a:ext cx="1750504" cy="68480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1BE16EE5-8A87-4A5A-9B01-69E3DAB69E68}"/>
              </a:ext>
            </a:extLst>
          </p:cNvPr>
          <p:cNvPicPr>
            <a:picLocks noChangeAspect="1"/>
          </p:cNvPicPr>
          <p:nvPr/>
        </p:nvPicPr>
        <p:blipFill>
          <a:blip r:embed="rId6"/>
          <a:stretch>
            <a:fillRect/>
          </a:stretch>
        </p:blipFill>
        <p:spPr>
          <a:xfrm>
            <a:off x="3875678" y="2576892"/>
            <a:ext cx="1395104" cy="1029712"/>
          </a:xfrm>
          <a:prstGeom prst="rect">
            <a:avLst/>
          </a:prstGeom>
        </p:spPr>
      </p:pic>
      <p:pic>
        <p:nvPicPr>
          <p:cNvPr id="2" name="Picture 10" descr="A picture containing plate, covered, table, food&#10;&#10;Description automatically generated">
            <a:extLst>
              <a:ext uri="{FF2B5EF4-FFF2-40B4-BE49-F238E27FC236}">
                <a16:creationId xmlns:a16="http://schemas.microsoft.com/office/drawing/2014/main" id="{204312A5-710B-4284-ACFD-574CD5818E7C}"/>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365782" y="3599902"/>
            <a:ext cx="1905000" cy="1297478"/>
          </a:xfrm>
          <a:prstGeom prst="rect">
            <a:avLst/>
          </a:prstGeom>
        </p:spPr>
      </p:pic>
    </p:spTree>
    <p:extLst>
      <p:ext uri="{BB962C8B-B14F-4D97-AF65-F5344CB8AC3E}">
        <p14:creationId xmlns:p14="http://schemas.microsoft.com/office/powerpoint/2010/main" val="268605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solidFill>
            <a:schemeClr val="bg1">
              <a:lumMod val="95000"/>
            </a:schemeClr>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a:t>Knowledge Organiser: KS3 Food Technology</a:t>
            </a:r>
            <a:endParaRPr lang="ru-RU" sz="2400" b="1"/>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01824"/>
            <a:ext cx="3429000" cy="539553"/>
          </a:xfrm>
          <a:prstGeom prst="rect">
            <a:avLst/>
          </a:prstGeom>
          <a:solidFill>
            <a:schemeClr val="bg1">
              <a:lumMod val="85000"/>
            </a:schemeClr>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a:t>Planning and Mass Production</a:t>
            </a:r>
          </a:p>
        </p:txBody>
      </p:sp>
      <p:graphicFrame>
        <p:nvGraphicFramePr>
          <p:cNvPr id="6" name="Table 5">
            <a:extLst>
              <a:ext uri="{FF2B5EF4-FFF2-40B4-BE49-F238E27FC236}">
                <a16:creationId xmlns:a16="http://schemas.microsoft.com/office/drawing/2014/main" id="{91CA9545-0CBF-4633-A3C2-20BD01D81CA0}"/>
              </a:ext>
            </a:extLst>
          </p:cNvPr>
          <p:cNvGraphicFramePr>
            <a:graphicFrameLocks noGrp="1"/>
          </p:cNvGraphicFramePr>
          <p:nvPr>
            <p:extLst>
              <p:ext uri="{D42A27DB-BD31-4B8C-83A1-F6EECF244321}">
                <p14:modId xmlns:p14="http://schemas.microsoft.com/office/powerpoint/2010/main" val="3701319878"/>
              </p:ext>
            </p:extLst>
          </p:nvPr>
        </p:nvGraphicFramePr>
        <p:xfrm>
          <a:off x="5558779" y="655320"/>
          <a:ext cx="1213735" cy="3627120"/>
        </p:xfrm>
        <a:graphic>
          <a:graphicData uri="http://schemas.openxmlformats.org/drawingml/2006/table">
            <a:tbl>
              <a:tblPr firstRow="1" bandRow="1">
                <a:tableStyleId>{5940675A-B579-460E-94D1-54222C63F5DA}</a:tableStyleId>
              </a:tblPr>
              <a:tblGrid>
                <a:gridCol w="1213735">
                  <a:extLst>
                    <a:ext uri="{9D8B030D-6E8A-4147-A177-3AD203B41FA5}">
                      <a16:colId xmlns:a16="http://schemas.microsoft.com/office/drawing/2014/main" val="1686071732"/>
                    </a:ext>
                  </a:extLst>
                </a:gridCol>
              </a:tblGrid>
              <a:tr h="220430">
                <a:tc>
                  <a:txBody>
                    <a:bodyPr/>
                    <a:lstStyle/>
                    <a:p>
                      <a:pPr algn="ctr"/>
                      <a:r>
                        <a:rPr lang="en-GB" b="1"/>
                        <a:t>Key words</a:t>
                      </a:r>
                    </a:p>
                  </a:txBody>
                  <a:tcPr>
                    <a:solidFill>
                      <a:schemeClr val="bg1">
                        <a:lumMod val="95000"/>
                      </a:schemeClr>
                    </a:solidFill>
                  </a:tcPr>
                </a:tc>
                <a:extLst>
                  <a:ext uri="{0D108BD9-81ED-4DB2-BD59-A6C34878D82A}">
                    <a16:rowId xmlns:a16="http://schemas.microsoft.com/office/drawing/2014/main" val="548001888"/>
                  </a:ext>
                </a:extLst>
              </a:tr>
              <a:tr h="2250222">
                <a:tc>
                  <a:txBody>
                    <a:bodyPr/>
                    <a:lstStyle/>
                    <a:p>
                      <a:r>
                        <a:rPr lang="en-GB" sz="1300" dirty="0"/>
                        <a:t>Manufacture</a:t>
                      </a:r>
                    </a:p>
                    <a:p>
                      <a:pPr lvl="0">
                        <a:buNone/>
                      </a:pPr>
                      <a:r>
                        <a:rPr lang="en-GB" sz="1300" dirty="0"/>
                        <a:t>Quality</a:t>
                      </a:r>
                    </a:p>
                    <a:p>
                      <a:pPr lvl="0">
                        <a:buNone/>
                      </a:pPr>
                      <a:r>
                        <a:rPr lang="en-GB" sz="1300" dirty="0"/>
                        <a:t>Production</a:t>
                      </a:r>
                    </a:p>
                    <a:p>
                      <a:pPr lvl="0">
                        <a:buNone/>
                      </a:pPr>
                      <a:r>
                        <a:rPr lang="en-GB" sz="1300" dirty="0"/>
                        <a:t>Pathogens</a:t>
                      </a:r>
                    </a:p>
                    <a:p>
                      <a:pPr lvl="0">
                        <a:buNone/>
                      </a:pPr>
                      <a:r>
                        <a:rPr lang="en-GB" sz="1300" dirty="0"/>
                        <a:t>The 4 C's</a:t>
                      </a:r>
                    </a:p>
                    <a:p>
                      <a:pPr lvl="0">
                        <a:buNone/>
                      </a:pPr>
                      <a:r>
                        <a:rPr lang="en-GB" sz="1300" dirty="0"/>
                        <a:t>Chilling</a:t>
                      </a:r>
                    </a:p>
                    <a:p>
                      <a:pPr lvl="0">
                        <a:buNone/>
                      </a:pPr>
                      <a:r>
                        <a:rPr lang="en-GB" sz="1300" dirty="0"/>
                        <a:t>Cooking</a:t>
                      </a:r>
                    </a:p>
                    <a:p>
                      <a:pPr lvl="0">
                        <a:buNone/>
                      </a:pPr>
                      <a:r>
                        <a:rPr lang="en-GB" sz="1300" dirty="0"/>
                        <a:t>Cleaning</a:t>
                      </a:r>
                    </a:p>
                    <a:p>
                      <a:pPr lvl="0">
                        <a:buNone/>
                      </a:pPr>
                      <a:r>
                        <a:rPr lang="en-GB" sz="1300" dirty="0"/>
                        <a:t>Cross Contamination</a:t>
                      </a:r>
                    </a:p>
                    <a:p>
                      <a:pPr lvl="0">
                        <a:buNone/>
                      </a:pPr>
                      <a:r>
                        <a:rPr lang="en-GB" sz="1300" dirty="0"/>
                        <a:t>Texture</a:t>
                      </a:r>
                    </a:p>
                    <a:p>
                      <a:pPr lvl="0">
                        <a:buNone/>
                      </a:pPr>
                      <a:r>
                        <a:rPr lang="en-GB" sz="1300" dirty="0"/>
                        <a:t>Jobs</a:t>
                      </a:r>
                    </a:p>
                    <a:p>
                      <a:pPr lvl="0">
                        <a:buNone/>
                      </a:pPr>
                      <a:r>
                        <a:rPr lang="en-GB" sz="1300" dirty="0"/>
                        <a:t>Function</a:t>
                      </a:r>
                    </a:p>
                    <a:p>
                      <a:pPr lvl="0">
                        <a:buNone/>
                      </a:pPr>
                      <a:r>
                        <a:rPr lang="en-GB" sz="1300" dirty="0"/>
                        <a:t>Flavour</a:t>
                      </a:r>
                    </a:p>
                    <a:p>
                      <a:pPr lvl="0">
                        <a:buNone/>
                      </a:pPr>
                      <a:r>
                        <a:rPr lang="en-GB" sz="1300" dirty="0"/>
                        <a:t>Vitamins</a:t>
                      </a:r>
                    </a:p>
                    <a:p>
                      <a:pPr lvl="0">
                        <a:buNone/>
                      </a:pPr>
                      <a:r>
                        <a:rPr lang="en-GB" sz="1300" dirty="0"/>
                        <a:t>Moisture</a:t>
                      </a:r>
                    </a:p>
                  </a:txBody>
                  <a:tcPr/>
                </a:tc>
                <a:extLst>
                  <a:ext uri="{0D108BD9-81ED-4DB2-BD59-A6C34878D82A}">
                    <a16:rowId xmlns:a16="http://schemas.microsoft.com/office/drawing/2014/main" val="2693566867"/>
                  </a:ext>
                </a:extLst>
              </a:tr>
            </a:tbl>
          </a:graphicData>
        </a:graphic>
      </p:graphicFrame>
      <p:graphicFrame>
        <p:nvGraphicFramePr>
          <p:cNvPr id="7" name="Table 6">
            <a:extLst>
              <a:ext uri="{FF2B5EF4-FFF2-40B4-BE49-F238E27FC236}">
                <a16:creationId xmlns:a16="http://schemas.microsoft.com/office/drawing/2014/main" id="{CCC5930D-5ED2-4067-AA2C-0E8609D3D1AE}"/>
              </a:ext>
            </a:extLst>
          </p:cNvPr>
          <p:cNvGraphicFramePr>
            <a:graphicFrameLocks noGrp="1"/>
          </p:cNvGraphicFramePr>
          <p:nvPr>
            <p:extLst>
              <p:ext uri="{D42A27DB-BD31-4B8C-83A1-F6EECF244321}">
                <p14:modId xmlns:p14="http://schemas.microsoft.com/office/powerpoint/2010/main" val="427915631"/>
              </p:ext>
            </p:extLst>
          </p:nvPr>
        </p:nvGraphicFramePr>
        <p:xfrm>
          <a:off x="117589" y="1340850"/>
          <a:ext cx="5371424" cy="4020212"/>
        </p:xfrm>
        <a:graphic>
          <a:graphicData uri="http://schemas.openxmlformats.org/drawingml/2006/table">
            <a:tbl>
              <a:tblPr firstRow="1" bandRow="1">
                <a:tableStyleId>{5940675A-B579-460E-94D1-54222C63F5DA}</a:tableStyleId>
              </a:tblPr>
              <a:tblGrid>
                <a:gridCol w="2902058">
                  <a:extLst>
                    <a:ext uri="{9D8B030D-6E8A-4147-A177-3AD203B41FA5}">
                      <a16:colId xmlns:a16="http://schemas.microsoft.com/office/drawing/2014/main" val="1686071732"/>
                    </a:ext>
                  </a:extLst>
                </a:gridCol>
                <a:gridCol w="1052623">
                  <a:extLst>
                    <a:ext uri="{9D8B030D-6E8A-4147-A177-3AD203B41FA5}">
                      <a16:colId xmlns:a16="http://schemas.microsoft.com/office/drawing/2014/main" val="2189671030"/>
                    </a:ext>
                  </a:extLst>
                </a:gridCol>
                <a:gridCol w="240336">
                  <a:extLst>
                    <a:ext uri="{9D8B030D-6E8A-4147-A177-3AD203B41FA5}">
                      <a16:colId xmlns:a16="http://schemas.microsoft.com/office/drawing/2014/main" val="2825675703"/>
                    </a:ext>
                  </a:extLst>
                </a:gridCol>
                <a:gridCol w="1176407">
                  <a:extLst>
                    <a:ext uri="{9D8B030D-6E8A-4147-A177-3AD203B41FA5}">
                      <a16:colId xmlns:a16="http://schemas.microsoft.com/office/drawing/2014/main" val="1958199885"/>
                    </a:ext>
                  </a:extLst>
                </a:gridCol>
              </a:tblGrid>
              <a:tr h="0">
                <a:tc gridSpan="4">
                  <a:txBody>
                    <a:bodyPr/>
                    <a:lstStyle/>
                    <a:p>
                      <a:pPr algn="ctr"/>
                      <a:r>
                        <a:rPr lang="en-GB" sz="1700" b="1" dirty="0"/>
                        <a:t>Key skills</a:t>
                      </a:r>
                    </a:p>
                  </a:txBody>
                  <a:tcPr>
                    <a:solidFill>
                      <a:schemeClr val="bg1">
                        <a:lumMod val="95000"/>
                      </a:schemeClr>
                    </a:solidFill>
                  </a:tcPr>
                </a:tc>
                <a:tc hMerge="1">
                  <a:txBody>
                    <a:bodyPr/>
                    <a:lstStyle/>
                    <a:p>
                      <a:endParaRPr lang="en-GB"/>
                    </a:p>
                  </a:txBody>
                  <a:tcPr/>
                </a:tc>
                <a:tc hMerge="1">
                  <a:txBody>
                    <a:bodyPr/>
                    <a:lstStyle/>
                    <a:p>
                      <a:pPr algn="ctr"/>
                      <a:endParaRPr lang="en-GB" b="1"/>
                    </a:p>
                  </a:txBody>
                  <a:tcPr>
                    <a:solidFill>
                      <a:schemeClr val="bg1">
                        <a:lumMod val="95000"/>
                      </a:schemeClr>
                    </a:solidFill>
                  </a:tcPr>
                </a:tc>
                <a:tc hMerge="1">
                  <a:txBody>
                    <a:bodyPr/>
                    <a:lstStyle/>
                    <a:p>
                      <a:pPr algn="ctr"/>
                      <a:endParaRPr lang="en-GB" b="1"/>
                    </a:p>
                  </a:txBody>
                  <a:tcPr>
                    <a:solidFill>
                      <a:schemeClr val="bg1">
                        <a:lumMod val="95000"/>
                      </a:schemeClr>
                    </a:solidFill>
                  </a:tcPr>
                </a:tc>
                <a:extLst>
                  <a:ext uri="{0D108BD9-81ED-4DB2-BD59-A6C34878D82A}">
                    <a16:rowId xmlns:a16="http://schemas.microsoft.com/office/drawing/2014/main" val="548001888"/>
                  </a:ext>
                </a:extLst>
              </a:tr>
              <a:tr h="909318">
                <a:tc gridSpan="2">
                  <a:txBody>
                    <a:bodyPr/>
                    <a:lstStyle/>
                    <a:p>
                      <a:r>
                        <a:rPr lang="en-GB" sz="1000" b="1" dirty="0"/>
                        <a:t>Manufacturing: </a:t>
                      </a:r>
                      <a:r>
                        <a:rPr lang="en-GB" sz="1000" b="0" dirty="0"/>
                        <a:t>Using key manufacturing skills safely and practicing </a:t>
                      </a:r>
                      <a:endParaRPr lang="en-GB" sz="1000" b="1" dirty="0"/>
                    </a:p>
                    <a:p>
                      <a:pPr lvl="0">
                        <a:buNone/>
                      </a:pPr>
                      <a:r>
                        <a:rPr lang="en-GB" sz="1000" b="0" dirty="0"/>
                        <a:t>to develop your skill and accuracy so that the products you make are </a:t>
                      </a:r>
                      <a:endParaRPr lang="en-GB" sz="1000" b="1" dirty="0"/>
                    </a:p>
                    <a:p>
                      <a:pPr lvl="0">
                        <a:buNone/>
                      </a:pPr>
                      <a:r>
                        <a:rPr lang="en-GB" sz="1000" b="0" dirty="0"/>
                        <a:t>high quality. In Food Technology this includes knife skills, using a range </a:t>
                      </a:r>
                      <a:endParaRPr lang="en-GB" sz="1000" b="1" dirty="0"/>
                    </a:p>
                    <a:p>
                      <a:pPr lvl="0">
                        <a:buNone/>
                      </a:pPr>
                      <a:r>
                        <a:rPr lang="en-GB" sz="1000" b="0" dirty="0"/>
                        <a:t>of heating equipment such as cookers, hobs and microwaves as well as </a:t>
                      </a:r>
                      <a:endParaRPr lang="en-GB" sz="1000" b="1" dirty="0"/>
                    </a:p>
                    <a:p>
                      <a:pPr lvl="0">
                        <a:buNone/>
                      </a:pPr>
                      <a:r>
                        <a:rPr lang="en-GB" sz="1000" b="0" dirty="0"/>
                        <a:t>measuring equipment to manufacture different recipes.</a:t>
                      </a:r>
                      <a:endParaRPr lang="en-GB" sz="1000" b="1" dirty="0"/>
                    </a:p>
                  </a:txBody>
                  <a:tcPr/>
                </a:tc>
                <a:tc hMerge="1">
                  <a:txBody>
                    <a:bodyPr/>
                    <a:lstStyle/>
                    <a:p>
                      <a:pPr lvl="0">
                        <a:buNone/>
                      </a:pPr>
                      <a:endParaRPr lang="en-GB" sz="1000" b="1" dirty="0"/>
                    </a:p>
                  </a:txBody>
                  <a:tcPr/>
                </a:tc>
                <a:tc gridSpan="2">
                  <a:txBody>
                    <a:bodyPr/>
                    <a:lstStyle/>
                    <a:p>
                      <a:pPr lvl="0">
                        <a:buNone/>
                      </a:pPr>
                      <a:endParaRPr lang="en-GB" sz="1000" b="1" dirty="0"/>
                    </a:p>
                  </a:txBody>
                  <a:tcPr/>
                </a:tc>
                <a:tc hMerge="1">
                  <a:txBody>
                    <a:bodyPr/>
                    <a:lstStyle/>
                    <a:p>
                      <a:pPr lvl="0">
                        <a:buNone/>
                      </a:pPr>
                      <a:endParaRPr lang="en-GB" sz="1000" b="1" dirty="0"/>
                    </a:p>
                  </a:txBody>
                  <a:tcPr/>
                </a:tc>
                <a:extLst>
                  <a:ext uri="{0D108BD9-81ED-4DB2-BD59-A6C34878D82A}">
                    <a16:rowId xmlns:a16="http://schemas.microsoft.com/office/drawing/2014/main" val="2693566867"/>
                  </a:ext>
                </a:extLst>
              </a:tr>
              <a:tr h="552031">
                <a:tc gridSpan="4">
                  <a:txBody>
                    <a:bodyPr/>
                    <a:lstStyle/>
                    <a:p>
                      <a:pPr lvl="0">
                        <a:buNone/>
                      </a:pPr>
                      <a:r>
                        <a:rPr lang="en-GB" sz="1000" b="1" i="0" u="none" strike="noStrike" noProof="0" dirty="0">
                          <a:latin typeface="Calibri"/>
                        </a:rPr>
                        <a:t>Pathogens and food preparation: </a:t>
                      </a:r>
                      <a:r>
                        <a:rPr lang="en-GB" sz="1000" b="0" i="0" u="none" strike="noStrike" noProof="0" dirty="0"/>
                        <a:t> A pathogen in the oldest and broadest sense, is anything that can produce disease. A pathogen may also be referred to as an infectious agent, or simply a germ. The 4 C's can help to minimise pathogens.</a:t>
                      </a:r>
                    </a:p>
                  </a:txBody>
                  <a:tcPr/>
                </a:tc>
                <a:tc hMerge="1">
                  <a:txBody>
                    <a:bodyPr/>
                    <a:lstStyle/>
                    <a:p>
                      <a:endParaRPr lang="en-GB"/>
                    </a:p>
                  </a:txBody>
                  <a:tcPr/>
                </a:tc>
                <a:tc hMerge="1">
                  <a:txBody>
                    <a:bodyPr/>
                    <a:lstStyle/>
                    <a:p>
                      <a:pPr lvl="0">
                        <a:buNone/>
                      </a:pPr>
                      <a:endParaRPr lang="en-GB" sz="1000" b="0" i="0" u="none" strike="noStrike" noProof="0" dirty="0"/>
                    </a:p>
                  </a:txBody>
                  <a:tcPr/>
                </a:tc>
                <a:tc hMerge="1">
                  <a:txBody>
                    <a:bodyPr/>
                    <a:lstStyle/>
                    <a:p>
                      <a:pPr lvl="0">
                        <a:buNone/>
                      </a:pPr>
                      <a:endParaRPr lang="en-GB" sz="1000" b="0" i="0" u="none" strike="noStrike" noProof="0" dirty="0"/>
                    </a:p>
                  </a:txBody>
                  <a:tcPr/>
                </a:tc>
                <a:extLst>
                  <a:ext uri="{0D108BD9-81ED-4DB2-BD59-A6C34878D82A}">
                    <a16:rowId xmlns:a16="http://schemas.microsoft.com/office/drawing/2014/main" val="3215626732"/>
                  </a:ext>
                </a:extLst>
              </a:tr>
              <a:tr h="681988">
                <a:tc>
                  <a:txBody>
                    <a:bodyPr/>
                    <a:lstStyle/>
                    <a:p>
                      <a:pPr fontAlgn="base"/>
                      <a:r>
                        <a:rPr lang="en-US" sz="900" b="1" dirty="0">
                          <a:effectLst/>
                        </a:rPr>
                        <a:t>Chilling:</a:t>
                      </a:r>
                      <a:r>
                        <a:rPr lang="en-US" sz="900" dirty="0">
                          <a:effectLst/>
                        </a:rPr>
                        <a:t> Leftover food needs to be handled and stored safely so that it does not pose a food safety risk, if there are leftovers after serving, place on a clean plate, cover and refrigerate within two hours.​</a:t>
                      </a:r>
                    </a:p>
                  </a:txBody>
                  <a:tcPr/>
                </a:tc>
                <a:tc gridSpan="3">
                  <a:txBody>
                    <a:bodyPr/>
                    <a:lstStyle/>
                    <a:p>
                      <a:pPr fontAlgn="base"/>
                      <a:r>
                        <a:rPr lang="en-US" sz="900" b="1" dirty="0">
                          <a:effectLst/>
                        </a:rPr>
                        <a:t>Cooking:</a:t>
                      </a:r>
                      <a:r>
                        <a:rPr lang="en-US" sz="900" dirty="0">
                          <a:effectLst/>
                        </a:rPr>
                        <a:t> As all raw meats can carry harmful bacteria on the outside, it is important to cook all meat properly to kill the bacteria that can cause food poisoning.​</a:t>
                      </a:r>
                    </a:p>
                  </a:txBody>
                  <a:tcPr/>
                </a:tc>
                <a:tc hMerge="1">
                  <a:txBody>
                    <a:bodyPr/>
                    <a:lstStyle/>
                    <a:p>
                      <a:pPr fontAlgn="base"/>
                      <a:endParaRPr lang="en-US" sz="900" dirty="0">
                        <a:effectLst/>
                      </a:endParaRPr>
                    </a:p>
                  </a:txBody>
                  <a:tcPr/>
                </a:tc>
                <a:tc hMerge="1">
                  <a:txBody>
                    <a:bodyPr/>
                    <a:lstStyle/>
                    <a:p>
                      <a:pPr fontAlgn="base"/>
                      <a:endParaRPr lang="en-US" sz="900" dirty="0">
                        <a:effectLst/>
                      </a:endParaRPr>
                    </a:p>
                  </a:txBody>
                  <a:tcPr/>
                </a:tc>
                <a:extLst>
                  <a:ext uri="{0D108BD9-81ED-4DB2-BD59-A6C34878D82A}">
                    <a16:rowId xmlns:a16="http://schemas.microsoft.com/office/drawing/2014/main" val="603629732"/>
                  </a:ext>
                </a:extLst>
              </a:tr>
              <a:tr h="681988">
                <a:tc>
                  <a:txBody>
                    <a:bodyPr/>
                    <a:lstStyle/>
                    <a:p>
                      <a:pPr fontAlgn="base"/>
                      <a:r>
                        <a:rPr lang="en-US" sz="900" b="1" dirty="0">
                          <a:effectLst/>
                        </a:rPr>
                        <a:t>Cleaning:</a:t>
                      </a:r>
                      <a:r>
                        <a:rPr lang="en-US" sz="900" dirty="0">
                          <a:effectLst/>
                        </a:rPr>
                        <a:t> Regular cleaning of worktops, chopping boards and any surfaces that come into contact with food is important to prevent the spread of bacteria. Proper cleaning requires hot soapy water and a good scrub.​</a:t>
                      </a:r>
                    </a:p>
                  </a:txBody>
                  <a:tcPr/>
                </a:tc>
                <a:tc gridSpan="3">
                  <a:txBody>
                    <a:bodyPr/>
                    <a:lstStyle/>
                    <a:p>
                      <a:pPr fontAlgn="base"/>
                      <a:r>
                        <a:rPr lang="en-US" sz="900" b="1" dirty="0">
                          <a:effectLst/>
                        </a:rPr>
                        <a:t>Cross contamination: </a:t>
                      </a:r>
                      <a:r>
                        <a:rPr lang="en-US" sz="900" dirty="0">
                          <a:effectLst/>
                        </a:rPr>
                        <a:t>When bacteria is spread by other foods or dirty hands from one surface to another.​</a:t>
                      </a:r>
                    </a:p>
                  </a:txBody>
                  <a:tcPr/>
                </a:tc>
                <a:tc hMerge="1">
                  <a:txBody>
                    <a:bodyPr/>
                    <a:lstStyle/>
                    <a:p>
                      <a:pPr fontAlgn="base"/>
                      <a:endParaRPr lang="en-US" sz="900" dirty="0">
                        <a:effectLst/>
                      </a:endParaRPr>
                    </a:p>
                  </a:txBody>
                  <a:tcPr/>
                </a:tc>
                <a:tc hMerge="1">
                  <a:txBody>
                    <a:bodyPr/>
                    <a:lstStyle/>
                    <a:p>
                      <a:pPr fontAlgn="base"/>
                      <a:endParaRPr lang="en-US" sz="900" dirty="0">
                        <a:effectLst/>
                      </a:endParaRPr>
                    </a:p>
                  </a:txBody>
                  <a:tcPr/>
                </a:tc>
                <a:extLst>
                  <a:ext uri="{0D108BD9-81ED-4DB2-BD59-A6C34878D82A}">
                    <a16:rowId xmlns:a16="http://schemas.microsoft.com/office/drawing/2014/main" val="3365596260"/>
                  </a:ext>
                </a:extLst>
              </a:tr>
              <a:tr h="584562">
                <a:tc gridSpan="3">
                  <a:txBody>
                    <a:bodyPr/>
                    <a:lstStyle/>
                    <a:p>
                      <a:r>
                        <a:rPr lang="en-GB" sz="1000" b="1" dirty="0"/>
                        <a:t>Production lines:</a:t>
                      </a:r>
                      <a:r>
                        <a:rPr lang="en-GB" sz="1000" b="0" i="0" u="none" strike="noStrike" noProof="0" dirty="0">
                          <a:latin typeface="Calibri"/>
                        </a:rPr>
                        <a:t>A production line is a set of sequential operations in a </a:t>
                      </a:r>
                      <a:endParaRPr lang="en-GB" sz="1000" b="0" dirty="0"/>
                    </a:p>
                    <a:p>
                      <a:pPr lvl="0">
                        <a:buNone/>
                      </a:pPr>
                      <a:r>
                        <a:rPr lang="en-GB" sz="1000" b="0" i="0" u="none" strike="noStrike" noProof="0" dirty="0">
                          <a:latin typeface="Calibri"/>
                        </a:rPr>
                        <a:t>factory where components are assembled to make a finished product </a:t>
                      </a:r>
                      <a:endParaRPr lang="en-GB" sz="1000" b="0" dirty="0"/>
                    </a:p>
                    <a:p>
                      <a:pPr lvl="0">
                        <a:buNone/>
                      </a:pPr>
                      <a:r>
                        <a:rPr lang="en-GB" sz="1000" b="0" i="0" u="none" strike="noStrike" noProof="0" dirty="0">
                          <a:latin typeface="Calibri"/>
                        </a:rPr>
                        <a:t>that is suitable for onward consumption.</a:t>
                      </a:r>
                      <a:endParaRPr lang="en-GB" sz="1000" b="0" dirty="0"/>
                    </a:p>
                  </a:txBody>
                  <a:tcPr/>
                </a:tc>
                <a:tc hMerge="1">
                  <a:txBody>
                    <a:bodyPr/>
                    <a:lstStyle/>
                    <a:p>
                      <a:endParaRPr lang="en-GB"/>
                    </a:p>
                  </a:txBody>
                  <a:tcPr/>
                </a:tc>
                <a:tc hMerge="1">
                  <a:txBody>
                    <a:bodyPr/>
                    <a:lstStyle/>
                    <a:p>
                      <a:pPr lvl="0">
                        <a:buNone/>
                      </a:pPr>
                      <a:endParaRPr lang="en-GB" sz="1000" b="0" dirty="0"/>
                    </a:p>
                  </a:txBody>
                  <a:tcPr/>
                </a:tc>
                <a:tc rowSpan="2">
                  <a:txBody>
                    <a:bodyPr/>
                    <a:lstStyle/>
                    <a:p>
                      <a:pPr lvl="0">
                        <a:buNone/>
                      </a:pPr>
                      <a:endParaRPr lang="en-GB" sz="1000" b="0" dirty="0"/>
                    </a:p>
                  </a:txBody>
                  <a:tcPr/>
                </a:tc>
                <a:extLst>
                  <a:ext uri="{0D108BD9-81ED-4DB2-BD59-A6C34878D82A}">
                    <a16:rowId xmlns:a16="http://schemas.microsoft.com/office/drawing/2014/main" val="4239935393"/>
                  </a:ext>
                </a:extLst>
              </a:tr>
              <a:tr h="259805">
                <a:tc gridSpan="3">
                  <a:txBody>
                    <a:bodyPr/>
                    <a:lstStyle/>
                    <a:p>
                      <a:r>
                        <a:rPr lang="en-GB" sz="1000" b="1" dirty="0"/>
                        <a:t>Practical: </a:t>
                      </a:r>
                      <a:r>
                        <a:rPr lang="en-GB" sz="1000" b="0" dirty="0"/>
                        <a:t>Chicken should be white in the middle when fully cooked. </a:t>
                      </a:r>
                      <a:r>
                        <a:rPr lang="en-GB" sz="1000" dirty="0"/>
                        <a:t> </a:t>
                      </a:r>
                    </a:p>
                  </a:txBody>
                  <a:tcPr/>
                </a:tc>
                <a:tc hMerge="1">
                  <a:txBody>
                    <a:bodyPr/>
                    <a:lstStyle/>
                    <a:p>
                      <a:endParaRPr lang="en-GB"/>
                    </a:p>
                  </a:txBody>
                  <a:tcPr/>
                </a:tc>
                <a:tc hMerge="1">
                  <a:txBody>
                    <a:bodyPr/>
                    <a:lstStyle/>
                    <a:p>
                      <a:endParaRPr lang="en-GB" sz="1000" dirty="0"/>
                    </a:p>
                  </a:txBody>
                  <a:tcPr/>
                </a:tc>
                <a:tc vMerge="1">
                  <a:txBody>
                    <a:bodyPr/>
                    <a:lstStyle/>
                    <a:p>
                      <a:endParaRPr lang="en-GB"/>
                    </a:p>
                  </a:txBody>
                  <a:tcPr/>
                </a:tc>
                <a:extLst>
                  <a:ext uri="{0D108BD9-81ED-4DB2-BD59-A6C34878D82A}">
                    <a16:rowId xmlns:a16="http://schemas.microsoft.com/office/drawing/2014/main" val="3874957272"/>
                  </a:ext>
                </a:extLst>
              </a:tr>
            </a:tbl>
          </a:graphicData>
        </a:graphic>
      </p:graphicFrame>
      <p:graphicFrame>
        <p:nvGraphicFramePr>
          <p:cNvPr id="8" name="Table 7">
            <a:extLst>
              <a:ext uri="{FF2B5EF4-FFF2-40B4-BE49-F238E27FC236}">
                <a16:creationId xmlns:a16="http://schemas.microsoft.com/office/drawing/2014/main" id="{82D260EF-58BB-4418-BF96-3DA730C12A29}"/>
              </a:ext>
            </a:extLst>
          </p:cNvPr>
          <p:cNvGraphicFramePr>
            <a:graphicFrameLocks noGrp="1"/>
          </p:cNvGraphicFramePr>
          <p:nvPr>
            <p:extLst>
              <p:ext uri="{D42A27DB-BD31-4B8C-83A1-F6EECF244321}">
                <p14:modId xmlns:p14="http://schemas.microsoft.com/office/powerpoint/2010/main" val="3110427888"/>
              </p:ext>
            </p:extLst>
          </p:nvPr>
        </p:nvGraphicFramePr>
        <p:xfrm>
          <a:off x="109728" y="5416894"/>
          <a:ext cx="5379286" cy="3581400"/>
        </p:xfrm>
        <a:graphic>
          <a:graphicData uri="http://schemas.openxmlformats.org/drawingml/2006/table">
            <a:tbl>
              <a:tblPr firstRow="1" bandRow="1">
                <a:tableStyleId>{5940675A-B579-460E-94D1-54222C63F5DA}</a:tableStyleId>
              </a:tblPr>
              <a:tblGrid>
                <a:gridCol w="719612">
                  <a:extLst>
                    <a:ext uri="{9D8B030D-6E8A-4147-A177-3AD203B41FA5}">
                      <a16:colId xmlns:a16="http://schemas.microsoft.com/office/drawing/2014/main" val="1686071732"/>
                    </a:ext>
                  </a:extLst>
                </a:gridCol>
                <a:gridCol w="4659674">
                  <a:extLst>
                    <a:ext uri="{9D8B030D-6E8A-4147-A177-3AD203B41FA5}">
                      <a16:colId xmlns:a16="http://schemas.microsoft.com/office/drawing/2014/main" val="477463532"/>
                    </a:ext>
                  </a:extLst>
                </a:gridCol>
              </a:tblGrid>
              <a:tr h="170467">
                <a:tc gridSpan="2">
                  <a:txBody>
                    <a:bodyPr/>
                    <a:lstStyle/>
                    <a:p>
                      <a:pPr algn="ctr"/>
                      <a:r>
                        <a:rPr lang="en-GB" sz="1700" b="1" dirty="0"/>
                        <a:t>Key knowledge</a:t>
                      </a:r>
                    </a:p>
                  </a:txBody>
                  <a:tcPr>
                    <a:solidFill>
                      <a:schemeClr val="bg1">
                        <a:lumMod val="95000"/>
                      </a:schemeClr>
                    </a:solidFill>
                  </a:tcPr>
                </a:tc>
                <a:tc hMerge="1">
                  <a:txBody>
                    <a:bodyPr/>
                    <a:lstStyle/>
                    <a:p>
                      <a:endParaRPr lang="en-GB"/>
                    </a:p>
                  </a:txBody>
                  <a:tcPr/>
                </a:tc>
                <a:extLst>
                  <a:ext uri="{0D108BD9-81ED-4DB2-BD59-A6C34878D82A}">
                    <a16:rowId xmlns:a16="http://schemas.microsoft.com/office/drawing/2014/main" val="548001888"/>
                  </a:ext>
                </a:extLst>
              </a:tr>
              <a:tr h="0">
                <a:tc gridSpan="2">
                  <a:txBody>
                    <a:bodyPr/>
                    <a:lstStyle/>
                    <a:p>
                      <a:pPr lvl="0">
                        <a:buNone/>
                      </a:pPr>
                      <a:r>
                        <a:rPr lang="en-GB" sz="1000" b="0" i="0" u="none" strike="noStrike" noProof="0" dirty="0">
                          <a:latin typeface="Calibri"/>
                        </a:rPr>
                        <a:t>Function of ingredients </a:t>
                      </a:r>
                    </a:p>
                  </a:txBody>
                  <a:tcPr/>
                </a:tc>
                <a:tc hMerge="1">
                  <a:txBody>
                    <a:bodyPr/>
                    <a:lstStyle/>
                    <a:p>
                      <a:pPr lvl="0">
                        <a:buNone/>
                      </a:pPr>
                      <a:endParaRPr lang="en-GB" sz="1000" b="0" i="0" u="none" strike="noStrike" noProof="0" dirty="0">
                        <a:latin typeface="Calibri"/>
                      </a:endParaRPr>
                    </a:p>
                  </a:txBody>
                  <a:tcPr/>
                </a:tc>
                <a:extLst>
                  <a:ext uri="{0D108BD9-81ED-4DB2-BD59-A6C34878D82A}">
                    <a16:rowId xmlns:a16="http://schemas.microsoft.com/office/drawing/2014/main" val="2693566867"/>
                  </a:ext>
                </a:extLst>
              </a:tr>
              <a:tr h="184672">
                <a:tc>
                  <a:txBody>
                    <a:bodyPr/>
                    <a:lstStyle/>
                    <a:p>
                      <a:pPr algn="l" fontAlgn="base"/>
                      <a:r>
                        <a:rPr lang="en-GB" sz="1000" dirty="0">
                          <a:effectLst/>
                        </a:rPr>
                        <a:t>Oats​</a:t>
                      </a:r>
                    </a:p>
                  </a:txBody>
                  <a:tcPr/>
                </a:tc>
                <a:tc>
                  <a:txBody>
                    <a:bodyPr/>
                    <a:lstStyle/>
                    <a:p>
                      <a:pPr algn="l" fontAlgn="base"/>
                      <a:r>
                        <a:rPr lang="en-GB" sz="1000" dirty="0">
                          <a:effectLst/>
                        </a:rPr>
                        <a:t>Adds texture or crunchiness, bulks out the mixture, good source of carbohydrates and fibre, help to give a feeling of fullness, promote growth of good bacteria in gut.​</a:t>
                      </a:r>
                    </a:p>
                  </a:txBody>
                  <a:tcPr/>
                </a:tc>
                <a:extLst>
                  <a:ext uri="{0D108BD9-81ED-4DB2-BD59-A6C34878D82A}">
                    <a16:rowId xmlns:a16="http://schemas.microsoft.com/office/drawing/2014/main" val="3539538807"/>
                  </a:ext>
                </a:extLst>
              </a:tr>
              <a:tr h="255700">
                <a:tc>
                  <a:txBody>
                    <a:bodyPr/>
                    <a:lstStyle/>
                    <a:p>
                      <a:pPr algn="l" fontAlgn="base"/>
                      <a:r>
                        <a:rPr lang="en-GB" sz="1000" dirty="0">
                          <a:effectLst/>
                        </a:rPr>
                        <a:t>Butter​</a:t>
                      </a:r>
                    </a:p>
                  </a:txBody>
                  <a:tcPr/>
                </a:tc>
                <a:tc>
                  <a:txBody>
                    <a:bodyPr/>
                    <a:lstStyle/>
                    <a:p>
                      <a:pPr algn="l" fontAlgn="base"/>
                      <a:r>
                        <a:rPr lang="en-GB" sz="1000" u="none" strike="noStrike" dirty="0">
                          <a:effectLst/>
                        </a:rPr>
                        <a:t>Provides flavour, Keep products moist and extend shelf-life</a:t>
                      </a:r>
                      <a:r>
                        <a:rPr lang="en-GB" sz="1000" dirty="0">
                          <a:effectLst/>
                        </a:rPr>
                        <a:t>​</a:t>
                      </a:r>
                    </a:p>
                    <a:p>
                      <a:pPr algn="l" fontAlgn="base"/>
                      <a:r>
                        <a:rPr lang="en-GB" sz="1000" u="none" strike="noStrike" dirty="0">
                          <a:effectLst/>
                        </a:rPr>
                        <a:t>Add colour to foods</a:t>
                      </a:r>
                      <a:r>
                        <a:rPr lang="en-GB" sz="1000" dirty="0">
                          <a:effectLst/>
                        </a:rPr>
                        <a:t>​ and b</a:t>
                      </a:r>
                      <a:r>
                        <a:rPr lang="en-GB" sz="1000" u="none" strike="noStrike" dirty="0">
                          <a:effectLst/>
                        </a:rPr>
                        <a:t>inds mixture together</a:t>
                      </a:r>
                      <a:r>
                        <a:rPr lang="en-GB" sz="1000" dirty="0">
                          <a:effectLst/>
                        </a:rPr>
                        <a:t>​. </a:t>
                      </a:r>
                      <a:r>
                        <a:rPr lang="en-GB" sz="1000" u="none" strike="noStrike" dirty="0">
                          <a:effectLst/>
                        </a:rPr>
                        <a:t>Hold air when creamed with sugar</a:t>
                      </a:r>
                      <a:r>
                        <a:rPr lang="en-GB" sz="1000" dirty="0">
                          <a:effectLst/>
                        </a:rPr>
                        <a:t>​ and p</a:t>
                      </a:r>
                      <a:r>
                        <a:rPr lang="en-GB" sz="1000" u="none" strike="noStrike" dirty="0">
                          <a:effectLst/>
                        </a:rPr>
                        <a:t>rovide energy, Vitamins A and D.</a:t>
                      </a:r>
                      <a:r>
                        <a:rPr lang="en-GB" sz="1000" dirty="0">
                          <a:effectLst/>
                        </a:rPr>
                        <a:t>​</a:t>
                      </a:r>
                    </a:p>
                  </a:txBody>
                  <a:tcPr/>
                </a:tc>
                <a:extLst>
                  <a:ext uri="{0D108BD9-81ED-4DB2-BD59-A6C34878D82A}">
                    <a16:rowId xmlns:a16="http://schemas.microsoft.com/office/drawing/2014/main" val="487106155"/>
                  </a:ext>
                </a:extLst>
              </a:tr>
              <a:tr h="326728">
                <a:tc>
                  <a:txBody>
                    <a:bodyPr/>
                    <a:lstStyle/>
                    <a:p>
                      <a:pPr algn="l" fontAlgn="base"/>
                      <a:r>
                        <a:rPr lang="en-GB" sz="1000">
                          <a:effectLst/>
                        </a:rPr>
                        <a:t>Self raising Flour​</a:t>
                      </a:r>
                    </a:p>
                  </a:txBody>
                  <a:tcPr/>
                </a:tc>
                <a:tc>
                  <a:txBody>
                    <a:bodyPr/>
                    <a:lstStyle/>
                    <a:p>
                      <a:pPr algn="l" fontAlgn="base"/>
                      <a:r>
                        <a:rPr lang="en-GB" sz="1000" u="none" strike="noStrike" dirty="0">
                          <a:effectLst/>
                        </a:rPr>
                        <a:t>Provides fibre (especially if wholemeal), makes mixtures rise</a:t>
                      </a:r>
                      <a:r>
                        <a:rPr lang="en-GB" sz="1000" dirty="0">
                          <a:effectLst/>
                        </a:rPr>
                        <a:t>​. </a:t>
                      </a:r>
                      <a:r>
                        <a:rPr lang="en-GB" sz="1000" u="none" strike="noStrike" dirty="0">
                          <a:effectLst/>
                        </a:rPr>
                        <a:t>Thickens sauces, forms the bulk of bread, pastry and cake mixes</a:t>
                      </a:r>
                      <a:r>
                        <a:rPr lang="en-GB" sz="1000" dirty="0">
                          <a:effectLst/>
                        </a:rPr>
                        <a:t>​. </a:t>
                      </a:r>
                      <a:r>
                        <a:rPr lang="en-GB" sz="1000" u="none" strike="noStrike" dirty="0">
                          <a:effectLst/>
                        </a:rPr>
                        <a:t>If wholemeal, provides colour and texture, gluten in flour produces a stretchy dough, provides carbohydrate, vitamin B, calcium and iron.</a:t>
                      </a:r>
                      <a:r>
                        <a:rPr lang="en-GB" sz="1000" dirty="0">
                          <a:effectLst/>
                        </a:rPr>
                        <a:t>​</a:t>
                      </a:r>
                      <a:endParaRPr lang="en-GB" dirty="0"/>
                    </a:p>
                  </a:txBody>
                  <a:tcPr/>
                </a:tc>
                <a:extLst>
                  <a:ext uri="{0D108BD9-81ED-4DB2-BD59-A6C34878D82A}">
                    <a16:rowId xmlns:a16="http://schemas.microsoft.com/office/drawing/2014/main" val="1799474788"/>
                  </a:ext>
                </a:extLst>
              </a:tr>
              <a:tr h="184672">
                <a:tc>
                  <a:txBody>
                    <a:bodyPr/>
                    <a:lstStyle/>
                    <a:p>
                      <a:pPr algn="l" fontAlgn="base"/>
                      <a:r>
                        <a:rPr lang="en-GB" sz="1000">
                          <a:effectLst/>
                        </a:rPr>
                        <a:t>Brown sugar​</a:t>
                      </a:r>
                    </a:p>
                  </a:txBody>
                  <a:tcPr/>
                </a:tc>
                <a:tc>
                  <a:txBody>
                    <a:bodyPr/>
                    <a:lstStyle/>
                    <a:p>
                      <a:pPr algn="l" fontAlgn="base"/>
                      <a:r>
                        <a:rPr lang="en-GB" sz="1000" u="none" strike="noStrike" dirty="0">
                          <a:effectLst/>
                        </a:rPr>
                        <a:t>Provides sweetness,  provides colour and texture. Caramelises to produce a brown colour</a:t>
                      </a:r>
                      <a:r>
                        <a:rPr lang="en-GB" sz="1000" dirty="0">
                          <a:effectLst/>
                        </a:rPr>
                        <a:t>​. </a:t>
                      </a:r>
                      <a:r>
                        <a:rPr lang="en-GB" sz="1000" u="none" strike="noStrike" dirty="0">
                          <a:effectLst/>
                        </a:rPr>
                        <a:t>Retains moisture, Helps to trap air in cake mixtures, Provides carbohydrate.</a:t>
                      </a:r>
                      <a:r>
                        <a:rPr lang="en-GB" sz="1000" dirty="0">
                          <a:effectLst/>
                        </a:rPr>
                        <a:t>​</a:t>
                      </a:r>
                      <a:endParaRPr lang="en-US" dirty="0"/>
                    </a:p>
                  </a:txBody>
                  <a:tcPr/>
                </a:tc>
                <a:extLst>
                  <a:ext uri="{0D108BD9-81ED-4DB2-BD59-A6C34878D82A}">
                    <a16:rowId xmlns:a16="http://schemas.microsoft.com/office/drawing/2014/main" val="1291025951"/>
                  </a:ext>
                </a:extLst>
              </a:tr>
              <a:tr h="184672">
                <a:tc>
                  <a:txBody>
                    <a:bodyPr/>
                    <a:lstStyle/>
                    <a:p>
                      <a:pPr algn="l" fontAlgn="base"/>
                      <a:r>
                        <a:rPr lang="en-GB" sz="1000">
                          <a:effectLst/>
                        </a:rPr>
                        <a:t>Chocolate /fruit​</a:t>
                      </a:r>
                    </a:p>
                  </a:txBody>
                  <a:tcPr/>
                </a:tc>
                <a:tc>
                  <a:txBody>
                    <a:bodyPr/>
                    <a:lstStyle/>
                    <a:p>
                      <a:pPr algn="l" fontAlgn="base"/>
                      <a:r>
                        <a:rPr lang="en-GB" sz="1000" u="none" strike="noStrike" dirty="0">
                          <a:effectLst/>
                        </a:rPr>
                        <a:t>Provides sweetness, flavour,  provides colour and texture.</a:t>
                      </a:r>
                      <a:r>
                        <a:rPr lang="en-GB" sz="1000" dirty="0">
                          <a:effectLst/>
                        </a:rPr>
                        <a:t>​</a:t>
                      </a:r>
                    </a:p>
                    <a:p>
                      <a:pPr algn="l" fontAlgn="base"/>
                      <a:r>
                        <a:rPr lang="en-GB" sz="1000" dirty="0">
                          <a:effectLst/>
                        </a:rPr>
                        <a:t>​</a:t>
                      </a:r>
                    </a:p>
                  </a:txBody>
                  <a:tcPr/>
                </a:tc>
                <a:extLst>
                  <a:ext uri="{0D108BD9-81ED-4DB2-BD59-A6C34878D82A}">
                    <a16:rowId xmlns:a16="http://schemas.microsoft.com/office/drawing/2014/main" val="3766411071"/>
                  </a:ext>
                </a:extLst>
              </a:tr>
              <a:tr h="255700">
                <a:tc>
                  <a:txBody>
                    <a:bodyPr/>
                    <a:lstStyle/>
                    <a:p>
                      <a:pPr algn="l" fontAlgn="base"/>
                      <a:r>
                        <a:rPr lang="en-GB" sz="1000">
                          <a:effectLst/>
                        </a:rPr>
                        <a:t>Honey​</a:t>
                      </a:r>
                    </a:p>
                  </a:txBody>
                  <a:tcPr/>
                </a:tc>
                <a:tc>
                  <a:txBody>
                    <a:bodyPr/>
                    <a:lstStyle/>
                    <a:p>
                      <a:pPr algn="l" fontAlgn="base"/>
                      <a:r>
                        <a:rPr lang="en-GB" sz="1000" u="none" strike="noStrike" dirty="0">
                          <a:effectLst/>
                        </a:rPr>
                        <a:t>A natural sweetener, honey extends a product’s shelf life by keeping it moister longer, honey inhibits mould growth in baked products. Honey helps to bind the ingredients.</a:t>
                      </a:r>
                      <a:r>
                        <a:rPr lang="en-GB" sz="1000" dirty="0">
                          <a:effectLst/>
                        </a:rPr>
                        <a:t>​</a:t>
                      </a:r>
                    </a:p>
                  </a:txBody>
                  <a:tcPr/>
                </a:tc>
                <a:extLst>
                  <a:ext uri="{0D108BD9-81ED-4DB2-BD59-A6C34878D82A}">
                    <a16:rowId xmlns:a16="http://schemas.microsoft.com/office/drawing/2014/main" val="2497542913"/>
                  </a:ext>
                </a:extLst>
              </a:tr>
            </a:tbl>
          </a:graphicData>
        </a:graphic>
      </p:graphicFrame>
      <p:graphicFrame>
        <p:nvGraphicFramePr>
          <p:cNvPr id="9" name="Table 8">
            <a:extLst>
              <a:ext uri="{FF2B5EF4-FFF2-40B4-BE49-F238E27FC236}">
                <a16:creationId xmlns:a16="http://schemas.microsoft.com/office/drawing/2014/main" id="{5131282C-B2C2-46E6-A717-2B987DA7631A}"/>
              </a:ext>
            </a:extLst>
          </p:cNvPr>
          <p:cNvGraphicFramePr>
            <a:graphicFrameLocks noGrp="1"/>
          </p:cNvGraphicFramePr>
          <p:nvPr>
            <p:extLst>
              <p:ext uri="{D42A27DB-BD31-4B8C-83A1-F6EECF244321}">
                <p14:modId xmlns:p14="http://schemas.microsoft.com/office/powerpoint/2010/main" val="332357111"/>
              </p:ext>
            </p:extLst>
          </p:nvPr>
        </p:nvGraphicFramePr>
        <p:xfrm>
          <a:off x="5558779" y="4365334"/>
          <a:ext cx="1213735" cy="4632960"/>
        </p:xfrm>
        <a:graphic>
          <a:graphicData uri="http://schemas.openxmlformats.org/drawingml/2006/table">
            <a:tbl>
              <a:tblPr firstRow="1" bandRow="1">
                <a:tableStyleId>{5940675A-B579-460E-94D1-54222C63F5DA}</a:tableStyleId>
              </a:tblPr>
              <a:tblGrid>
                <a:gridCol w="1213735">
                  <a:extLst>
                    <a:ext uri="{9D8B030D-6E8A-4147-A177-3AD203B41FA5}">
                      <a16:colId xmlns:a16="http://schemas.microsoft.com/office/drawing/2014/main" val="1686071732"/>
                    </a:ext>
                  </a:extLst>
                </a:gridCol>
              </a:tblGrid>
              <a:tr h="473327">
                <a:tc>
                  <a:txBody>
                    <a:bodyPr/>
                    <a:lstStyle/>
                    <a:p>
                      <a:pPr algn="ctr"/>
                      <a:r>
                        <a:rPr lang="en-GB" sz="1600" b="1"/>
                        <a:t>Curriculum Links</a:t>
                      </a:r>
                    </a:p>
                  </a:txBody>
                  <a:tcPr>
                    <a:solidFill>
                      <a:schemeClr val="bg1">
                        <a:lumMod val="95000"/>
                      </a:schemeClr>
                    </a:solidFill>
                  </a:tcPr>
                </a:tc>
                <a:extLst>
                  <a:ext uri="{0D108BD9-81ED-4DB2-BD59-A6C34878D82A}">
                    <a16:rowId xmlns:a16="http://schemas.microsoft.com/office/drawing/2014/main" val="548001888"/>
                  </a:ext>
                </a:extLst>
              </a:tr>
              <a:tr h="3426579">
                <a:tc>
                  <a:txBody>
                    <a:bodyPr/>
                    <a:lstStyle/>
                    <a:p>
                      <a:pPr lvl="0">
                        <a:buNone/>
                      </a:pPr>
                      <a:r>
                        <a:rPr lang="en-GB" sz="1000" b="1" dirty="0"/>
                        <a:t>Literacy: </a:t>
                      </a:r>
                      <a:r>
                        <a:rPr lang="en-GB" sz="1000" b="0" dirty="0"/>
                        <a:t>specification writing, design communication, key words.</a:t>
                      </a:r>
                      <a:endParaRPr lang="en-GB" sz="1000" b="1" dirty="0"/>
                    </a:p>
                    <a:p>
                      <a:pPr lvl="0">
                        <a:buNone/>
                      </a:pPr>
                      <a:r>
                        <a:rPr lang="en-GB" sz="1000" b="1" dirty="0"/>
                        <a:t>Numeracy: </a:t>
                      </a:r>
                      <a:r>
                        <a:rPr lang="en-GB" sz="1000" b="0" dirty="0"/>
                        <a:t>Portion control, weighing, measuring, budgeting,</a:t>
                      </a:r>
                      <a:endParaRPr lang="en-GB" sz="1000" b="1" dirty="0"/>
                    </a:p>
                    <a:p>
                      <a:pPr lvl="0">
                        <a:buNone/>
                      </a:pPr>
                      <a:r>
                        <a:rPr lang="en-GB" sz="1000" b="1" dirty="0"/>
                        <a:t>Careers/Cultural Capital: </a:t>
                      </a:r>
                      <a:r>
                        <a:rPr lang="en-GB" sz="1000" b="0" dirty="0"/>
                        <a:t>Looking at local and cultural foods, hospitality and catering skills.</a:t>
                      </a:r>
                    </a:p>
                    <a:p>
                      <a:pPr lvl="0">
                        <a:buNone/>
                      </a:pPr>
                      <a:endParaRPr lang="en-GB" sz="1000" b="0" dirty="0"/>
                    </a:p>
                    <a:p>
                      <a:pPr lvl="0">
                        <a:buNone/>
                      </a:pPr>
                      <a:r>
                        <a:rPr lang="en-GB" sz="1000" b="1" dirty="0"/>
                        <a:t>BBC bitesize links</a:t>
                      </a:r>
                    </a:p>
                    <a:p>
                      <a:pPr lvl="0">
                        <a:buNone/>
                      </a:pPr>
                      <a:r>
                        <a:rPr lang="en-GB" sz="1000" b="0" dirty="0"/>
                        <a:t>Automated production of bottles </a:t>
                      </a:r>
                    </a:p>
                    <a:p>
                      <a:pPr lvl="0">
                        <a:buNone/>
                      </a:pPr>
                      <a:r>
                        <a:rPr lang="en-GB" sz="1000" b="0" i="0" u="none" strike="noStrike" noProof="0" dirty="0">
                          <a:latin typeface="Calibri"/>
                          <a:hlinkClick r:id="rId2"/>
                        </a:rPr>
                        <a:t>https://www.bbc.co.uk/bitesize/clips/z2v2tfr</a:t>
                      </a:r>
                    </a:p>
                    <a:p>
                      <a:pPr lvl="0">
                        <a:buNone/>
                      </a:pPr>
                      <a:r>
                        <a:rPr lang="en-GB" sz="1000" b="0" i="0" u="none" strike="noStrike" noProof="0" dirty="0">
                          <a:latin typeface="Calibri"/>
                        </a:rPr>
                        <a:t>Chilling Broccoli</a:t>
                      </a:r>
                    </a:p>
                    <a:p>
                      <a:pPr lvl="0">
                        <a:buNone/>
                      </a:pPr>
                      <a:r>
                        <a:rPr lang="en-GB" sz="1000" b="0" i="0" u="none" strike="noStrike" noProof="0" dirty="0">
                          <a:hlinkClick r:id="rId3"/>
                        </a:rPr>
                        <a:t>https://www.bbc.co.uk/bitesize/clips/z4pd7ty</a:t>
                      </a:r>
                      <a:endParaRPr lang="en-GB" sz="1000" b="0" i="0" u="none" strike="noStrike" noProof="0" dirty="0"/>
                    </a:p>
                  </a:txBody>
                  <a:tcPr/>
                </a:tc>
                <a:extLst>
                  <a:ext uri="{0D108BD9-81ED-4DB2-BD59-A6C34878D82A}">
                    <a16:rowId xmlns:a16="http://schemas.microsoft.com/office/drawing/2014/main" val="2693566867"/>
                  </a:ext>
                </a:extLst>
              </a:tr>
            </a:tbl>
          </a:graphicData>
        </a:graphic>
      </p:graphicFrame>
      <p:pic>
        <p:nvPicPr>
          <p:cNvPr id="7170" name="Picture 2" descr="5 Simple Tips and Tricks for Meal Planning | dLife">
            <a:extLst>
              <a:ext uri="{FF2B5EF4-FFF2-40B4-BE49-F238E27FC236}">
                <a16:creationId xmlns:a16="http://schemas.microsoft.com/office/drawing/2014/main" id="{775F3D7A-1578-4AEF-91CE-07443526079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4057"/>
          <a:stretch/>
        </p:blipFill>
        <p:spPr bwMode="auto">
          <a:xfrm>
            <a:off x="3573016" y="608718"/>
            <a:ext cx="1841747" cy="6864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7F78F8F4-BA88-4707-A70B-4842FBBC7080}"/>
              </a:ext>
            </a:extLst>
          </p:cNvPr>
          <p:cNvPicPr>
            <a:picLocks noChangeAspect="1"/>
          </p:cNvPicPr>
          <p:nvPr/>
        </p:nvPicPr>
        <p:blipFill>
          <a:blip r:embed="rId5"/>
          <a:stretch>
            <a:fillRect/>
          </a:stretch>
        </p:blipFill>
        <p:spPr>
          <a:xfrm>
            <a:off x="4189029" y="1828494"/>
            <a:ext cx="1225734" cy="686411"/>
          </a:xfrm>
          <a:prstGeom prst="rect">
            <a:avLst/>
          </a:prstGeom>
        </p:spPr>
      </p:pic>
      <p:pic>
        <p:nvPicPr>
          <p:cNvPr id="17" name="Picture 17" descr="A picture containing doughnut, indoor, donut, machine&#10;&#10;Description automatically generated">
            <a:extLst>
              <a:ext uri="{FF2B5EF4-FFF2-40B4-BE49-F238E27FC236}">
                <a16:creationId xmlns:a16="http://schemas.microsoft.com/office/drawing/2014/main" id="{595888EC-3564-42F2-92A9-1F1580D5DF61}"/>
              </a:ext>
            </a:extLst>
          </p:cNvPr>
          <p:cNvPicPr>
            <a:picLocks noChangeAspect="1"/>
          </p:cNvPicPr>
          <p:nvPr/>
        </p:nvPicPr>
        <p:blipFill>
          <a:blip r:embed="rId6"/>
          <a:stretch>
            <a:fillRect/>
          </a:stretch>
        </p:blipFill>
        <p:spPr>
          <a:xfrm>
            <a:off x="4380435" y="4558869"/>
            <a:ext cx="1055413" cy="791560"/>
          </a:xfrm>
          <a:prstGeom prst="rect">
            <a:avLst/>
          </a:prstGeom>
        </p:spPr>
      </p:pic>
    </p:spTree>
    <p:extLst>
      <p:ext uri="{BB962C8B-B14F-4D97-AF65-F5344CB8AC3E}">
        <p14:creationId xmlns:p14="http://schemas.microsoft.com/office/powerpoint/2010/main" val="2566783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1">
            <a:extLst>
              <a:ext uri="{FF2B5EF4-FFF2-40B4-BE49-F238E27FC236}">
                <a16:creationId xmlns:a16="http://schemas.microsoft.com/office/drawing/2014/main" id="{DD82508F-323A-4E12-9DC5-EB9C41468835}"/>
              </a:ext>
            </a:extLst>
          </p:cNvPr>
          <p:cNvSpPr txBox="1">
            <a:spLocks/>
          </p:cNvSpPr>
          <p:nvPr/>
        </p:nvSpPr>
        <p:spPr>
          <a:xfrm>
            <a:off x="1" y="1"/>
            <a:ext cx="6858000" cy="539552"/>
          </a:xfrm>
          <a:prstGeom prst="rect">
            <a:avLst/>
          </a:prstGeom>
          <a:solidFill>
            <a:schemeClr val="bg1">
              <a:lumMod val="95000"/>
            </a:schemeClr>
          </a:solidFill>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a:t>Knowledge Organiser: KS3 Food Technology</a:t>
            </a:r>
            <a:endParaRPr lang="ru-RU" sz="2400" b="1"/>
          </a:p>
        </p:txBody>
      </p:sp>
      <p:sp>
        <p:nvSpPr>
          <p:cNvPr id="5" name="Title 1">
            <a:extLst>
              <a:ext uri="{FF2B5EF4-FFF2-40B4-BE49-F238E27FC236}">
                <a16:creationId xmlns:a16="http://schemas.microsoft.com/office/drawing/2014/main" id="{E2F586FF-EF9B-4CBA-AE48-A753B32E565F}"/>
              </a:ext>
            </a:extLst>
          </p:cNvPr>
          <p:cNvSpPr txBox="1">
            <a:spLocks/>
          </p:cNvSpPr>
          <p:nvPr/>
        </p:nvSpPr>
        <p:spPr>
          <a:xfrm>
            <a:off x="0" y="703039"/>
            <a:ext cx="2780928" cy="539553"/>
          </a:xfrm>
          <a:prstGeom prst="rect">
            <a:avLst/>
          </a:prstGeom>
          <a:solidFill>
            <a:schemeClr val="bg1">
              <a:lumMod val="85000"/>
            </a:schemeClr>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a:t>Designing and Evaluating</a:t>
            </a:r>
          </a:p>
        </p:txBody>
      </p:sp>
      <p:graphicFrame>
        <p:nvGraphicFramePr>
          <p:cNvPr id="6" name="Table 5">
            <a:extLst>
              <a:ext uri="{FF2B5EF4-FFF2-40B4-BE49-F238E27FC236}">
                <a16:creationId xmlns:a16="http://schemas.microsoft.com/office/drawing/2014/main" id="{91CA9545-0CBF-4633-A3C2-20BD01D81CA0}"/>
              </a:ext>
            </a:extLst>
          </p:cNvPr>
          <p:cNvGraphicFramePr>
            <a:graphicFrameLocks noGrp="1"/>
          </p:cNvGraphicFramePr>
          <p:nvPr>
            <p:extLst>
              <p:ext uri="{D42A27DB-BD31-4B8C-83A1-F6EECF244321}">
                <p14:modId xmlns:p14="http://schemas.microsoft.com/office/powerpoint/2010/main" val="2308109114"/>
              </p:ext>
            </p:extLst>
          </p:nvPr>
        </p:nvGraphicFramePr>
        <p:xfrm>
          <a:off x="5606874" y="601172"/>
          <a:ext cx="1205879" cy="3970828"/>
        </p:xfrm>
        <a:graphic>
          <a:graphicData uri="http://schemas.openxmlformats.org/drawingml/2006/table">
            <a:tbl>
              <a:tblPr firstRow="1" bandRow="1">
                <a:tableStyleId>{5940675A-B579-460E-94D1-54222C63F5DA}</a:tableStyleId>
              </a:tblPr>
              <a:tblGrid>
                <a:gridCol w="1205879">
                  <a:extLst>
                    <a:ext uri="{9D8B030D-6E8A-4147-A177-3AD203B41FA5}">
                      <a16:colId xmlns:a16="http://schemas.microsoft.com/office/drawing/2014/main" val="1686071732"/>
                    </a:ext>
                  </a:extLst>
                </a:gridCol>
              </a:tblGrid>
              <a:tr h="375196">
                <a:tc>
                  <a:txBody>
                    <a:bodyPr/>
                    <a:lstStyle/>
                    <a:p>
                      <a:pPr algn="ctr"/>
                      <a:r>
                        <a:rPr lang="en-GB" b="1"/>
                        <a:t>Key words</a:t>
                      </a:r>
                    </a:p>
                  </a:txBody>
                  <a:tcPr>
                    <a:solidFill>
                      <a:schemeClr val="bg1">
                        <a:lumMod val="95000"/>
                      </a:schemeClr>
                    </a:solidFill>
                  </a:tcPr>
                </a:tc>
                <a:extLst>
                  <a:ext uri="{0D108BD9-81ED-4DB2-BD59-A6C34878D82A}">
                    <a16:rowId xmlns:a16="http://schemas.microsoft.com/office/drawing/2014/main" val="548001888"/>
                  </a:ext>
                </a:extLst>
              </a:tr>
              <a:tr h="3595632">
                <a:tc>
                  <a:txBody>
                    <a:bodyPr/>
                    <a:lstStyle/>
                    <a:p>
                      <a:r>
                        <a:rPr lang="en-GB" sz="1600" dirty="0"/>
                        <a:t>Cultures</a:t>
                      </a:r>
                    </a:p>
                    <a:p>
                      <a:pPr lvl="0">
                        <a:buNone/>
                      </a:pPr>
                      <a:r>
                        <a:rPr lang="en-GB" sz="1600" dirty="0"/>
                        <a:t>Testing</a:t>
                      </a:r>
                    </a:p>
                    <a:p>
                      <a:pPr lvl="0">
                        <a:buNone/>
                      </a:pPr>
                      <a:r>
                        <a:rPr lang="en-GB" sz="1600" dirty="0"/>
                        <a:t>Evaluating</a:t>
                      </a:r>
                    </a:p>
                    <a:p>
                      <a:pPr lvl="0">
                        <a:buNone/>
                      </a:pPr>
                      <a:r>
                        <a:rPr lang="en-GB" sz="1600" dirty="0"/>
                        <a:t>Feedback</a:t>
                      </a:r>
                    </a:p>
                    <a:p>
                      <a:pPr lvl="0">
                        <a:buNone/>
                      </a:pPr>
                      <a:r>
                        <a:rPr lang="en-GB" sz="1600" dirty="0"/>
                        <a:t>Taste </a:t>
                      </a:r>
                    </a:p>
                    <a:p>
                      <a:pPr lvl="0">
                        <a:buNone/>
                      </a:pPr>
                      <a:r>
                        <a:rPr lang="en-GB" sz="1600" dirty="0"/>
                        <a:t>Texture</a:t>
                      </a:r>
                    </a:p>
                    <a:p>
                      <a:pPr lvl="0">
                        <a:buNone/>
                      </a:pPr>
                      <a:r>
                        <a:rPr lang="en-GB" sz="1600" dirty="0"/>
                        <a:t>Cost</a:t>
                      </a:r>
                    </a:p>
                    <a:p>
                      <a:pPr lvl="0">
                        <a:buNone/>
                      </a:pPr>
                      <a:r>
                        <a:rPr lang="en-GB" sz="1600" dirty="0"/>
                        <a:t>Developing</a:t>
                      </a:r>
                    </a:p>
                    <a:p>
                      <a:pPr lvl="0">
                        <a:buNone/>
                      </a:pPr>
                      <a:r>
                        <a:rPr lang="en-GB" sz="1600" dirty="0"/>
                        <a:t>Reflecting</a:t>
                      </a:r>
                    </a:p>
                    <a:p>
                      <a:pPr lvl="0">
                        <a:buNone/>
                      </a:pPr>
                      <a:r>
                        <a:rPr lang="en-GB" sz="1600" dirty="0"/>
                        <a:t>Food miles</a:t>
                      </a:r>
                    </a:p>
                    <a:p>
                      <a:pPr lvl="0">
                        <a:buNone/>
                      </a:pPr>
                      <a:r>
                        <a:rPr lang="en-GB" sz="1600" dirty="0"/>
                        <a:t>Savoury</a:t>
                      </a:r>
                    </a:p>
                    <a:p>
                      <a:pPr lvl="0">
                        <a:buNone/>
                      </a:pPr>
                      <a:r>
                        <a:rPr lang="en-GB" sz="1600" dirty="0"/>
                        <a:t>Sweet</a:t>
                      </a:r>
                    </a:p>
                    <a:p>
                      <a:pPr lvl="0">
                        <a:buNone/>
                      </a:pPr>
                      <a:endParaRPr lang="en-GB" sz="1600" dirty="0"/>
                    </a:p>
                    <a:p>
                      <a:pPr lvl="0">
                        <a:buNone/>
                      </a:pPr>
                      <a:endParaRPr lang="en-GB" sz="1600" dirty="0"/>
                    </a:p>
                  </a:txBody>
                  <a:tcPr/>
                </a:tc>
                <a:extLst>
                  <a:ext uri="{0D108BD9-81ED-4DB2-BD59-A6C34878D82A}">
                    <a16:rowId xmlns:a16="http://schemas.microsoft.com/office/drawing/2014/main" val="2693566867"/>
                  </a:ext>
                </a:extLst>
              </a:tr>
            </a:tbl>
          </a:graphicData>
        </a:graphic>
      </p:graphicFrame>
      <p:graphicFrame>
        <p:nvGraphicFramePr>
          <p:cNvPr id="7" name="Table 6">
            <a:extLst>
              <a:ext uri="{FF2B5EF4-FFF2-40B4-BE49-F238E27FC236}">
                <a16:creationId xmlns:a16="http://schemas.microsoft.com/office/drawing/2014/main" id="{CCC5930D-5ED2-4067-AA2C-0E8609D3D1AE}"/>
              </a:ext>
            </a:extLst>
          </p:cNvPr>
          <p:cNvGraphicFramePr>
            <a:graphicFrameLocks noGrp="1"/>
          </p:cNvGraphicFramePr>
          <p:nvPr>
            <p:extLst>
              <p:ext uri="{D42A27DB-BD31-4B8C-83A1-F6EECF244321}">
                <p14:modId xmlns:p14="http://schemas.microsoft.com/office/powerpoint/2010/main" val="3075669384"/>
              </p:ext>
            </p:extLst>
          </p:nvPr>
        </p:nvGraphicFramePr>
        <p:xfrm>
          <a:off x="115892" y="1330317"/>
          <a:ext cx="5381755" cy="3931920"/>
        </p:xfrm>
        <a:graphic>
          <a:graphicData uri="http://schemas.openxmlformats.org/drawingml/2006/table">
            <a:tbl>
              <a:tblPr firstRow="1" bandRow="1">
                <a:tableStyleId>{5940675A-B579-460E-94D1-54222C63F5DA}</a:tableStyleId>
              </a:tblPr>
              <a:tblGrid>
                <a:gridCol w="3732777">
                  <a:extLst>
                    <a:ext uri="{9D8B030D-6E8A-4147-A177-3AD203B41FA5}">
                      <a16:colId xmlns:a16="http://schemas.microsoft.com/office/drawing/2014/main" val="1686071732"/>
                    </a:ext>
                  </a:extLst>
                </a:gridCol>
                <a:gridCol w="1648978">
                  <a:extLst>
                    <a:ext uri="{9D8B030D-6E8A-4147-A177-3AD203B41FA5}">
                      <a16:colId xmlns:a16="http://schemas.microsoft.com/office/drawing/2014/main" val="3030106284"/>
                    </a:ext>
                  </a:extLst>
                </a:gridCol>
              </a:tblGrid>
              <a:tr h="279586">
                <a:tc gridSpan="2">
                  <a:txBody>
                    <a:bodyPr/>
                    <a:lstStyle/>
                    <a:p>
                      <a:pPr algn="ctr"/>
                      <a:r>
                        <a:rPr lang="en-GB" b="1"/>
                        <a:t>Key skills</a:t>
                      </a:r>
                    </a:p>
                  </a:txBody>
                  <a:tcPr>
                    <a:solidFill>
                      <a:schemeClr val="bg1">
                        <a:lumMod val="95000"/>
                      </a:schemeClr>
                    </a:solidFill>
                  </a:tcPr>
                </a:tc>
                <a:tc hMerge="1">
                  <a:txBody>
                    <a:bodyPr/>
                    <a:lstStyle/>
                    <a:p>
                      <a:endParaRPr lang="en-GB"/>
                    </a:p>
                  </a:txBody>
                  <a:tcPr/>
                </a:tc>
                <a:extLst>
                  <a:ext uri="{0D108BD9-81ED-4DB2-BD59-A6C34878D82A}">
                    <a16:rowId xmlns:a16="http://schemas.microsoft.com/office/drawing/2014/main" val="548001888"/>
                  </a:ext>
                </a:extLst>
              </a:tr>
              <a:tr h="652367">
                <a:tc>
                  <a:txBody>
                    <a:bodyPr/>
                    <a:lstStyle/>
                    <a:p>
                      <a:r>
                        <a:rPr lang="en-GB" sz="1000" b="1" dirty="0"/>
                        <a:t>Testing and Evaluating: </a:t>
                      </a:r>
                      <a:r>
                        <a:rPr lang="en-GB" sz="1000" b="0" dirty="0"/>
                        <a:t>By comparing your finished product with the specification and also by asking for 3</a:t>
                      </a:r>
                      <a:r>
                        <a:rPr lang="en-GB" sz="1000" b="0" baseline="30000" dirty="0"/>
                        <a:t>rd</a:t>
                      </a:r>
                      <a:r>
                        <a:rPr lang="en-GB" sz="1000" b="0" dirty="0"/>
                        <a:t> party feedback, you can identify strengths and weaknesses with the design and manufacture of the item.  You can use this information to suggest ways it could be improved or developed in the future.</a:t>
                      </a:r>
                    </a:p>
                  </a:txBody>
                  <a:tcPr/>
                </a:tc>
                <a:tc>
                  <a:txBody>
                    <a:bodyPr/>
                    <a:lstStyle/>
                    <a:p>
                      <a:endParaRPr lang="en-GB" sz="1000" b="0"/>
                    </a:p>
                  </a:txBody>
                  <a:tcPr/>
                </a:tc>
                <a:extLst>
                  <a:ext uri="{0D108BD9-81ED-4DB2-BD59-A6C34878D82A}">
                    <a16:rowId xmlns:a16="http://schemas.microsoft.com/office/drawing/2014/main" val="2693566867"/>
                  </a:ext>
                </a:extLst>
              </a:tr>
              <a:tr h="885355">
                <a:tc>
                  <a:txBody>
                    <a:bodyPr/>
                    <a:lstStyle/>
                    <a:p>
                      <a:pPr marL="0" lvl="0" indent="0">
                        <a:buNone/>
                      </a:pPr>
                      <a:r>
                        <a:rPr lang="en-GB" sz="1000" b="1" i="0" u="none" strike="noStrike" noProof="0">
                          <a:latin typeface="Calibri"/>
                        </a:rPr>
                        <a:t>Appreciating cultural foods.</a:t>
                      </a:r>
                      <a:endParaRPr lang="en-GB" sz="1000" b="0"/>
                    </a:p>
                    <a:p>
                      <a:pPr marL="0" lvl="0" indent="0">
                        <a:buNone/>
                      </a:pPr>
                      <a:r>
                        <a:rPr lang="en-GB" sz="1000" b="0" i="0" u="none" strike="noStrike" noProof="0"/>
                        <a:t>Some of the UKs favourite food comes from all over the world</a:t>
                      </a:r>
                      <a:endParaRPr lang="en-GB" sz="1000" b="0"/>
                    </a:p>
                    <a:p>
                      <a:pPr marL="0" lvl="0" indent="0">
                        <a:buNone/>
                      </a:pPr>
                      <a:r>
                        <a:rPr lang="en-GB" sz="1000" b="1" i="0" u="none" strike="noStrike" noProof="0"/>
                        <a:t>Italy </a:t>
                      </a:r>
                      <a:r>
                        <a:rPr lang="en-GB" sz="1000" b="0" i="0" u="none" strike="noStrike" noProof="0"/>
                        <a:t>– pizza , pasta and coffee. </a:t>
                      </a:r>
                      <a:r>
                        <a:rPr lang="en-GB" sz="1000" b="1" i="0" u="none" strike="noStrike" noProof="0">
                          <a:solidFill>
                            <a:schemeClr val="tx1"/>
                          </a:solidFill>
                        </a:rPr>
                        <a:t>China </a:t>
                      </a:r>
                      <a:r>
                        <a:rPr lang="en-GB" sz="1000" b="0" i="0" u="none" strike="noStrike" noProof="0"/>
                        <a:t>– peking duck, prawn crackers and sweet and sour. </a:t>
                      </a:r>
                      <a:r>
                        <a:rPr lang="en-GB" sz="1000" b="1" i="0" u="none" strike="noStrike" noProof="0"/>
                        <a:t> France</a:t>
                      </a:r>
                      <a:r>
                        <a:rPr lang="en-GB" sz="1000" b="0" i="0" u="none" strike="noStrike" noProof="0"/>
                        <a:t> – macarons , cakes and baguttee. </a:t>
                      </a:r>
                      <a:r>
                        <a:rPr lang="en-GB" sz="1000" b="1" i="0" u="none" strike="noStrike" noProof="0"/>
                        <a:t>India </a:t>
                      </a:r>
                      <a:r>
                        <a:rPr lang="en-GB" sz="1000" b="0" i="0" u="none" strike="noStrike" noProof="0"/>
                        <a:t>- curry, nan bread and dal. </a:t>
                      </a:r>
                      <a:r>
                        <a:rPr lang="en-GB" sz="1000" b="1" i="0" u="none" strike="noStrike" noProof="0"/>
                        <a:t>America </a:t>
                      </a:r>
                      <a:r>
                        <a:rPr lang="en-GB" sz="1000" b="0" i="0" u="none" strike="noStrike" noProof="0"/>
                        <a:t>– burgers, fries and BBQs. Imagine how boring our food choices would be without the inflences we take from other culturs. </a:t>
                      </a:r>
                    </a:p>
                  </a:txBody>
                  <a:tcPr/>
                </a:tc>
                <a:tc>
                  <a:txBody>
                    <a:bodyPr/>
                    <a:lstStyle/>
                    <a:p>
                      <a:endParaRPr lang="en-GB"/>
                    </a:p>
                  </a:txBody>
                  <a:tcPr/>
                </a:tc>
                <a:extLst>
                  <a:ext uri="{0D108BD9-81ED-4DB2-BD59-A6C34878D82A}">
                    <a16:rowId xmlns:a16="http://schemas.microsoft.com/office/drawing/2014/main" val="1157769464"/>
                  </a:ext>
                </a:extLst>
              </a:tr>
              <a:tr h="885355">
                <a:tc>
                  <a:txBody>
                    <a:bodyPr/>
                    <a:lstStyle/>
                    <a:p>
                      <a:pPr lvl="0">
                        <a:buNone/>
                      </a:pPr>
                      <a:r>
                        <a:rPr lang="en-GB" sz="1000" b="1" i="0" u="none" strike="noStrike" noProof="0">
                          <a:latin typeface="Calibri"/>
                        </a:rPr>
                        <a:t>Cost analysis </a:t>
                      </a:r>
                    </a:p>
                    <a:p>
                      <a:pPr lvl="0">
                        <a:buNone/>
                      </a:pPr>
                      <a:r>
                        <a:rPr lang="en-GB" sz="1000" b="0" i="0" u="none" strike="noStrike" noProof="0"/>
                        <a:t>The weekly food allowance for a single person in their latest report is £46.31. I try and budget for around £40 per week, out of a total household allowance of £60.</a:t>
                      </a:r>
                    </a:p>
                    <a:p>
                      <a:pPr lvl="0">
                        <a:buNone/>
                      </a:pPr>
                      <a:r>
                        <a:rPr lang="en-GB" sz="1000" b="0" i="0" u="none" strike="noStrike" noProof="0">
                          <a:latin typeface="Calibri"/>
                        </a:rPr>
                        <a:t>Portion control is important because it allows you to have a tight handle on how many calories you are consuming. This way, you eat what your body needs, instead of mindlessly overindulging.</a:t>
                      </a:r>
                      <a:endParaRPr lang="en-GB"/>
                    </a:p>
                  </a:txBody>
                  <a:tcPr/>
                </a:tc>
                <a:tc>
                  <a:txBody>
                    <a:bodyPr/>
                    <a:lstStyle/>
                    <a:p>
                      <a:pPr marL="0" lvl="0" indent="0" algn="l">
                        <a:lnSpc>
                          <a:spcPct val="100000"/>
                        </a:lnSpc>
                        <a:spcBef>
                          <a:spcPts val="0"/>
                        </a:spcBef>
                        <a:spcAft>
                          <a:spcPts val="0"/>
                        </a:spcAft>
                        <a:buNone/>
                      </a:pPr>
                      <a:r>
                        <a:rPr lang="en-GB" sz="1000" b="1" i="0" u="none" strike="noStrike" noProof="0">
                          <a:latin typeface="Calibri"/>
                        </a:rPr>
                        <a:t>PRICE FLUCTUATIONS.</a:t>
                      </a:r>
                      <a:endParaRPr lang="en-US" sz="1000" b="1"/>
                    </a:p>
                    <a:p>
                      <a:pPr marL="0" lvl="0" indent="0" algn="l">
                        <a:lnSpc>
                          <a:spcPct val="100000"/>
                        </a:lnSpc>
                        <a:spcBef>
                          <a:spcPts val="0"/>
                        </a:spcBef>
                        <a:spcAft>
                          <a:spcPts val="0"/>
                        </a:spcAft>
                        <a:buNone/>
                      </a:pPr>
                      <a:r>
                        <a:rPr lang="en-GB" sz="1000" b="1" i="0" u="none" strike="noStrike" noProof="0">
                          <a:latin typeface="Calibri"/>
                        </a:rPr>
                        <a:t>SEASONALITY.</a:t>
                      </a:r>
                      <a:endParaRPr lang="en-GB" sz="1000" b="1"/>
                    </a:p>
                    <a:p>
                      <a:pPr marL="0" lvl="0" indent="0" algn="l">
                        <a:lnSpc>
                          <a:spcPct val="100000"/>
                        </a:lnSpc>
                        <a:spcBef>
                          <a:spcPts val="0"/>
                        </a:spcBef>
                        <a:spcAft>
                          <a:spcPts val="0"/>
                        </a:spcAft>
                        <a:buNone/>
                      </a:pPr>
                      <a:r>
                        <a:rPr lang="en-GB" sz="1000" b="1" i="0" u="none" strike="noStrike" noProof="0">
                          <a:latin typeface="Calibri"/>
                        </a:rPr>
                        <a:t>CONTAINER SIZE.</a:t>
                      </a:r>
                      <a:endParaRPr lang="en-GB" sz="1000" b="1"/>
                    </a:p>
                    <a:p>
                      <a:pPr marL="0" lvl="0" indent="0" algn="l">
                        <a:lnSpc>
                          <a:spcPct val="100000"/>
                        </a:lnSpc>
                        <a:spcBef>
                          <a:spcPts val="0"/>
                        </a:spcBef>
                        <a:spcAft>
                          <a:spcPts val="0"/>
                        </a:spcAft>
                        <a:buNone/>
                      </a:pPr>
                      <a:r>
                        <a:rPr lang="en-GB" sz="1000" b="1" i="0" u="none" strike="noStrike" noProof="0">
                          <a:latin typeface="Calibri"/>
                        </a:rPr>
                        <a:t>STORAGE TEMPERATURE.</a:t>
                      </a:r>
                      <a:endParaRPr lang="en-GB" sz="1000" b="1"/>
                    </a:p>
                    <a:p>
                      <a:pPr marL="0" lvl="0" indent="0" algn="l">
                        <a:lnSpc>
                          <a:spcPct val="100000"/>
                        </a:lnSpc>
                        <a:spcBef>
                          <a:spcPts val="0"/>
                        </a:spcBef>
                        <a:spcAft>
                          <a:spcPts val="0"/>
                        </a:spcAft>
                        <a:buNone/>
                      </a:pPr>
                      <a:r>
                        <a:rPr lang="en-GB" sz="1000" b="1" i="0" u="none" strike="noStrike" noProof="0">
                          <a:latin typeface="Calibri"/>
                        </a:rPr>
                        <a:t>TRANSPORT COSTS.</a:t>
                      </a:r>
                      <a:endParaRPr lang="en-GB" sz="1000" b="1"/>
                    </a:p>
                    <a:p>
                      <a:pPr marL="0" lvl="0" indent="0" algn="l">
                        <a:lnSpc>
                          <a:spcPct val="100000"/>
                        </a:lnSpc>
                        <a:spcBef>
                          <a:spcPts val="0"/>
                        </a:spcBef>
                        <a:spcAft>
                          <a:spcPts val="0"/>
                        </a:spcAft>
                        <a:buNone/>
                      </a:pPr>
                      <a:r>
                        <a:rPr lang="en-GB" sz="1000" b="1" i="0" u="none" strike="noStrike" noProof="0">
                          <a:latin typeface="Calibri"/>
                        </a:rPr>
                        <a:t>FUEL COSTS.</a:t>
                      </a:r>
                      <a:endParaRPr lang="en-GB" sz="1000" b="1"/>
                    </a:p>
                    <a:p>
                      <a:pPr marL="0" lvl="0" indent="0" algn="l">
                        <a:lnSpc>
                          <a:spcPct val="100000"/>
                        </a:lnSpc>
                        <a:spcBef>
                          <a:spcPts val="0"/>
                        </a:spcBef>
                        <a:spcAft>
                          <a:spcPts val="0"/>
                        </a:spcAft>
                        <a:buNone/>
                      </a:pPr>
                      <a:r>
                        <a:rPr lang="en-GB" sz="1000" b="1" i="0" u="none" strike="noStrike" noProof="0">
                          <a:latin typeface="Calibri"/>
                        </a:rPr>
                        <a:t>LOCATION OF FOOD</a:t>
                      </a:r>
                      <a:r>
                        <a:rPr lang="en-GB" sz="1000" b="0" i="0" u="none" strike="noStrike" noProof="0">
                          <a:latin typeface="Calibri"/>
                        </a:rPr>
                        <a:t>.</a:t>
                      </a:r>
                      <a:endParaRPr lang="en-GB" sz="1000"/>
                    </a:p>
                  </a:txBody>
                  <a:tcPr/>
                </a:tc>
                <a:extLst>
                  <a:ext uri="{0D108BD9-81ED-4DB2-BD59-A6C34878D82A}">
                    <a16:rowId xmlns:a16="http://schemas.microsoft.com/office/drawing/2014/main" val="1375966541"/>
                  </a:ext>
                </a:extLst>
              </a:tr>
              <a:tr h="369690">
                <a:tc gridSpan="2">
                  <a:txBody>
                    <a:bodyPr/>
                    <a:lstStyle/>
                    <a:p>
                      <a:pPr lvl="0" algn="l">
                        <a:lnSpc>
                          <a:spcPct val="100000"/>
                        </a:lnSpc>
                        <a:spcBef>
                          <a:spcPts val="0"/>
                        </a:spcBef>
                        <a:spcAft>
                          <a:spcPts val="0"/>
                        </a:spcAft>
                        <a:buNone/>
                      </a:pPr>
                      <a:r>
                        <a:rPr lang="en-GB" sz="1000" b="1" i="0" u="none" strike="noStrike" noProof="0" dirty="0">
                          <a:latin typeface="Calibri"/>
                        </a:rPr>
                        <a:t>Practical  </a:t>
                      </a:r>
                      <a:r>
                        <a:rPr lang="en-GB" sz="1000" b="0" i="0" u="none" strike="noStrike" noProof="0" dirty="0">
                          <a:latin typeface="Calibri"/>
                        </a:rPr>
                        <a:t>When cooking curry the spice content can be altered to taste as well as the thickness of sauce by adding cream. </a:t>
                      </a:r>
                    </a:p>
                  </a:txBody>
                  <a:tcPr/>
                </a:tc>
                <a:tc hMerge="1">
                  <a:txBody>
                    <a:bodyPr/>
                    <a:lstStyle/>
                    <a:p>
                      <a:endParaRPr lang="en-GB" sz="1000" dirty="0"/>
                    </a:p>
                  </a:txBody>
                  <a:tcPr/>
                </a:tc>
                <a:extLst>
                  <a:ext uri="{0D108BD9-81ED-4DB2-BD59-A6C34878D82A}">
                    <a16:rowId xmlns:a16="http://schemas.microsoft.com/office/drawing/2014/main" val="348908205"/>
                  </a:ext>
                </a:extLst>
              </a:tr>
            </a:tbl>
          </a:graphicData>
        </a:graphic>
      </p:graphicFrame>
      <p:graphicFrame>
        <p:nvGraphicFramePr>
          <p:cNvPr id="8" name="Table 7">
            <a:extLst>
              <a:ext uri="{FF2B5EF4-FFF2-40B4-BE49-F238E27FC236}">
                <a16:creationId xmlns:a16="http://schemas.microsoft.com/office/drawing/2014/main" id="{82D260EF-58BB-4418-BF96-3DA730C12A29}"/>
              </a:ext>
            </a:extLst>
          </p:cNvPr>
          <p:cNvGraphicFramePr>
            <a:graphicFrameLocks noGrp="1"/>
          </p:cNvGraphicFramePr>
          <p:nvPr>
            <p:extLst>
              <p:ext uri="{D42A27DB-BD31-4B8C-83A1-F6EECF244321}">
                <p14:modId xmlns:p14="http://schemas.microsoft.com/office/powerpoint/2010/main" val="459563858"/>
              </p:ext>
            </p:extLst>
          </p:nvPr>
        </p:nvGraphicFramePr>
        <p:xfrm>
          <a:off x="115892" y="5347494"/>
          <a:ext cx="5381756" cy="3668189"/>
        </p:xfrm>
        <a:graphic>
          <a:graphicData uri="http://schemas.openxmlformats.org/drawingml/2006/table">
            <a:tbl>
              <a:tblPr firstRow="1" bandRow="1">
                <a:tableStyleId>{5940675A-B579-460E-94D1-54222C63F5DA}</a:tableStyleId>
              </a:tblPr>
              <a:tblGrid>
                <a:gridCol w="2690878">
                  <a:extLst>
                    <a:ext uri="{9D8B030D-6E8A-4147-A177-3AD203B41FA5}">
                      <a16:colId xmlns:a16="http://schemas.microsoft.com/office/drawing/2014/main" val="1686071732"/>
                    </a:ext>
                  </a:extLst>
                </a:gridCol>
                <a:gridCol w="2690878">
                  <a:extLst>
                    <a:ext uri="{9D8B030D-6E8A-4147-A177-3AD203B41FA5}">
                      <a16:colId xmlns:a16="http://schemas.microsoft.com/office/drawing/2014/main" val="3063924583"/>
                    </a:ext>
                  </a:extLst>
                </a:gridCol>
              </a:tblGrid>
              <a:tr h="373036">
                <a:tc gridSpan="2">
                  <a:txBody>
                    <a:bodyPr/>
                    <a:lstStyle/>
                    <a:p>
                      <a:pPr algn="ctr"/>
                      <a:r>
                        <a:rPr lang="en-GB" b="1" dirty="0"/>
                        <a:t>Key knowledge</a:t>
                      </a:r>
                    </a:p>
                  </a:txBody>
                  <a:tcPr>
                    <a:solidFill>
                      <a:schemeClr val="bg1">
                        <a:lumMod val="95000"/>
                      </a:schemeClr>
                    </a:solidFill>
                  </a:tcPr>
                </a:tc>
                <a:tc hMerge="1">
                  <a:txBody>
                    <a:bodyPr/>
                    <a:lstStyle/>
                    <a:p>
                      <a:endParaRPr lang="en-GB"/>
                    </a:p>
                  </a:txBody>
                  <a:tcPr/>
                </a:tc>
                <a:extLst>
                  <a:ext uri="{0D108BD9-81ED-4DB2-BD59-A6C34878D82A}">
                    <a16:rowId xmlns:a16="http://schemas.microsoft.com/office/drawing/2014/main" val="548001888"/>
                  </a:ext>
                </a:extLst>
              </a:tr>
              <a:tr h="1336713">
                <a:tc gridSpan="2">
                  <a:txBody>
                    <a:bodyPr/>
                    <a:lstStyle/>
                    <a:p>
                      <a:r>
                        <a:rPr lang="en-GB" sz="1000" b="1" dirty="0"/>
                        <a:t>Being able to describe the taste and texture of food is very important. Here are some examples. </a:t>
                      </a:r>
                    </a:p>
                    <a:p>
                      <a:pPr lvl="0">
                        <a:buNone/>
                      </a:pPr>
                      <a:r>
                        <a:rPr lang="en-GB" sz="1000" b="1" i="0" u="none" strike="noStrike" noProof="0" dirty="0">
                          <a:latin typeface="Calibri"/>
                        </a:rPr>
                        <a:t>Bitter</a:t>
                      </a:r>
                      <a:r>
                        <a:rPr lang="en-GB" sz="1000" b="0" i="0" u="none" strike="noStrike" noProof="0" dirty="0">
                          <a:latin typeface="Calibri"/>
                        </a:rPr>
                        <a:t> - Having a strong, often unpleasant taste e.g. coffee, dark chocolate.  </a:t>
                      </a:r>
                      <a:r>
                        <a:rPr lang="en-GB" sz="1000" b="1" i="0" u="none" strike="noStrike" noProof="0" dirty="0">
                          <a:latin typeface="Calibri"/>
                        </a:rPr>
                        <a:t>Sweet</a:t>
                      </a:r>
                      <a:r>
                        <a:rPr lang="en-GB" sz="1000" b="0" i="0" u="none" strike="noStrike" noProof="0" dirty="0">
                          <a:latin typeface="Calibri"/>
                        </a:rPr>
                        <a:t> - Usually an enjoyable taste of sugar, </a:t>
                      </a:r>
                      <a:r>
                        <a:rPr lang="en-GB" sz="1000" b="1" i="0" u="none" strike="noStrike" noProof="0" dirty="0">
                          <a:latin typeface="Calibri"/>
                        </a:rPr>
                        <a:t>Dry </a:t>
                      </a:r>
                      <a:r>
                        <a:rPr lang="en-GB" sz="1000" b="0" i="0" u="none" strike="noStrike" noProof="0" dirty="0">
                          <a:latin typeface="Calibri"/>
                        </a:rPr>
                        <a:t>- Not wet. </a:t>
                      </a:r>
                      <a:r>
                        <a:rPr lang="en-GB" sz="1000" b="1" i="0" u="none" strike="noStrike" noProof="0" dirty="0">
                          <a:latin typeface="Calibri"/>
                        </a:rPr>
                        <a:t>Moist</a:t>
                      </a:r>
                      <a:r>
                        <a:rPr lang="en-GB" sz="1000" b="0" i="0" u="none" strike="noStrike" noProof="0" dirty="0">
                          <a:latin typeface="Calibri"/>
                        </a:rPr>
                        <a:t> - A little wet. </a:t>
                      </a:r>
                      <a:r>
                        <a:rPr lang="en-GB" sz="1000" b="1" i="0" u="none" strike="noStrike" noProof="0" dirty="0">
                          <a:latin typeface="Calibri"/>
                        </a:rPr>
                        <a:t>Bland</a:t>
                      </a:r>
                      <a:r>
                        <a:rPr lang="en-GB" sz="1000" b="0" i="0" u="none" strike="noStrike" noProof="0" dirty="0">
                          <a:latin typeface="Calibri"/>
                        </a:rPr>
                        <a:t> - Boring, not interesting. </a:t>
                      </a:r>
                      <a:r>
                        <a:rPr lang="en-GB" sz="1000" b="1" i="0" u="none" strike="noStrike" noProof="0" dirty="0">
                          <a:latin typeface="Calibri"/>
                        </a:rPr>
                        <a:t>Spicy</a:t>
                      </a:r>
                      <a:r>
                        <a:rPr lang="en-GB" sz="1000" b="0" i="0" u="none" strike="noStrike" noProof="0" dirty="0">
                          <a:latin typeface="Calibri"/>
                        </a:rPr>
                        <a:t> - Having strong flavours from spice. </a:t>
                      </a:r>
                      <a:r>
                        <a:rPr lang="en-GB" sz="1000" b="1" i="0" u="none" strike="noStrike" noProof="0" dirty="0">
                          <a:latin typeface="Calibri"/>
                        </a:rPr>
                        <a:t>Savoury</a:t>
                      </a:r>
                      <a:r>
                        <a:rPr lang="en-GB" sz="1000" b="0" i="0" u="none" strike="noStrike" noProof="0" dirty="0">
                          <a:latin typeface="Calibri"/>
                        </a:rPr>
                        <a:t> - Not sweet e.g. bread.  </a:t>
                      </a:r>
                      <a:r>
                        <a:rPr lang="en-GB" sz="1000" b="1" i="0" u="none" strike="noStrike" noProof="0" dirty="0">
                          <a:latin typeface="Calibri"/>
                        </a:rPr>
                        <a:t>Rich </a:t>
                      </a:r>
                      <a:r>
                        <a:rPr lang="en-GB" sz="1000" b="0" i="0" u="none" strike="noStrike" noProof="0" dirty="0">
                          <a:latin typeface="Calibri"/>
                        </a:rPr>
                        <a:t>- Rich food has a lot of butter, cream, or eggs in it. </a:t>
                      </a:r>
                      <a:r>
                        <a:rPr lang="en-GB" sz="1000" b="1" i="0" u="none" strike="noStrike" noProof="0" dirty="0">
                          <a:latin typeface="Calibri"/>
                        </a:rPr>
                        <a:t>Salty</a:t>
                      </a:r>
                      <a:r>
                        <a:rPr lang="en-GB" sz="1000" b="0" i="0" u="none" strike="noStrike" noProof="0" dirty="0">
                          <a:latin typeface="Calibri"/>
                        </a:rPr>
                        <a:t> - Tastes of salt. </a:t>
                      </a:r>
                      <a:r>
                        <a:rPr lang="en-GB" sz="1000" b="1" i="0" u="none" strike="noStrike" noProof="0" dirty="0">
                          <a:latin typeface="Calibri"/>
                        </a:rPr>
                        <a:t>Tasty</a:t>
                      </a:r>
                      <a:r>
                        <a:rPr lang="en-GB" sz="1000" b="0" i="0" u="none" strike="noStrike" noProof="0" dirty="0">
                          <a:latin typeface="Calibri"/>
                        </a:rPr>
                        <a:t> - Good flavour and is nice to eat. </a:t>
                      </a:r>
                      <a:r>
                        <a:rPr lang="en-GB" sz="1000" b="1" i="0" u="none" strike="noStrike" noProof="0" dirty="0">
                          <a:latin typeface="Calibri"/>
                        </a:rPr>
                        <a:t>Sugary </a:t>
                      </a:r>
                      <a:r>
                        <a:rPr lang="en-GB" sz="1000" b="0" i="0" u="none" strike="noStrike" noProof="0" dirty="0">
                          <a:latin typeface="Calibri"/>
                        </a:rPr>
                        <a:t>- Tastes of sugar. </a:t>
                      </a:r>
                      <a:r>
                        <a:rPr lang="en-GB" sz="1000" b="1" i="0" u="none" strike="noStrike" noProof="0" dirty="0">
                          <a:latin typeface="Calibri"/>
                        </a:rPr>
                        <a:t>Greasy</a:t>
                      </a:r>
                      <a:r>
                        <a:rPr lang="en-GB" sz="1000" b="0" i="0" u="none" strike="noStrike" noProof="0" dirty="0">
                          <a:latin typeface="Calibri"/>
                        </a:rPr>
                        <a:t> - Containing or covered with fat or oil. </a:t>
                      </a:r>
                      <a:r>
                        <a:rPr lang="en-GB" sz="1000" b="1" i="0" u="none" strike="noStrike" noProof="0" dirty="0">
                          <a:latin typeface="Calibri"/>
                        </a:rPr>
                        <a:t>Scrumptious</a:t>
                      </a:r>
                      <a:r>
                        <a:rPr lang="en-GB" sz="1000" b="0" i="0" u="none" strike="noStrike" noProof="0" dirty="0">
                          <a:latin typeface="Calibri"/>
                        </a:rPr>
                        <a:t> - delicious. </a:t>
                      </a:r>
                      <a:r>
                        <a:rPr lang="en-GB" sz="1000" b="1" i="0" u="none" strike="noStrike" noProof="0" dirty="0">
                          <a:latin typeface="Calibri"/>
                        </a:rPr>
                        <a:t>Sour</a:t>
                      </a:r>
                      <a:r>
                        <a:rPr lang="en-GB" sz="1000" b="0" i="0" u="none" strike="noStrike" noProof="0" dirty="0">
                          <a:latin typeface="Calibri"/>
                        </a:rPr>
                        <a:t> - Having a sharp taste </a:t>
                      </a:r>
                      <a:r>
                        <a:rPr lang="en-GB" sz="1000" b="0" i="0" u="none" strike="noStrike" noProof="0" dirty="0" err="1">
                          <a:latin typeface="Calibri"/>
                        </a:rPr>
                        <a:t>e.g</a:t>
                      </a:r>
                      <a:r>
                        <a:rPr lang="en-GB" sz="1000" b="0" i="0" u="none" strike="noStrike" noProof="0" dirty="0">
                          <a:latin typeface="Calibri"/>
                        </a:rPr>
                        <a:t> yogurt, lemon. </a:t>
                      </a:r>
                      <a:r>
                        <a:rPr lang="en-GB" sz="1000" b="1" i="0" u="none" strike="noStrike" noProof="0" dirty="0">
                          <a:latin typeface="Calibri"/>
                        </a:rPr>
                        <a:t>Piping hot</a:t>
                      </a:r>
                      <a:r>
                        <a:rPr lang="en-GB" sz="1000" b="0" i="0" u="none" strike="noStrike" noProof="0" dirty="0">
                          <a:latin typeface="Calibri"/>
                        </a:rPr>
                        <a:t> -Very hot. </a:t>
                      </a:r>
                      <a:r>
                        <a:rPr lang="en-GB" sz="1000" b="1" i="0" u="none" strike="noStrike" noProof="0" dirty="0">
                          <a:latin typeface="Calibri"/>
                        </a:rPr>
                        <a:t>Crunchy</a:t>
                      </a:r>
                      <a:r>
                        <a:rPr lang="en-GB" sz="1000" b="0" i="0" u="none" strike="noStrike" noProof="0" dirty="0">
                          <a:latin typeface="Calibri"/>
                        </a:rPr>
                        <a:t> - Firm and making a loud noise when it is eaten. </a:t>
                      </a:r>
                    </a:p>
                  </a:txBody>
                  <a:tcPr/>
                </a:tc>
                <a:tc hMerge="1">
                  <a:txBody>
                    <a:bodyPr/>
                    <a:lstStyle/>
                    <a:p>
                      <a:endParaRPr lang="en-GB"/>
                    </a:p>
                  </a:txBody>
                  <a:tcPr/>
                </a:tc>
                <a:extLst>
                  <a:ext uri="{0D108BD9-81ED-4DB2-BD59-A6C34878D82A}">
                    <a16:rowId xmlns:a16="http://schemas.microsoft.com/office/drawing/2014/main" val="2693566867"/>
                  </a:ext>
                </a:extLst>
              </a:tr>
              <a:tr h="1958440">
                <a:tc>
                  <a:txBody>
                    <a:bodyPr/>
                    <a:lstStyle/>
                    <a:p>
                      <a:pPr lvl="0">
                        <a:buNone/>
                      </a:pPr>
                      <a:r>
                        <a:rPr lang="en-GB" sz="1000" b="0" i="0" u="none" strike="noStrike" noProof="0" dirty="0">
                          <a:latin typeface="+mn-lt"/>
                        </a:rPr>
                        <a:t>Often many of our foods have </a:t>
                      </a:r>
                      <a:endParaRPr lang="en-GB" sz="1000" dirty="0"/>
                    </a:p>
                    <a:p>
                      <a:pPr lvl="0">
                        <a:buNone/>
                      </a:pPr>
                      <a:r>
                        <a:rPr lang="en-GB" sz="1000" b="0" i="0" u="none" strike="noStrike" noProof="0" dirty="0">
                          <a:latin typeface="+mn-lt"/>
                        </a:rPr>
                        <a:t>come from lots of different countries.</a:t>
                      </a:r>
                    </a:p>
                    <a:p>
                      <a:pPr lvl="0" algn="l">
                        <a:lnSpc>
                          <a:spcPct val="100000"/>
                        </a:lnSpc>
                        <a:spcBef>
                          <a:spcPts val="0"/>
                        </a:spcBef>
                        <a:spcAft>
                          <a:spcPts val="0"/>
                        </a:spcAft>
                        <a:buNone/>
                      </a:pPr>
                      <a:r>
                        <a:rPr lang="en-GB" sz="1000" b="1" dirty="0"/>
                        <a:t>9 Tips to Reduce Your Food Miles</a:t>
                      </a:r>
                      <a:br>
                        <a:rPr lang="en-GB" sz="1000" b="0" i="0" u="none" strike="noStrike" noProof="0" dirty="0"/>
                      </a:br>
                      <a:r>
                        <a:rPr lang="en-GB" sz="1000" b="0" i="0" u="none" strike="noStrike" noProof="0" dirty="0"/>
                        <a:t>Shop Local</a:t>
                      </a:r>
                      <a:br>
                        <a:rPr lang="en-GB" sz="1000" b="0" i="0" u="none" strike="noStrike" noProof="0" dirty="0"/>
                      </a:br>
                      <a:r>
                        <a:rPr lang="en-GB" sz="1000" b="0" i="0" u="none" strike="noStrike" noProof="0" dirty="0"/>
                        <a:t>Eat Seasonally</a:t>
                      </a:r>
                      <a:br>
                        <a:rPr lang="en-GB" sz="1000" b="0" i="0" u="none" strike="noStrike" noProof="0" dirty="0"/>
                      </a:br>
                      <a:r>
                        <a:rPr lang="en-GB" sz="1000" b="0" i="0" u="none" strike="noStrike" noProof="0" dirty="0"/>
                        <a:t>Think About the Transport Method</a:t>
                      </a:r>
                      <a:br>
                        <a:rPr lang="en-GB" sz="1000" b="0" i="0" u="none" strike="noStrike" noProof="0" dirty="0"/>
                      </a:br>
                      <a:r>
                        <a:rPr lang="en-GB" sz="1000" b="0" i="0" u="none" strike="noStrike" noProof="0" dirty="0"/>
                        <a:t>Use Farmer’s Markets and Local Small Stores</a:t>
                      </a:r>
                      <a:br>
                        <a:rPr lang="en-GB" sz="1000" b="0" i="0" u="none" strike="noStrike" noProof="0" dirty="0"/>
                      </a:br>
                      <a:r>
                        <a:rPr lang="en-GB" sz="1000" b="0" i="0" u="none" strike="noStrike" noProof="0" dirty="0"/>
                        <a:t>Buying in bulk </a:t>
                      </a:r>
                      <a:endParaRPr lang="en-GB" sz="1000" dirty="0"/>
                    </a:p>
                    <a:p>
                      <a:pPr lvl="0" algn="l">
                        <a:lnSpc>
                          <a:spcPct val="100000"/>
                        </a:lnSpc>
                        <a:spcBef>
                          <a:spcPts val="0"/>
                        </a:spcBef>
                        <a:spcAft>
                          <a:spcPts val="0"/>
                        </a:spcAft>
                        <a:buNone/>
                      </a:pPr>
                      <a:r>
                        <a:rPr lang="en-GB" sz="1000" b="0" i="0" u="none" strike="noStrike" noProof="0" dirty="0"/>
                        <a:t>Cook From Scratch</a:t>
                      </a:r>
                      <a:br>
                        <a:rPr lang="en-GB" sz="1000" b="0" i="0" u="none" strike="noStrike" noProof="0" dirty="0"/>
                      </a:br>
                      <a:r>
                        <a:rPr lang="en-GB" sz="1000" b="0" i="0" u="none" strike="noStrike" noProof="0" dirty="0"/>
                        <a:t>Eat Less Meat</a:t>
                      </a:r>
                      <a:br>
                        <a:rPr lang="en-GB" sz="1000" b="0" i="0" u="none" strike="noStrike" noProof="0" dirty="0"/>
                      </a:br>
                      <a:r>
                        <a:rPr lang="en-GB" sz="1000" b="0" i="0" u="none" strike="noStrike" noProof="0" dirty="0"/>
                        <a:t>Don’t Drive to the Shops</a:t>
                      </a:r>
                      <a:br>
                        <a:rPr lang="en-GB" sz="1000" b="0" i="0" u="none" strike="noStrike" noProof="0" dirty="0"/>
                      </a:br>
                      <a:r>
                        <a:rPr lang="en-GB" sz="1000" b="0" i="0" u="none" strike="noStrike" noProof="0" dirty="0"/>
                        <a:t>Grow Your Own food</a:t>
                      </a:r>
                      <a:endParaRPr lang="en-GB" sz="1000" dirty="0"/>
                    </a:p>
                  </a:txBody>
                  <a:tcPr/>
                </a:tc>
                <a:tc>
                  <a:txBody>
                    <a:bodyPr/>
                    <a:lstStyle/>
                    <a:p>
                      <a:pPr lvl="0" algn="l">
                        <a:lnSpc>
                          <a:spcPct val="100000"/>
                        </a:lnSpc>
                        <a:spcBef>
                          <a:spcPts val="0"/>
                        </a:spcBef>
                        <a:spcAft>
                          <a:spcPts val="0"/>
                        </a:spcAft>
                        <a:buNone/>
                      </a:pPr>
                      <a:endParaRPr lang="en-GB" sz="1000" dirty="0"/>
                    </a:p>
                  </a:txBody>
                  <a:tcPr/>
                </a:tc>
                <a:extLst>
                  <a:ext uri="{0D108BD9-81ED-4DB2-BD59-A6C34878D82A}">
                    <a16:rowId xmlns:a16="http://schemas.microsoft.com/office/drawing/2014/main" val="3316307708"/>
                  </a:ext>
                </a:extLst>
              </a:tr>
            </a:tbl>
          </a:graphicData>
        </a:graphic>
      </p:graphicFrame>
      <p:graphicFrame>
        <p:nvGraphicFramePr>
          <p:cNvPr id="9" name="Table 8">
            <a:extLst>
              <a:ext uri="{FF2B5EF4-FFF2-40B4-BE49-F238E27FC236}">
                <a16:creationId xmlns:a16="http://schemas.microsoft.com/office/drawing/2014/main" id="{5131282C-B2C2-46E6-A717-2B987DA7631A}"/>
              </a:ext>
            </a:extLst>
          </p:cNvPr>
          <p:cNvGraphicFramePr>
            <a:graphicFrameLocks noGrp="1"/>
          </p:cNvGraphicFramePr>
          <p:nvPr>
            <p:extLst>
              <p:ext uri="{D42A27DB-BD31-4B8C-83A1-F6EECF244321}">
                <p14:modId xmlns:p14="http://schemas.microsoft.com/office/powerpoint/2010/main" val="2189186770"/>
              </p:ext>
            </p:extLst>
          </p:nvPr>
        </p:nvGraphicFramePr>
        <p:xfrm>
          <a:off x="5606873" y="4687524"/>
          <a:ext cx="1205880" cy="4328160"/>
        </p:xfrm>
        <a:graphic>
          <a:graphicData uri="http://schemas.openxmlformats.org/drawingml/2006/table">
            <a:tbl>
              <a:tblPr firstRow="1" bandRow="1">
                <a:tableStyleId>{5940675A-B579-460E-94D1-54222C63F5DA}</a:tableStyleId>
              </a:tblPr>
              <a:tblGrid>
                <a:gridCol w="1205880">
                  <a:extLst>
                    <a:ext uri="{9D8B030D-6E8A-4147-A177-3AD203B41FA5}">
                      <a16:colId xmlns:a16="http://schemas.microsoft.com/office/drawing/2014/main" val="1686071732"/>
                    </a:ext>
                  </a:extLst>
                </a:gridCol>
              </a:tblGrid>
              <a:tr h="575266">
                <a:tc>
                  <a:txBody>
                    <a:bodyPr/>
                    <a:lstStyle/>
                    <a:p>
                      <a:pPr algn="ctr"/>
                      <a:r>
                        <a:rPr lang="en-GB" sz="1600" b="1" dirty="0"/>
                        <a:t>Curriculum Links</a:t>
                      </a:r>
                    </a:p>
                  </a:txBody>
                  <a:tcPr>
                    <a:solidFill>
                      <a:schemeClr val="bg1">
                        <a:lumMod val="95000"/>
                      </a:schemeClr>
                    </a:solidFill>
                  </a:tcPr>
                </a:tc>
                <a:extLst>
                  <a:ext uri="{0D108BD9-81ED-4DB2-BD59-A6C34878D82A}">
                    <a16:rowId xmlns:a16="http://schemas.microsoft.com/office/drawing/2014/main" val="548001888"/>
                  </a:ext>
                </a:extLst>
              </a:tr>
              <a:tr h="2967981">
                <a:tc>
                  <a:txBody>
                    <a:bodyPr/>
                    <a:lstStyle/>
                    <a:p>
                      <a:pPr lvl="0">
                        <a:buNone/>
                      </a:pPr>
                      <a:r>
                        <a:rPr lang="en-GB" sz="1000" b="1" dirty="0"/>
                        <a:t>Literacy: </a:t>
                      </a:r>
                      <a:r>
                        <a:rPr lang="en-GB" sz="1000" b="0" dirty="0"/>
                        <a:t>specification writing, design communication, key words.</a:t>
                      </a:r>
                      <a:endParaRPr lang="en-GB" sz="1000" b="1" dirty="0"/>
                    </a:p>
                    <a:p>
                      <a:pPr lvl="0">
                        <a:buNone/>
                      </a:pPr>
                      <a:r>
                        <a:rPr lang="en-GB" sz="1000" b="1" dirty="0"/>
                        <a:t>Numeracy: </a:t>
                      </a:r>
                      <a:r>
                        <a:rPr lang="en-GB" sz="1000" b="0" dirty="0"/>
                        <a:t>Portion control, weighing, measuring, budgeting,</a:t>
                      </a:r>
                      <a:endParaRPr lang="en-GB" sz="1000" b="1" dirty="0"/>
                    </a:p>
                    <a:p>
                      <a:pPr lvl="0">
                        <a:buNone/>
                      </a:pPr>
                      <a:r>
                        <a:rPr lang="en-GB" sz="1000" b="1" dirty="0"/>
                        <a:t>Careers/Cultural Capital: </a:t>
                      </a:r>
                      <a:r>
                        <a:rPr lang="en-GB" sz="1000" b="0" dirty="0"/>
                        <a:t>Looking at local and cultural foods, hospitality and catering skills.</a:t>
                      </a:r>
                    </a:p>
                    <a:p>
                      <a:r>
                        <a:rPr lang="en-GB" sz="1000" b="1" dirty="0"/>
                        <a:t>BBC bitesize links</a:t>
                      </a:r>
                    </a:p>
                    <a:p>
                      <a:pPr lvl="0">
                        <a:buNone/>
                      </a:pPr>
                      <a:r>
                        <a:rPr lang="en-GB" sz="1000" b="0" dirty="0"/>
                        <a:t>How noodles are made.</a:t>
                      </a:r>
                      <a:r>
                        <a:rPr lang="en-GB" sz="1000" b="0" i="0" u="none" strike="noStrike" noProof="0" dirty="0">
                          <a:latin typeface="Calibri"/>
                          <a:hlinkClick r:id="rId2"/>
                        </a:rPr>
                        <a:t>https://www.bbc.co.uk/bitesize/clips/zjbxpv4</a:t>
                      </a:r>
                    </a:p>
                    <a:p>
                      <a:pPr lvl="0">
                        <a:buNone/>
                      </a:pPr>
                      <a:r>
                        <a:rPr lang="en-GB" sz="1000" b="0" i="0" u="none" strike="noStrike" noProof="0" dirty="0">
                          <a:latin typeface="Calibri"/>
                        </a:rPr>
                        <a:t>How prawn crackers are made.</a:t>
                      </a:r>
                    </a:p>
                    <a:p>
                      <a:pPr lvl="0">
                        <a:buNone/>
                      </a:pPr>
                      <a:r>
                        <a:rPr lang="en-GB" sz="1000" b="0" i="0" u="none" strike="noStrike" noProof="0" dirty="0">
                          <a:hlinkClick r:id="rId3"/>
                        </a:rPr>
                        <a:t>https://www.bbc.co.uk/bitesize/clips/zmchfg8</a:t>
                      </a:r>
                      <a:endParaRPr lang="en-GB" dirty="0"/>
                    </a:p>
                  </a:txBody>
                  <a:tcPr/>
                </a:tc>
                <a:extLst>
                  <a:ext uri="{0D108BD9-81ED-4DB2-BD59-A6C34878D82A}">
                    <a16:rowId xmlns:a16="http://schemas.microsoft.com/office/drawing/2014/main" val="2693566867"/>
                  </a:ext>
                </a:extLst>
              </a:tr>
            </a:tbl>
          </a:graphicData>
        </a:graphic>
      </p:graphicFrame>
      <p:pic>
        <p:nvPicPr>
          <p:cNvPr id="8194" name="Picture 2" descr="10 Tips for Designing Healthy Food Logos • Online Logo Maker's Blog">
            <a:extLst>
              <a:ext uri="{FF2B5EF4-FFF2-40B4-BE49-F238E27FC236}">
                <a16:creationId xmlns:a16="http://schemas.microsoft.com/office/drawing/2014/main" id="{4E451210-EA67-453C-AE92-BC1C640CE1E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125" b="38309"/>
          <a:stretch/>
        </p:blipFill>
        <p:spPr bwMode="auto">
          <a:xfrm>
            <a:off x="2999701" y="613801"/>
            <a:ext cx="2294050" cy="6498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990A7DAC-E55D-4A30-AEEA-D1C48AFC4BC8}"/>
              </a:ext>
            </a:extLst>
          </p:cNvPr>
          <p:cNvPicPr>
            <a:picLocks noChangeAspect="1"/>
          </p:cNvPicPr>
          <p:nvPr/>
        </p:nvPicPr>
        <p:blipFill rotWithShape="1">
          <a:blip r:embed="rId5"/>
          <a:srcRect b="10712"/>
          <a:stretch/>
        </p:blipFill>
        <p:spPr>
          <a:xfrm>
            <a:off x="3989232" y="1728915"/>
            <a:ext cx="1335085" cy="736234"/>
          </a:xfrm>
          <a:prstGeom prst="rect">
            <a:avLst/>
          </a:prstGeom>
        </p:spPr>
      </p:pic>
      <p:pic>
        <p:nvPicPr>
          <p:cNvPr id="3" name="Picture 9" descr="A picture containing cake, photo, food, table&#10;&#10;Description automatically generated">
            <a:extLst>
              <a:ext uri="{FF2B5EF4-FFF2-40B4-BE49-F238E27FC236}">
                <a16:creationId xmlns:a16="http://schemas.microsoft.com/office/drawing/2014/main" id="{05FDF66C-FF3E-4A06-AF92-35F6D44FD6A2}"/>
              </a:ext>
            </a:extLst>
          </p:cNvPr>
          <p:cNvPicPr>
            <a:picLocks noChangeAspect="1"/>
          </p:cNvPicPr>
          <p:nvPr/>
        </p:nvPicPr>
        <p:blipFill>
          <a:blip r:embed="rId6"/>
          <a:stretch>
            <a:fillRect/>
          </a:stretch>
        </p:blipFill>
        <p:spPr>
          <a:xfrm>
            <a:off x="3959685" y="2564054"/>
            <a:ext cx="1364632" cy="1103296"/>
          </a:xfrm>
          <a:prstGeom prst="rect">
            <a:avLst/>
          </a:prstGeom>
        </p:spPr>
      </p:pic>
      <p:pic>
        <p:nvPicPr>
          <p:cNvPr id="12" name="Picture 12" descr="A close up of a newspaper&#10;&#10;Description automatically generated">
            <a:extLst>
              <a:ext uri="{FF2B5EF4-FFF2-40B4-BE49-F238E27FC236}">
                <a16:creationId xmlns:a16="http://schemas.microsoft.com/office/drawing/2014/main" id="{EF8AB308-2FCE-44AD-A757-E4E2E912E4F6}"/>
              </a:ext>
            </a:extLst>
          </p:cNvPr>
          <p:cNvPicPr>
            <a:picLocks noChangeAspect="1"/>
          </p:cNvPicPr>
          <p:nvPr/>
        </p:nvPicPr>
        <p:blipFill>
          <a:blip r:embed="rId7"/>
          <a:stretch>
            <a:fillRect/>
          </a:stretch>
        </p:blipFill>
        <p:spPr>
          <a:xfrm>
            <a:off x="2907598" y="7115333"/>
            <a:ext cx="2478256" cy="1828801"/>
          </a:xfrm>
          <a:prstGeom prst="rect">
            <a:avLst/>
          </a:prstGeom>
        </p:spPr>
      </p:pic>
    </p:spTree>
    <p:extLst>
      <p:ext uri="{BB962C8B-B14F-4D97-AF65-F5344CB8AC3E}">
        <p14:creationId xmlns:p14="http://schemas.microsoft.com/office/powerpoint/2010/main" val="3667370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A72AA687-5DFE-4054-BA02-88FBACCDACD7}"/>
              </a:ext>
            </a:extLst>
          </p:cNvPr>
          <p:cNvSpPr>
            <a:spLocks noGrp="1"/>
          </p:cNvSpPr>
          <p:nvPr>
            <p:ph type="title"/>
          </p:nvPr>
        </p:nvSpPr>
        <p:spPr>
          <a:xfrm>
            <a:off x="1" y="1"/>
            <a:ext cx="6858000" cy="539552"/>
          </a:xfrm>
          <a:solidFill>
            <a:schemeClr val="bg1">
              <a:lumMod val="95000"/>
            </a:schemeClr>
          </a:solidFill>
        </p:spPr>
        <p:txBody>
          <a:bodyPr anchor="t">
            <a:normAutofit/>
          </a:bodyPr>
          <a:lstStyle/>
          <a:p>
            <a:pPr algn="ctr"/>
            <a:r>
              <a:rPr lang="en-GB" sz="2400" b="1"/>
              <a:t>Structuring your answers in Design Technology</a:t>
            </a:r>
            <a:endParaRPr lang="ru-RU" sz="2400" b="1"/>
          </a:p>
        </p:txBody>
      </p:sp>
      <p:sp>
        <p:nvSpPr>
          <p:cNvPr id="8" name="Title 1">
            <a:extLst>
              <a:ext uri="{FF2B5EF4-FFF2-40B4-BE49-F238E27FC236}">
                <a16:creationId xmlns:a16="http://schemas.microsoft.com/office/drawing/2014/main" id="{A1DC2B7C-A5E1-48AD-A683-D46B1D80463C}"/>
              </a:ext>
            </a:extLst>
          </p:cNvPr>
          <p:cNvSpPr txBox="1">
            <a:spLocks/>
          </p:cNvSpPr>
          <p:nvPr/>
        </p:nvSpPr>
        <p:spPr>
          <a:xfrm>
            <a:off x="0" y="755576"/>
            <a:ext cx="1363180" cy="539553"/>
          </a:xfrm>
          <a:prstGeom prst="rect">
            <a:avLst/>
          </a:prstGeom>
          <a:solidFill>
            <a:schemeClr val="bg1">
              <a:lumMod val="85000"/>
            </a:schemeClr>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a:t>P.E.E Chains </a:t>
            </a:r>
          </a:p>
        </p:txBody>
      </p:sp>
      <p:grpSp>
        <p:nvGrpSpPr>
          <p:cNvPr id="3" name="Group 2">
            <a:extLst>
              <a:ext uri="{FF2B5EF4-FFF2-40B4-BE49-F238E27FC236}">
                <a16:creationId xmlns:a16="http://schemas.microsoft.com/office/drawing/2014/main" id="{D93EBC1B-36CA-4218-A2A9-43776D0770C6}"/>
              </a:ext>
            </a:extLst>
          </p:cNvPr>
          <p:cNvGrpSpPr/>
          <p:nvPr/>
        </p:nvGrpSpPr>
        <p:grpSpPr>
          <a:xfrm>
            <a:off x="1556792" y="714302"/>
            <a:ext cx="1404156" cy="589755"/>
            <a:chOff x="1331640" y="836712"/>
            <a:chExt cx="6408712" cy="3168352"/>
          </a:xfrm>
        </p:grpSpPr>
        <p:sp>
          <p:nvSpPr>
            <p:cNvPr id="4" name="Rounded Rectangle 6">
              <a:extLst>
                <a:ext uri="{FF2B5EF4-FFF2-40B4-BE49-F238E27FC236}">
                  <a16:creationId xmlns:a16="http://schemas.microsoft.com/office/drawing/2014/main" id="{8FF61F94-3BB4-4EF7-98DD-D8697F14C951}"/>
                </a:ext>
              </a:extLst>
            </p:cNvPr>
            <p:cNvSpPr/>
            <p:nvPr/>
          </p:nvSpPr>
          <p:spPr>
            <a:xfrm>
              <a:off x="4860032" y="836712"/>
              <a:ext cx="2880320" cy="3168352"/>
            </a:xfrm>
            <a:prstGeom prst="roundRect">
              <a:avLst/>
            </a:prstGeom>
            <a:solidFill>
              <a:srgbClr val="000099"/>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a:extLst>
                <a:ext uri="{FF2B5EF4-FFF2-40B4-BE49-F238E27FC236}">
                  <a16:creationId xmlns:a16="http://schemas.microsoft.com/office/drawing/2014/main" id="{F30DF0FB-8633-4FCF-BCFF-9F5668981279}"/>
                </a:ext>
              </a:extLst>
            </p:cNvPr>
            <p:cNvSpPr/>
            <p:nvPr/>
          </p:nvSpPr>
          <p:spPr>
            <a:xfrm>
              <a:off x="1331640" y="836712"/>
              <a:ext cx="2736304" cy="3168352"/>
            </a:xfrm>
            <a:prstGeom prst="roundRect">
              <a:avLst/>
            </a:prstGeom>
            <a:solidFill>
              <a:srgbClr val="CC0099"/>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2" descr="http://3.bp.blogspot.com/_5Kk_-8lDBqU/TSMgFqmEsEI/AAAAAAAAAGs/QOv2o7jF1Zk/s1600/TE_Data_Toilet_signs_by_msalah.jpg">
              <a:extLst>
                <a:ext uri="{FF2B5EF4-FFF2-40B4-BE49-F238E27FC236}">
                  <a16:creationId xmlns:a16="http://schemas.microsoft.com/office/drawing/2014/main" id="{C8F65009-D664-403F-A930-ED70423D4938}"/>
                </a:ext>
              </a:extLst>
            </p:cNvPr>
            <p:cNvPicPr>
              <a:picLocks noChangeAspect="1" noChangeArrowheads="1"/>
            </p:cNvPicPr>
            <p:nvPr/>
          </p:nvPicPr>
          <p:blipFill>
            <a:blip r:embed="rId2" cstate="print"/>
            <a:srcRect l="57475" t="15090" r="10395" b="27570"/>
            <a:stretch>
              <a:fillRect/>
            </a:stretch>
          </p:blipFill>
          <p:spPr bwMode="auto">
            <a:xfrm>
              <a:off x="5076056" y="1052736"/>
              <a:ext cx="2448272" cy="2736304"/>
            </a:xfrm>
            <a:prstGeom prst="roundRect">
              <a:avLst/>
            </a:prstGeom>
            <a:noFill/>
            <a:ln>
              <a:noFill/>
            </a:ln>
          </p:spPr>
        </p:pic>
        <p:pic>
          <p:nvPicPr>
            <p:cNvPr id="9" name="Picture 2" descr="http://3.bp.blogspot.com/_5Kk_-8lDBqU/TSMgFqmEsEI/AAAAAAAAAGs/QOv2o7jF1Zk/s1600/TE_Data_Toilet_signs_by_msalah.jpg">
              <a:extLst>
                <a:ext uri="{FF2B5EF4-FFF2-40B4-BE49-F238E27FC236}">
                  <a16:creationId xmlns:a16="http://schemas.microsoft.com/office/drawing/2014/main" id="{59544B70-5CE3-4984-853E-05C4022B72B8}"/>
                </a:ext>
              </a:extLst>
            </p:cNvPr>
            <p:cNvPicPr>
              <a:picLocks noChangeAspect="1" noChangeArrowheads="1"/>
            </p:cNvPicPr>
            <p:nvPr/>
          </p:nvPicPr>
          <p:blipFill>
            <a:blip r:embed="rId2" cstate="print"/>
            <a:srcRect l="12116" t="18108" r="57644" b="27570"/>
            <a:stretch>
              <a:fillRect/>
            </a:stretch>
          </p:blipFill>
          <p:spPr bwMode="auto">
            <a:xfrm>
              <a:off x="1547664" y="1052736"/>
              <a:ext cx="2304256" cy="2736304"/>
            </a:xfrm>
            <a:prstGeom prst="roundRect">
              <a:avLst/>
            </a:prstGeom>
            <a:noFill/>
            <a:ln>
              <a:noFill/>
            </a:ln>
          </p:spPr>
        </p:pic>
      </p:grpSp>
      <p:sp>
        <p:nvSpPr>
          <p:cNvPr id="12" name="TextBox 11">
            <a:extLst>
              <a:ext uri="{FF2B5EF4-FFF2-40B4-BE49-F238E27FC236}">
                <a16:creationId xmlns:a16="http://schemas.microsoft.com/office/drawing/2014/main" id="{2EDEE34B-5820-4978-899C-C523B94D1722}"/>
              </a:ext>
            </a:extLst>
          </p:cNvPr>
          <p:cNvSpPr txBox="1"/>
          <p:nvPr/>
        </p:nvSpPr>
        <p:spPr>
          <a:xfrm>
            <a:off x="188640" y="1403648"/>
            <a:ext cx="6480720" cy="600164"/>
          </a:xfrm>
          <a:prstGeom prst="rect">
            <a:avLst/>
          </a:prstGeom>
          <a:solidFill>
            <a:schemeClr val="bg1">
              <a:lumMod val="95000"/>
            </a:schemeClr>
          </a:solidFill>
        </p:spPr>
        <p:txBody>
          <a:bodyPr wrap="square" rtlCol="0">
            <a:spAutoFit/>
          </a:bodyPr>
          <a:lstStyle/>
          <a:p>
            <a:r>
              <a:rPr lang="en-GB" sz="1100"/>
              <a:t>In Technology we use PEE chains to expand our answers so we are communicating our thoughts and ideas clearly.  This makes sure that we say what we think and then back up, or justify, our thoughts with explanations and evidence from research which support them.</a:t>
            </a:r>
          </a:p>
        </p:txBody>
      </p:sp>
      <p:graphicFrame>
        <p:nvGraphicFramePr>
          <p:cNvPr id="13" name="Table 12">
            <a:extLst>
              <a:ext uri="{FF2B5EF4-FFF2-40B4-BE49-F238E27FC236}">
                <a16:creationId xmlns:a16="http://schemas.microsoft.com/office/drawing/2014/main" id="{8E73E5C5-3526-49FB-91AD-F0F800C8F7A4}"/>
              </a:ext>
            </a:extLst>
          </p:cNvPr>
          <p:cNvGraphicFramePr>
            <a:graphicFrameLocks noGrp="1"/>
          </p:cNvGraphicFramePr>
          <p:nvPr>
            <p:extLst>
              <p:ext uri="{D42A27DB-BD31-4B8C-83A1-F6EECF244321}">
                <p14:modId xmlns:p14="http://schemas.microsoft.com/office/powerpoint/2010/main" val="3224304086"/>
              </p:ext>
            </p:extLst>
          </p:nvPr>
        </p:nvGraphicFramePr>
        <p:xfrm>
          <a:off x="305097" y="2123728"/>
          <a:ext cx="6220247" cy="777240"/>
        </p:xfrm>
        <a:graphic>
          <a:graphicData uri="http://schemas.openxmlformats.org/drawingml/2006/table">
            <a:tbl>
              <a:tblPr firstRow="1" bandRow="1">
                <a:tableStyleId>{5940675A-B579-460E-94D1-54222C63F5DA}</a:tableStyleId>
              </a:tblPr>
              <a:tblGrid>
                <a:gridCol w="819647">
                  <a:extLst>
                    <a:ext uri="{9D8B030D-6E8A-4147-A177-3AD203B41FA5}">
                      <a16:colId xmlns:a16="http://schemas.microsoft.com/office/drawing/2014/main" val="191324073"/>
                    </a:ext>
                  </a:extLst>
                </a:gridCol>
                <a:gridCol w="3096344">
                  <a:extLst>
                    <a:ext uri="{9D8B030D-6E8A-4147-A177-3AD203B41FA5}">
                      <a16:colId xmlns:a16="http://schemas.microsoft.com/office/drawing/2014/main" val="1201511810"/>
                    </a:ext>
                  </a:extLst>
                </a:gridCol>
                <a:gridCol w="2304256">
                  <a:extLst>
                    <a:ext uri="{9D8B030D-6E8A-4147-A177-3AD203B41FA5}">
                      <a16:colId xmlns:a16="http://schemas.microsoft.com/office/drawing/2014/main" val="2118711588"/>
                    </a:ext>
                  </a:extLst>
                </a:gridCol>
              </a:tblGrid>
              <a:tr h="127224">
                <a:tc>
                  <a:txBody>
                    <a:bodyPr/>
                    <a:lstStyle/>
                    <a:p>
                      <a:r>
                        <a:rPr lang="en-GB" sz="1100">
                          <a:solidFill>
                            <a:srgbClr val="000099"/>
                          </a:solidFill>
                        </a:rPr>
                        <a:t>POINT</a:t>
                      </a:r>
                      <a:endParaRPr lang="en-GB" sz="1100"/>
                    </a:p>
                  </a:txBody>
                  <a:tcPr/>
                </a:tc>
                <a:tc>
                  <a:txBody>
                    <a:bodyPr/>
                    <a:lstStyle/>
                    <a:p>
                      <a:r>
                        <a:rPr lang="en-GB" sz="1100"/>
                        <a:t>Say </a:t>
                      </a:r>
                      <a:r>
                        <a:rPr lang="en-GB" sz="1100">
                          <a:solidFill>
                            <a:srgbClr val="000099"/>
                          </a:solidFill>
                        </a:rPr>
                        <a:t>WHAT</a:t>
                      </a:r>
                      <a:r>
                        <a:rPr lang="en-GB" sz="1100"/>
                        <a:t> you think.</a:t>
                      </a:r>
                    </a:p>
                  </a:txBody>
                  <a:tcPr/>
                </a:tc>
                <a:tc>
                  <a:txBody>
                    <a:bodyPr/>
                    <a:lstStyle/>
                    <a:p>
                      <a:r>
                        <a:rPr lang="en-GB" sz="1100" i="1"/>
                        <a:t>I think the product should be…</a:t>
                      </a:r>
                    </a:p>
                  </a:txBody>
                  <a:tcPr/>
                </a:tc>
                <a:extLst>
                  <a:ext uri="{0D108BD9-81ED-4DB2-BD59-A6C34878D82A}">
                    <a16:rowId xmlns:a16="http://schemas.microsoft.com/office/drawing/2014/main" val="3415274785"/>
                  </a:ext>
                </a:extLst>
              </a:tr>
              <a:tr h="127224">
                <a:tc>
                  <a:txBody>
                    <a:bodyPr/>
                    <a:lstStyle/>
                    <a:p>
                      <a:r>
                        <a:rPr lang="en-GB" sz="1100">
                          <a:solidFill>
                            <a:srgbClr val="CC0099"/>
                          </a:solidFill>
                        </a:rPr>
                        <a:t>EXPLAIN</a:t>
                      </a:r>
                      <a:endParaRPr lang="en-GB" sz="1100"/>
                    </a:p>
                  </a:txBody>
                  <a:tcPr/>
                </a:tc>
                <a:tc>
                  <a:txBody>
                    <a:bodyPr/>
                    <a:lstStyle/>
                    <a:p>
                      <a:r>
                        <a:rPr lang="en-GB" sz="1100"/>
                        <a:t>Say </a:t>
                      </a:r>
                      <a:r>
                        <a:rPr lang="en-GB" sz="1100">
                          <a:solidFill>
                            <a:srgbClr val="CC0099"/>
                          </a:solidFill>
                        </a:rPr>
                        <a:t>WHY</a:t>
                      </a:r>
                      <a:r>
                        <a:rPr lang="en-GB" sz="1100"/>
                        <a:t> you think it.</a:t>
                      </a:r>
                    </a:p>
                  </a:txBody>
                  <a:tcPr/>
                </a:tc>
                <a:tc>
                  <a:txBody>
                    <a:bodyPr/>
                    <a:lstStyle/>
                    <a:p>
                      <a:r>
                        <a:rPr lang="en-GB" sz="1100" i="1"/>
                        <a:t>This is because…</a:t>
                      </a:r>
                    </a:p>
                  </a:txBody>
                  <a:tcPr/>
                </a:tc>
                <a:extLst>
                  <a:ext uri="{0D108BD9-81ED-4DB2-BD59-A6C34878D82A}">
                    <a16:rowId xmlns:a16="http://schemas.microsoft.com/office/drawing/2014/main" val="2813292354"/>
                  </a:ext>
                </a:extLst>
              </a:tr>
              <a:tr h="127224">
                <a:tc>
                  <a:txBody>
                    <a:bodyPr/>
                    <a:lstStyle/>
                    <a:p>
                      <a:r>
                        <a:rPr lang="en-GB" sz="1100">
                          <a:solidFill>
                            <a:srgbClr val="00B050"/>
                          </a:solidFill>
                        </a:rPr>
                        <a:t>EVIDENCE</a:t>
                      </a:r>
                      <a:endParaRPr lang="en-GB" sz="1100"/>
                    </a:p>
                  </a:txBody>
                  <a:tcPr/>
                </a:tc>
                <a:tc>
                  <a:txBody>
                    <a:bodyPr/>
                    <a:lstStyle/>
                    <a:p>
                      <a:r>
                        <a:rPr lang="en-GB" sz="1100"/>
                        <a:t>Say what </a:t>
                      </a:r>
                      <a:r>
                        <a:rPr lang="en-GB" sz="1100">
                          <a:solidFill>
                            <a:srgbClr val="00B050"/>
                          </a:solidFill>
                        </a:rPr>
                        <a:t>RESEARCH</a:t>
                      </a:r>
                      <a:r>
                        <a:rPr lang="en-GB" sz="1100"/>
                        <a:t> you’ve done to back this up.</a:t>
                      </a:r>
                    </a:p>
                  </a:txBody>
                  <a:tcPr/>
                </a:tc>
                <a:tc>
                  <a:txBody>
                    <a:bodyPr/>
                    <a:lstStyle/>
                    <a:p>
                      <a:r>
                        <a:rPr lang="en-GB" sz="1100" i="1"/>
                        <a:t>I know this from my research into…</a:t>
                      </a:r>
                    </a:p>
                  </a:txBody>
                  <a:tcPr/>
                </a:tc>
                <a:extLst>
                  <a:ext uri="{0D108BD9-81ED-4DB2-BD59-A6C34878D82A}">
                    <a16:rowId xmlns:a16="http://schemas.microsoft.com/office/drawing/2014/main" val="778281095"/>
                  </a:ext>
                </a:extLst>
              </a:tr>
            </a:tbl>
          </a:graphicData>
        </a:graphic>
      </p:graphicFrame>
      <p:graphicFrame>
        <p:nvGraphicFramePr>
          <p:cNvPr id="11" name="Table 10">
            <a:extLst>
              <a:ext uri="{FF2B5EF4-FFF2-40B4-BE49-F238E27FC236}">
                <a16:creationId xmlns:a16="http://schemas.microsoft.com/office/drawing/2014/main" id="{C2886727-6DB5-470D-BDED-A1ED688489C8}"/>
              </a:ext>
            </a:extLst>
          </p:cNvPr>
          <p:cNvGraphicFramePr>
            <a:graphicFrameLocks noGrp="1"/>
          </p:cNvGraphicFramePr>
          <p:nvPr>
            <p:extLst>
              <p:ext uri="{D42A27DB-BD31-4B8C-83A1-F6EECF244321}">
                <p14:modId xmlns:p14="http://schemas.microsoft.com/office/powerpoint/2010/main" val="3042020672"/>
              </p:ext>
            </p:extLst>
          </p:nvPr>
        </p:nvGraphicFramePr>
        <p:xfrm>
          <a:off x="260648" y="4175642"/>
          <a:ext cx="6269143" cy="4758758"/>
        </p:xfrm>
        <a:graphic>
          <a:graphicData uri="http://schemas.openxmlformats.org/drawingml/2006/table">
            <a:tbl>
              <a:tblPr firstRow="1" bandRow="1">
                <a:tableStyleId>{5940675A-B579-460E-94D1-54222C63F5DA}</a:tableStyleId>
              </a:tblPr>
              <a:tblGrid>
                <a:gridCol w="333693">
                  <a:extLst>
                    <a:ext uri="{9D8B030D-6E8A-4147-A177-3AD203B41FA5}">
                      <a16:colId xmlns:a16="http://schemas.microsoft.com/office/drawing/2014/main" val="1026182626"/>
                    </a:ext>
                  </a:extLst>
                </a:gridCol>
                <a:gridCol w="360040">
                  <a:extLst>
                    <a:ext uri="{9D8B030D-6E8A-4147-A177-3AD203B41FA5}">
                      <a16:colId xmlns:a16="http://schemas.microsoft.com/office/drawing/2014/main" val="1034868673"/>
                    </a:ext>
                  </a:extLst>
                </a:gridCol>
                <a:gridCol w="4896544">
                  <a:extLst>
                    <a:ext uri="{9D8B030D-6E8A-4147-A177-3AD203B41FA5}">
                      <a16:colId xmlns:a16="http://schemas.microsoft.com/office/drawing/2014/main" val="3601958202"/>
                    </a:ext>
                  </a:extLst>
                </a:gridCol>
                <a:gridCol w="678866">
                  <a:extLst>
                    <a:ext uri="{9D8B030D-6E8A-4147-A177-3AD203B41FA5}">
                      <a16:colId xmlns:a16="http://schemas.microsoft.com/office/drawing/2014/main" val="3028836431"/>
                    </a:ext>
                  </a:extLst>
                </a:gridCol>
              </a:tblGrid>
              <a:tr h="712838">
                <a:tc>
                  <a:txBody>
                    <a:bodyPr/>
                    <a:lstStyle/>
                    <a:p>
                      <a:pPr algn="ctr"/>
                      <a:r>
                        <a:rPr lang="en-GB" sz="1600" b="1"/>
                        <a:t>A</a:t>
                      </a:r>
                    </a:p>
                  </a:txBody>
                  <a:tcPr anchor="ctr"/>
                </a:tc>
                <a:tc>
                  <a:txBody>
                    <a:bodyPr/>
                    <a:lstStyle/>
                    <a:p>
                      <a:pPr algn="ctr"/>
                      <a:r>
                        <a:rPr lang="en-GB" sz="900"/>
                        <a:t>Appearance</a:t>
                      </a:r>
                    </a:p>
                  </a:txBody>
                  <a:tcPr vert="vert270" anchor="ctr">
                    <a:lnR w="12700" cap="flat" cmpd="sng" algn="ctr">
                      <a:solidFill>
                        <a:schemeClr val="tx1"/>
                      </a:solidFill>
                      <a:prstDash val="solid"/>
                      <a:round/>
                      <a:headEnd type="none" w="med" len="med"/>
                      <a:tailEnd type="none" w="med" len="med"/>
                    </a:lnR>
                  </a:tcPr>
                </a:tc>
                <a:tc>
                  <a:txBody>
                    <a:bodyPr/>
                    <a:lstStyle/>
                    <a:p>
                      <a:r>
                        <a:rPr lang="en-GB" sz="1100"/>
                        <a:t>Where did the designer get their inspiration? Could the product look better? </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a:t>Do</a:t>
                      </a:r>
                      <a:r>
                        <a:rPr lang="en-GB" sz="1100" baseline="0"/>
                        <a:t> you think it looks attractive or ugly, Why? </a:t>
                      </a:r>
                      <a:r>
                        <a:rPr lang="en-GB" sz="1100"/>
                        <a:t>What does</a:t>
                      </a:r>
                      <a:r>
                        <a:rPr lang="en-GB" sz="1100" baseline="0"/>
                        <a:t> the product look like? </a:t>
                      </a:r>
                      <a:r>
                        <a:rPr lang="en-GB" sz="1100" i="1" kern="1200">
                          <a:solidFill>
                            <a:schemeClr val="tx1"/>
                          </a:solidFill>
                          <a:effectLst/>
                          <a:latin typeface="+mn-lt"/>
                          <a:ea typeface="+mn-ea"/>
                          <a:cs typeface="+mn-cs"/>
                        </a:rPr>
                        <a:t>THINK</a:t>
                      </a:r>
                      <a:r>
                        <a:rPr lang="en-GB" sz="1100" kern="1200">
                          <a:solidFill>
                            <a:schemeClr val="tx1"/>
                          </a:solidFill>
                          <a:effectLst/>
                          <a:latin typeface="+mn-lt"/>
                          <a:ea typeface="+mn-ea"/>
                          <a:cs typeface="+mn-cs"/>
                        </a:rPr>
                        <a:t> shape, form, materials, size, beauty, ugliness.</a:t>
                      </a:r>
                      <a:endParaRPr lang="en-GB" sz="1100" baseline="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36496133"/>
                  </a:ext>
                </a:extLst>
              </a:tr>
              <a:tr h="455052">
                <a:tc>
                  <a:txBody>
                    <a:bodyPr/>
                    <a:lstStyle/>
                    <a:p>
                      <a:pPr algn="ctr"/>
                      <a:r>
                        <a:rPr lang="en-GB" sz="1600" b="1"/>
                        <a:t>C</a:t>
                      </a:r>
                    </a:p>
                  </a:txBody>
                  <a:tcPr anchor="ctr"/>
                </a:tc>
                <a:tc>
                  <a:txBody>
                    <a:bodyPr/>
                    <a:lstStyle/>
                    <a:p>
                      <a:pPr algn="ctr"/>
                      <a:r>
                        <a:rPr lang="en-GB" sz="900"/>
                        <a:t>Cost</a:t>
                      </a:r>
                    </a:p>
                  </a:txBody>
                  <a:tcPr vert="vert270" anchor="ctr">
                    <a:lnR w="12700" cap="flat" cmpd="sng" algn="ctr">
                      <a:solidFill>
                        <a:schemeClr val="tx1"/>
                      </a:solidFill>
                      <a:prstDash val="solid"/>
                      <a:round/>
                      <a:headEnd type="none" w="med" len="med"/>
                      <a:tailEnd type="none" w="med" len="med"/>
                    </a:lnR>
                  </a:tcPr>
                </a:tc>
                <a:tc>
                  <a:txBody>
                    <a:bodyPr/>
                    <a:lstStyle/>
                    <a:p>
                      <a:r>
                        <a:rPr lang="en-GB" sz="1100"/>
                        <a:t>Is it affordable to your customer?  Will it make a profit? Is it value for money? How much does it cost to make</a:t>
                      </a:r>
                      <a:r>
                        <a:rPr lang="en-GB" sz="1100" baseline="0"/>
                        <a:t>?</a:t>
                      </a:r>
                      <a:endParaRPr lang="en-GB"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533489485"/>
                  </a:ext>
                </a:extLst>
              </a:tr>
              <a:tr h="589408">
                <a:tc>
                  <a:txBody>
                    <a:bodyPr/>
                    <a:lstStyle/>
                    <a:p>
                      <a:pPr algn="ctr"/>
                      <a:r>
                        <a:rPr lang="en-GB" sz="1600" b="1"/>
                        <a:t>C</a:t>
                      </a:r>
                    </a:p>
                  </a:txBody>
                  <a:tcPr anchor="ctr"/>
                </a:tc>
                <a:tc>
                  <a:txBody>
                    <a:bodyPr/>
                    <a:lstStyle/>
                    <a:p>
                      <a:pPr algn="ctr"/>
                      <a:r>
                        <a:rPr lang="en-GB" sz="900"/>
                        <a:t>Customer</a:t>
                      </a:r>
                    </a:p>
                  </a:txBody>
                  <a:tcPr vert="vert270" anchor="ct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a:t>What</a:t>
                      </a:r>
                      <a:r>
                        <a:rPr lang="en-GB" sz="1100" baseline="0"/>
                        <a:t> impact would it have on a customers life? </a:t>
                      </a:r>
                      <a:r>
                        <a:rPr lang="en-GB" sz="1100"/>
                        <a:t>Why would</a:t>
                      </a:r>
                      <a:r>
                        <a:rPr lang="en-GB" sz="1100" baseline="0"/>
                        <a:t> a customer buy it? </a:t>
                      </a:r>
                      <a:r>
                        <a:rPr lang="en-GB" sz="1100"/>
                        <a:t>What</a:t>
                      </a:r>
                      <a:r>
                        <a:rPr lang="en-GB" sz="1100" baseline="0"/>
                        <a:t> makes it suitable for them? </a:t>
                      </a:r>
                      <a:r>
                        <a:rPr lang="en-GB" sz="1100"/>
                        <a:t>Who</a:t>
                      </a:r>
                      <a:r>
                        <a:rPr lang="en-GB" sz="1100" baseline="0"/>
                        <a:t> would buy it?  Who would use it?</a:t>
                      </a:r>
                      <a:endParaRPr lang="en-GB"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282913323"/>
                  </a:ext>
                </a:extLst>
              </a:tr>
              <a:tr h="750013">
                <a:tc>
                  <a:txBody>
                    <a:bodyPr/>
                    <a:lstStyle/>
                    <a:p>
                      <a:pPr algn="ctr"/>
                      <a:r>
                        <a:rPr lang="en-GB" sz="1600" b="1"/>
                        <a:t>E</a:t>
                      </a:r>
                    </a:p>
                  </a:txBody>
                  <a:tcPr anchor="ctr"/>
                </a:tc>
                <a:tc>
                  <a:txBody>
                    <a:bodyPr/>
                    <a:lstStyle/>
                    <a:p>
                      <a:pPr algn="ctr"/>
                      <a:r>
                        <a:rPr lang="en-GB" sz="900"/>
                        <a:t>Environment</a:t>
                      </a:r>
                    </a:p>
                  </a:txBody>
                  <a:tcPr vert="vert270" anchor="ctr">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a:t>What</a:t>
                      </a:r>
                      <a:r>
                        <a:rPr lang="en-GB" sz="1100" baseline="0"/>
                        <a:t> is the products impact on the environment?</a:t>
                      </a:r>
                      <a:r>
                        <a:rPr lang="en-GB" sz="1100" i="1" kern="1200">
                          <a:solidFill>
                            <a:schemeClr val="tx1"/>
                          </a:solidFill>
                          <a:effectLst/>
                          <a:latin typeface="+mn-lt"/>
                          <a:ea typeface="+mn-ea"/>
                          <a:cs typeface="+mn-cs"/>
                        </a:rPr>
                        <a:t> THINK</a:t>
                      </a:r>
                      <a:r>
                        <a:rPr lang="en-GB" sz="1100" kern="1200">
                          <a:solidFill>
                            <a:schemeClr val="tx1"/>
                          </a:solidFill>
                          <a:effectLst/>
                          <a:latin typeface="+mn-lt"/>
                          <a:ea typeface="+mn-ea"/>
                          <a:cs typeface="+mn-cs"/>
                        </a:rPr>
                        <a:t> batteries, rethink, refuse, reduce, reuse, recycle,</a:t>
                      </a:r>
                      <a:r>
                        <a:rPr lang="en-GB" sz="1100" kern="1200" baseline="0">
                          <a:solidFill>
                            <a:schemeClr val="tx1"/>
                          </a:solidFill>
                          <a:effectLst/>
                          <a:latin typeface="+mn-lt"/>
                          <a:ea typeface="+mn-ea"/>
                          <a:cs typeface="+mn-cs"/>
                        </a:rPr>
                        <a:t> lifecycle. </a:t>
                      </a:r>
                      <a:r>
                        <a:rPr lang="en-GB" sz="1100"/>
                        <a:t>How would the</a:t>
                      </a:r>
                      <a:r>
                        <a:rPr lang="en-GB" sz="1100" baseline="0"/>
                        <a:t> product be disposed of?</a:t>
                      </a:r>
                      <a:endParaRPr lang="en-GB" sz="1100"/>
                    </a:p>
                    <a:p>
                      <a:r>
                        <a:rPr lang="en-GB" sz="1100"/>
                        <a:t>Is the product needed</a:t>
                      </a:r>
                      <a:r>
                        <a:rPr lang="en-GB" sz="1100" baseline="0"/>
                        <a:t> or wanted?  How long will it last?</a:t>
                      </a:r>
                      <a:endParaRPr lang="en-GB"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946058923"/>
                  </a:ext>
                </a:extLst>
              </a:tr>
              <a:tr h="455052">
                <a:tc>
                  <a:txBody>
                    <a:bodyPr/>
                    <a:lstStyle/>
                    <a:p>
                      <a:pPr algn="ctr"/>
                      <a:r>
                        <a:rPr lang="en-GB" sz="1600" b="1"/>
                        <a:t>S</a:t>
                      </a:r>
                    </a:p>
                  </a:txBody>
                  <a:tcPr anchor="ctr"/>
                </a:tc>
                <a:tc>
                  <a:txBody>
                    <a:bodyPr/>
                    <a:lstStyle/>
                    <a:p>
                      <a:pPr algn="ctr"/>
                      <a:r>
                        <a:rPr lang="en-GB" sz="900"/>
                        <a:t>Safety</a:t>
                      </a:r>
                    </a:p>
                  </a:txBody>
                  <a:tcPr vert="vert270" anchor="ctr">
                    <a:lnR w="12700" cap="flat" cmpd="sng" algn="ctr">
                      <a:solidFill>
                        <a:schemeClr val="tx1"/>
                      </a:solidFill>
                      <a:prstDash val="solid"/>
                      <a:round/>
                      <a:headEnd type="none" w="med" len="med"/>
                      <a:tailEnd type="none" w="med" len="med"/>
                    </a:lnR>
                  </a:tcPr>
                </a:tc>
                <a:tc>
                  <a:txBody>
                    <a:bodyPr/>
                    <a:lstStyle/>
                    <a:p>
                      <a:r>
                        <a:rPr lang="en-GB" sz="1100"/>
                        <a:t>Is the product high quality? Does it meet safety standards? How has the designer considered safety? Could</a:t>
                      </a:r>
                      <a:r>
                        <a:rPr lang="en-GB" sz="1100" baseline="0"/>
                        <a:t> the product hurt anyone?  Are there any sharp edges?</a:t>
                      </a:r>
                      <a:endParaRPr lang="en-GB"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904251314"/>
                  </a:ext>
                </a:extLst>
              </a:tr>
              <a:tr h="455052">
                <a:tc>
                  <a:txBody>
                    <a:bodyPr/>
                    <a:lstStyle/>
                    <a:p>
                      <a:pPr algn="ctr"/>
                      <a:r>
                        <a:rPr lang="en-GB" sz="1600" b="1"/>
                        <a:t>S</a:t>
                      </a:r>
                    </a:p>
                  </a:txBody>
                  <a:tcPr anchor="ctr"/>
                </a:tc>
                <a:tc>
                  <a:txBody>
                    <a:bodyPr/>
                    <a:lstStyle/>
                    <a:p>
                      <a:pPr algn="ctr"/>
                      <a:r>
                        <a:rPr lang="en-GB" sz="900"/>
                        <a:t>Size</a:t>
                      </a:r>
                    </a:p>
                  </a:txBody>
                  <a:tcPr vert="vert270" anchor="ctr">
                    <a:lnR w="12700" cap="flat" cmpd="sng" algn="ctr">
                      <a:solidFill>
                        <a:schemeClr val="tx1"/>
                      </a:solidFill>
                      <a:prstDash val="solid"/>
                      <a:round/>
                      <a:headEnd type="none" w="med" len="med"/>
                      <a:tailEnd type="none" w="med" len="med"/>
                    </a:lnR>
                  </a:tcPr>
                </a:tc>
                <a:tc>
                  <a:txBody>
                    <a:bodyPr/>
                    <a:lstStyle/>
                    <a:p>
                      <a:r>
                        <a:rPr lang="en-GB" sz="1100"/>
                        <a:t>Is it an appropriate size? Would it work better if it was bigger</a:t>
                      </a:r>
                      <a:r>
                        <a:rPr lang="en-GB" sz="1100" baseline="0"/>
                        <a:t> or smaller? </a:t>
                      </a:r>
                      <a:r>
                        <a:rPr lang="en-GB" sz="1100"/>
                        <a:t>Does it come</a:t>
                      </a:r>
                      <a:r>
                        <a:rPr lang="en-GB" sz="1100" baseline="0"/>
                        <a:t> in different sizes? </a:t>
                      </a:r>
                      <a:r>
                        <a:rPr lang="en-GB" sz="1100"/>
                        <a:t>How big is 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41423410"/>
                  </a:ext>
                </a:extLst>
              </a:tr>
              <a:tr h="579343">
                <a:tc>
                  <a:txBody>
                    <a:bodyPr/>
                    <a:lstStyle/>
                    <a:p>
                      <a:pPr algn="ctr"/>
                      <a:r>
                        <a:rPr lang="en-GB" sz="1600" b="1"/>
                        <a:t>F</a:t>
                      </a:r>
                    </a:p>
                  </a:txBody>
                  <a:tcPr anchor="ctr"/>
                </a:tc>
                <a:tc>
                  <a:txBody>
                    <a:bodyPr/>
                    <a:lstStyle/>
                    <a:p>
                      <a:pPr algn="ctr"/>
                      <a:r>
                        <a:rPr lang="en-GB" sz="900"/>
                        <a:t>Function</a:t>
                      </a:r>
                    </a:p>
                  </a:txBody>
                  <a:tcPr vert="vert270" anchor="ctr">
                    <a:lnR w="12700" cap="flat" cmpd="sng" algn="ctr">
                      <a:solidFill>
                        <a:schemeClr val="tx1"/>
                      </a:solidFill>
                      <a:prstDash val="solid"/>
                      <a:round/>
                      <a:headEnd type="none" w="med" len="med"/>
                      <a:tailEnd type="none" w="med" len="med"/>
                    </a:lnR>
                  </a:tcPr>
                </a:tc>
                <a:tc>
                  <a:txBody>
                    <a:bodyPr/>
                    <a:lstStyle/>
                    <a:p>
                      <a:r>
                        <a:rPr lang="en-GB" sz="1100"/>
                        <a:t>Does the product work</a:t>
                      </a:r>
                      <a:r>
                        <a:rPr lang="en-GB" sz="1100" baseline="0"/>
                        <a:t>? </a:t>
                      </a:r>
                      <a:r>
                        <a:rPr lang="en-GB" sz="1100"/>
                        <a:t>Could the product</a:t>
                      </a:r>
                      <a:r>
                        <a:rPr lang="en-GB" sz="1100" baseline="0"/>
                        <a:t> </a:t>
                      </a:r>
                      <a:r>
                        <a:rPr lang="en-GB" sz="1100"/>
                        <a:t>work</a:t>
                      </a:r>
                      <a:r>
                        <a:rPr lang="en-GB" sz="1100" baseline="0"/>
                        <a:t> </a:t>
                      </a:r>
                      <a:r>
                        <a:rPr lang="en-GB" sz="1100"/>
                        <a:t>better? How does the product work? Why is the product needed? What does the product do</a:t>
                      </a:r>
                      <a:r>
                        <a:rPr lang="en-GB" sz="1100" baseline="0"/>
                        <a:t>? Is it easy to use?</a:t>
                      </a:r>
                      <a:endParaRPr lang="en-GB" sz="11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51738426"/>
                  </a:ext>
                </a:extLst>
              </a:tr>
              <a:tr h="633823">
                <a:tc>
                  <a:txBody>
                    <a:bodyPr/>
                    <a:lstStyle/>
                    <a:p>
                      <a:pPr algn="ctr"/>
                      <a:r>
                        <a:rPr lang="en-GB" sz="1600" b="1"/>
                        <a:t>M</a:t>
                      </a:r>
                    </a:p>
                  </a:txBody>
                  <a:tcPr anchor="ctr"/>
                </a:tc>
                <a:tc>
                  <a:txBody>
                    <a:bodyPr/>
                    <a:lstStyle/>
                    <a:p>
                      <a:pPr algn="ctr"/>
                      <a:r>
                        <a:rPr lang="en-GB" sz="900"/>
                        <a:t>Materials/ Manufacture </a:t>
                      </a:r>
                    </a:p>
                  </a:txBody>
                  <a:tcPr vert="vert270" anchor="ctr">
                    <a:lnR w="12700" cap="flat" cmpd="sng" algn="ctr">
                      <a:solidFill>
                        <a:schemeClr val="tx1"/>
                      </a:solidFill>
                      <a:prstDash val="solid"/>
                      <a:round/>
                      <a:headEnd type="none" w="med" len="med"/>
                      <a:tailEnd type="none" w="med" len="med"/>
                    </a:lnR>
                  </a:tcPr>
                </a:tc>
                <a:tc>
                  <a:txBody>
                    <a:bodyPr/>
                    <a:lstStyle/>
                    <a:p>
                      <a:pPr algn="l"/>
                      <a:r>
                        <a:rPr lang="en-GB" sz="1100" kern="1200">
                          <a:solidFill>
                            <a:schemeClr val="tx1"/>
                          </a:solidFill>
                          <a:latin typeface="+mn-lt"/>
                          <a:ea typeface="+mn-ea"/>
                          <a:cs typeface="+mn-cs"/>
                        </a:rPr>
                        <a:t>What impact could the designer’s choice of material have on the environment?</a:t>
                      </a:r>
                      <a:r>
                        <a:rPr lang="en-GB" sz="1100" kern="1200">
                          <a:solidFill>
                            <a:schemeClr val="tx1"/>
                          </a:solidFill>
                          <a:effectLst/>
                          <a:latin typeface="+mn-lt"/>
                          <a:ea typeface="+mn-ea"/>
                          <a:cs typeface="+mn-cs"/>
                        </a:rPr>
                        <a:t> </a:t>
                      </a:r>
                      <a:endParaRPr lang="en-GB" sz="1100"/>
                    </a:p>
                    <a:p>
                      <a:pPr marL="0" marR="0" indent="0" algn="l" defTabSz="914400" rtl="0" eaLnBrk="1" fontAlgn="auto" latinLnBrk="0" hangingPunct="1">
                        <a:lnSpc>
                          <a:spcPct val="100000"/>
                        </a:lnSpc>
                        <a:spcBef>
                          <a:spcPts val="0"/>
                        </a:spcBef>
                        <a:spcAft>
                          <a:spcPts val="0"/>
                        </a:spcAft>
                        <a:buClrTx/>
                        <a:buSzTx/>
                        <a:buFontTx/>
                        <a:buNone/>
                        <a:tabLst/>
                        <a:defRPr/>
                      </a:pPr>
                      <a:r>
                        <a:rPr lang="en-GB" sz="1100"/>
                        <a:t>Would a different material make it better? What material has it been made from? </a:t>
                      </a:r>
                    </a:p>
                    <a:p>
                      <a:r>
                        <a:rPr lang="en-GB" sz="1100"/>
                        <a:t>What process would be used to make 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a:p>
                    <a:p>
                      <a:endParaRPr lang="en-GB" sz="1100"/>
                    </a:p>
                    <a:p>
                      <a:endParaRPr lang="en-GB" sz="1100"/>
                    </a:p>
                    <a:p>
                      <a:endParaRPr lang="en-GB" sz="1100"/>
                    </a:p>
                  </a:txBody>
                  <a:tcP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234912"/>
                  </a:ext>
                </a:extLst>
              </a:tr>
            </a:tbl>
          </a:graphicData>
        </a:graphic>
      </p:graphicFrame>
      <p:sp>
        <p:nvSpPr>
          <p:cNvPr id="14" name="Title 1">
            <a:extLst>
              <a:ext uri="{FF2B5EF4-FFF2-40B4-BE49-F238E27FC236}">
                <a16:creationId xmlns:a16="http://schemas.microsoft.com/office/drawing/2014/main" id="{507DF442-8A1D-4D2B-A7D3-660F6A15B8A5}"/>
              </a:ext>
            </a:extLst>
          </p:cNvPr>
          <p:cNvSpPr txBox="1">
            <a:spLocks/>
          </p:cNvSpPr>
          <p:nvPr/>
        </p:nvSpPr>
        <p:spPr>
          <a:xfrm>
            <a:off x="0" y="2992160"/>
            <a:ext cx="1363180" cy="539553"/>
          </a:xfrm>
          <a:prstGeom prst="rect">
            <a:avLst/>
          </a:prstGeom>
          <a:solidFill>
            <a:schemeClr val="bg1">
              <a:lumMod val="85000"/>
            </a:schemeClr>
          </a:solidFill>
          <a:ln>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1800" b="1"/>
              <a:t>ACCESS FM</a:t>
            </a:r>
          </a:p>
        </p:txBody>
      </p:sp>
      <p:sp>
        <p:nvSpPr>
          <p:cNvPr id="15" name="TextBox 14">
            <a:extLst>
              <a:ext uri="{FF2B5EF4-FFF2-40B4-BE49-F238E27FC236}">
                <a16:creationId xmlns:a16="http://schemas.microsoft.com/office/drawing/2014/main" id="{63046F26-1F73-47F3-9B0F-2CA583C342DB}"/>
              </a:ext>
            </a:extLst>
          </p:cNvPr>
          <p:cNvSpPr txBox="1"/>
          <p:nvPr/>
        </p:nvSpPr>
        <p:spPr>
          <a:xfrm>
            <a:off x="188640" y="3622905"/>
            <a:ext cx="6480720" cy="430887"/>
          </a:xfrm>
          <a:prstGeom prst="rect">
            <a:avLst/>
          </a:prstGeom>
          <a:solidFill>
            <a:schemeClr val="bg1">
              <a:lumMod val="95000"/>
            </a:schemeClr>
          </a:solidFill>
        </p:spPr>
        <p:txBody>
          <a:bodyPr wrap="square" rtlCol="0">
            <a:spAutoFit/>
          </a:bodyPr>
          <a:lstStyle/>
          <a:p>
            <a:r>
              <a:rPr lang="en-GB" sz="1100"/>
              <a:t>ACCESS FM is an analysis and annotation tool which makes sure we consider all the important design criteria and the impact they have on products we are investigating, designing or evaluating,</a:t>
            </a:r>
          </a:p>
        </p:txBody>
      </p:sp>
      <p:pic>
        <p:nvPicPr>
          <p:cNvPr id="16" name="Picture 4" descr="http://britishdemocraticparty.org/wp-content/uploads/2013/06/money.gif">
            <a:hlinkClick r:id="rId3"/>
            <a:extLst>
              <a:ext uri="{FF2B5EF4-FFF2-40B4-BE49-F238E27FC236}">
                <a16:creationId xmlns:a16="http://schemas.microsoft.com/office/drawing/2014/main" id="{C80902C5-CB57-425A-8D10-FE1B9A6AB6D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360757">
            <a:off x="5977077" y="4612905"/>
            <a:ext cx="809813" cy="54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0" descr="http://www.fasttrakauto.com/blog/wp-content/uploads/2013/04/TargetMarket.jpg">
            <a:hlinkClick r:id="rId5"/>
            <a:extLst>
              <a:ext uri="{FF2B5EF4-FFF2-40B4-BE49-F238E27FC236}">
                <a16:creationId xmlns:a16="http://schemas.microsoft.com/office/drawing/2014/main" id="{62E202D5-F8F9-4556-9401-FE143383F10B}"/>
              </a:ext>
            </a:extLst>
          </p:cNvPr>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63702" y="5095834"/>
            <a:ext cx="822012" cy="844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8" name="Group 17">
            <a:extLst>
              <a:ext uri="{FF2B5EF4-FFF2-40B4-BE49-F238E27FC236}">
                <a16:creationId xmlns:a16="http://schemas.microsoft.com/office/drawing/2014/main" id="{E087017F-054D-4CB8-9D3C-092C38253BE5}"/>
              </a:ext>
            </a:extLst>
          </p:cNvPr>
          <p:cNvGrpSpPr/>
          <p:nvPr/>
        </p:nvGrpSpPr>
        <p:grpSpPr>
          <a:xfrm>
            <a:off x="5955356" y="4111643"/>
            <a:ext cx="511567" cy="430887"/>
            <a:chOff x="8097139" y="4096151"/>
            <a:chExt cx="1063625" cy="732357"/>
          </a:xfrm>
        </p:grpSpPr>
        <p:sp>
          <p:nvSpPr>
            <p:cNvPr id="19" name="Oval 18">
              <a:extLst>
                <a:ext uri="{FF2B5EF4-FFF2-40B4-BE49-F238E27FC236}">
                  <a16:creationId xmlns:a16="http://schemas.microsoft.com/office/drawing/2014/main" id="{0458CBE7-5B57-4546-AACA-880275D43265}"/>
                </a:ext>
              </a:extLst>
            </p:cNvPr>
            <p:cNvSpPr/>
            <p:nvPr/>
          </p:nvSpPr>
          <p:spPr>
            <a:xfrm>
              <a:off x="8237509" y="4189729"/>
              <a:ext cx="782884" cy="63877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20" name="Picture 6" descr="http://t0.gstatic.com/images?q=tbn:ANd9GcR5Dbus2_f_ZRz0f5AGHWzERzUpIL2l6dVJgbXulG_RPb6qUnlu2A">
              <a:hlinkClick r:id="rId7"/>
              <a:extLst>
                <a:ext uri="{FF2B5EF4-FFF2-40B4-BE49-F238E27FC236}">
                  <a16:creationId xmlns:a16="http://schemas.microsoft.com/office/drawing/2014/main" id="{CBAC2D17-8259-4B32-BD4C-83C186B7F8D5}"/>
                </a:ext>
              </a:extLst>
            </p:cNvPr>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97015">
              <a:off x="8097139" y="4096151"/>
              <a:ext cx="1063625"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Picture 10" descr="http://www.kingsbathroom.co.uk/news/wp-content/uploads/2012/07/tape-measure.jpg">
            <a:hlinkClick r:id="rId9"/>
            <a:extLst>
              <a:ext uri="{FF2B5EF4-FFF2-40B4-BE49-F238E27FC236}">
                <a16:creationId xmlns:a16="http://schemas.microsoft.com/office/drawing/2014/main" id="{616F0051-AF9A-49EB-AC92-7D981F91BE81}"/>
              </a:ext>
            </a:extLst>
          </p:cNvPr>
          <p:cNvPicPr>
            <a:picLocks noChangeAspect="1" noChangeArrowheads="1"/>
          </p:cNvPicPr>
          <p:nvPr/>
        </p:nvPicPr>
        <p:blipFill>
          <a:blip r:embed="rId10" cstate="print">
            <a:clrChange>
              <a:clrFrom>
                <a:srgbClr val="FFFFFF"/>
              </a:clrFrom>
              <a:clrTo>
                <a:srgbClr val="FFFFFF">
                  <a:alpha val="0"/>
                </a:srgbClr>
              </a:clrTo>
            </a:clrChange>
            <a:extLst>
              <a:ext uri="{BEBA8EAE-BF5A-486C-A8C5-ECC9F3942E4B}">
                <a14:imgProps xmlns:a14="http://schemas.microsoft.com/office/drawing/2010/main">
                  <a14:imgLayer r:embed="rId11">
                    <a14:imgEffect>
                      <a14:backgroundRemoval t="9846" b="89768" l="0" r="96026">
                        <a14:foregroundMark x1="17051" y1="40734" x2="17051" y2="40734"/>
                        <a14:foregroundMark x1="14231" y1="50193" x2="14231" y2="50193"/>
                        <a14:foregroundMark x1="14231" y1="50000" x2="14231" y2="50000"/>
                        <a14:foregroundMark x1="63974" y1="35521" x2="63974" y2="35521"/>
                        <a14:foregroundMark x1="68974" y1="31660" x2="68974" y2="31660"/>
                        <a14:foregroundMark x1="65769" y1="27606" x2="65769" y2="27606"/>
                        <a14:foregroundMark x1="61795" y1="30502" x2="61795" y2="30502"/>
                        <a14:foregroundMark x1="60128" y1="45367" x2="60128" y2="45367"/>
                        <a14:foregroundMark x1="59231" y1="48069" x2="59231" y2="48069"/>
                        <a14:foregroundMark x1="59231" y1="48069" x2="59231" y2="48069"/>
                        <a14:foregroundMark x1="59231" y1="48069" x2="59231" y2="48069"/>
                        <a14:foregroundMark x1="59231" y1="50965" x2="59231" y2="50965"/>
                        <a14:foregroundMark x1="59231" y1="50965" x2="59231" y2="50965"/>
                        <a14:foregroundMark x1="59231" y1="50965" x2="59231" y2="50965"/>
                        <a14:foregroundMark x1="59231" y1="50965" x2="59231" y2="50965"/>
                        <a14:foregroundMark x1="62051" y1="37452" x2="62051" y2="37452"/>
                        <a14:foregroundMark x1="62051" y1="37452" x2="62051" y2="37452"/>
                        <a14:foregroundMark x1="59872" y1="37452" x2="59872" y2="37452"/>
                        <a14:foregroundMark x1="60513" y1="33398" x2="60513" y2="33398"/>
                        <a14:foregroundMark x1="60513" y1="44595" x2="60513" y2="44595"/>
                        <a14:foregroundMark x1="59231" y1="42857" x2="59231" y2="42857"/>
                        <a14:foregroundMark x1="57308" y1="48069" x2="57308" y2="48069"/>
                        <a14:foregroundMark x1="53846" y1="54054" x2="53846" y2="54054"/>
                        <a14:foregroundMark x1="51026" y1="57722" x2="51026" y2="57722"/>
                        <a14:foregroundMark x1="54487" y1="56178" x2="54487" y2="56178"/>
                        <a14:foregroundMark x1="54487" y1="56178" x2="54487" y2="56178"/>
                        <a14:foregroundMark x1="50128" y1="57143" x2="50128" y2="57143"/>
                        <a14:foregroundMark x1="45641" y1="59266" x2="45641" y2="59266"/>
                        <a14:foregroundMark x1="42821" y1="57143" x2="42821" y2="57143"/>
                        <a14:foregroundMark x1="41923" y1="57143" x2="40385" y2="57143"/>
                        <a14:foregroundMark x1="40385" y1="57143" x2="40385" y2="57143"/>
                        <a14:foregroundMark x1="38462" y1="55019" x2="38462" y2="55019"/>
                        <a14:foregroundMark x1="37179" y1="54054" x2="37179" y2="54054"/>
                        <a14:foregroundMark x1="36923" y1="53668" x2="36923" y2="53668"/>
                        <a14:foregroundMark x1="36282" y1="53089" x2="36282" y2="53089"/>
                        <a14:foregroundMark x1="35897" y1="52703" x2="35897" y2="52703"/>
                        <a14:foregroundMark x1="35897" y1="52317" x2="35897" y2="52317"/>
                        <a14:foregroundMark x1="35385" y1="51544" x2="35385" y2="51544"/>
                        <a14:foregroundMark x1="35385" y1="50965" x2="35385" y2="50965"/>
                        <a14:foregroundMark x1="31923" y1="47297" x2="31923" y2="47297"/>
                        <a14:foregroundMark x1="31538" y1="45367" x2="31538" y2="45367"/>
                        <a14:foregroundMark x1="30641" y1="44402" x2="30641" y2="44402"/>
                        <a14:foregroundMark x1="30641" y1="43822" x2="30641" y2="43822"/>
                        <a14:foregroundMark x1="30256" y1="43629" x2="30256" y2="43629"/>
                        <a14:foregroundMark x1="28718" y1="39768" x2="28718" y2="39768"/>
                        <a14:foregroundMark x1="28077" y1="39575" x2="28077" y2="39575"/>
                        <a14:foregroundMark x1="28077" y1="39575" x2="28077" y2="39575"/>
                        <a14:foregroundMark x1="27436" y1="38610" x2="27436" y2="38610"/>
                        <a14:foregroundMark x1="43205" y1="59653" x2="43205" y2="59653"/>
                        <a14:foregroundMark x1="71538" y1="37259" x2="71538" y2="37259"/>
                        <a14:foregroundMark x1="72051" y1="35907" x2="72051" y2="35907"/>
                        <a14:foregroundMark x1="70897" y1="33205" x2="70897" y2="33205"/>
                        <a14:foregroundMark x1="70897" y1="33398" x2="70897" y2="33398"/>
                        <a14:foregroundMark x1="71538" y1="34556" x2="71538" y2="34556"/>
                        <a14:foregroundMark x1="71538" y1="34556" x2="71538" y2="34556"/>
                        <a14:foregroundMark x1="71538" y1="34749" x2="71538" y2="34749"/>
                        <a14:foregroundMark x1="71795" y1="35521" x2="71795" y2="36293"/>
                        <a14:foregroundMark x1="71795" y1="36680" x2="71795" y2="36680"/>
                        <a14:foregroundMark x1="71795" y1="37645" x2="71795" y2="37645"/>
                        <a14:foregroundMark x1="71795" y1="38224" x2="71795" y2="38224"/>
                        <a14:foregroundMark x1="71795" y1="38610" x2="71795" y2="39768"/>
                        <a14:foregroundMark x1="72051" y1="40347" x2="72051" y2="40347"/>
                        <a14:foregroundMark x1="72051" y1="41120" x2="72051" y2="41120"/>
                        <a14:foregroundMark x1="59487" y1="58494" x2="59487" y2="58494"/>
                        <a14:foregroundMark x1="51026" y1="63900" x2="51026" y2="63900"/>
                        <a14:foregroundMark x1="59872" y1="58687" x2="59872" y2="58687"/>
                        <a14:foregroundMark x1="59872" y1="58494" x2="59872" y2="58494"/>
                        <a14:foregroundMark x1="56410" y1="62741" x2="56410" y2="62741"/>
                        <a14:foregroundMark x1="55769" y1="62741" x2="55769" y2="62741"/>
                        <a14:foregroundMark x1="40641" y1="60811" x2="40641" y2="60811"/>
                        <a14:foregroundMark x1="40641" y1="60811" x2="40641" y2="60811"/>
                        <a14:foregroundMark x1="9872" y1="60811" x2="9872" y2="60811"/>
                        <a14:foregroundMark x1="10128" y1="60811" x2="10128" y2="60811"/>
                        <a14:foregroundMark x1="17436" y1="47490" x2="17436" y2="47490"/>
                        <a14:foregroundMark x1="17436" y1="47490" x2="17436" y2="47490"/>
                        <a14:foregroundMark x1="13974" y1="43629" x2="13974" y2="43629"/>
                        <a14:foregroundMark x1="13974" y1="43629" x2="13974" y2="43629"/>
                        <a14:foregroundMark x1="13974" y1="43629" x2="13974" y2="43629"/>
                        <a14:foregroundMark x1="16154" y1="43629" x2="17051" y2="43822"/>
                        <a14:foregroundMark x1="17051" y1="43822" x2="17051" y2="43822"/>
                        <a14:foregroundMark x1="17051" y1="43822" x2="17051" y2="43822"/>
                        <a14:foregroundMark x1="17051" y1="44208" x2="17051" y2="44981"/>
                        <a14:foregroundMark x1="17051" y1="46718" x2="15256" y2="50000"/>
                        <a14:foregroundMark x1="15256" y1="50193" x2="15256" y2="50193"/>
                        <a14:foregroundMark x1="15256" y1="50193" x2="15256" y2="50193"/>
                        <a14:foregroundMark x1="15256" y1="50579" x2="15256" y2="50579"/>
                        <a14:foregroundMark x1="15256" y1="50965" x2="15256" y2="50965"/>
                        <a14:foregroundMark x1="15256" y1="52124" x2="15256" y2="52124"/>
                        <a14:foregroundMark x1="15256" y1="52124" x2="15256" y2="52124"/>
                        <a14:foregroundMark x1="15256" y1="52317" x2="15256" y2="52317"/>
                        <a14:foregroundMark x1="15256" y1="53475" x2="15256" y2="53475"/>
                        <a14:foregroundMark x1="15256" y1="53475" x2="15256" y2="53475"/>
                        <a14:foregroundMark x1="15256" y1="54247" x2="15256" y2="54247"/>
                        <a14:foregroundMark x1="15256" y1="55019" x2="15256" y2="55019"/>
                        <a14:foregroundMark x1="15256" y1="55792" x2="15256" y2="55792"/>
                        <a14:foregroundMark x1="15256" y1="55792" x2="15256" y2="55792"/>
                        <a14:foregroundMark x1="15256" y1="55792" x2="15256" y2="55792"/>
                        <a14:foregroundMark x1="15256" y1="56564" x2="15256" y2="56564"/>
                        <a14:foregroundMark x1="15256" y1="56564" x2="15256" y2="56564"/>
                        <a14:foregroundMark x1="15256" y1="56564" x2="15256" y2="56564"/>
                        <a14:foregroundMark x1="15256" y1="56564" x2="15256" y2="57722"/>
                        <a14:foregroundMark x1="15256" y1="57722" x2="15256" y2="57722"/>
                        <a14:foregroundMark x1="15256" y1="57915" x2="15256" y2="57915"/>
                        <a14:foregroundMark x1="15256" y1="57915" x2="15256" y2="57915"/>
                        <a14:foregroundMark x1="20513" y1="42471" x2="20513" y2="42471"/>
                        <a14:foregroundMark x1="20513" y1="42471" x2="20513" y2="42471"/>
                        <a14:foregroundMark x1="21154" y1="40154" x2="21154" y2="40154"/>
                        <a14:foregroundMark x1="21154" y1="40154" x2="21154" y2="40154"/>
                        <a14:foregroundMark x1="20256" y1="45174" x2="20256" y2="45174"/>
                        <a14:foregroundMark x1="20256" y1="45174" x2="20256" y2="45174"/>
                        <a14:foregroundMark x1="10769" y1="47876" x2="10769" y2="47876"/>
                        <a14:foregroundMark x1="10769" y1="47876" x2="10769" y2="47876"/>
                        <a14:foregroundMark x1="10769" y1="50193" x2="10769" y2="50193"/>
                        <a14:foregroundMark x1="10769" y1="50193" x2="10769" y2="50193"/>
                        <a14:foregroundMark x1="22436" y1="35521" x2="22436" y2="35521"/>
                        <a14:foregroundMark x1="22179" y1="35328" x2="22179" y2="35328"/>
                        <a14:foregroundMark x1="24615" y1="34170" x2="24615" y2="34170"/>
                        <a14:foregroundMark x1="24615" y1="34170" x2="24615" y2="34170"/>
                        <a14:foregroundMark x1="26538" y1="33977" x2="26538" y2="33977"/>
                        <a14:foregroundMark x1="26538" y1="33977" x2="26538" y2="33977"/>
                        <a14:foregroundMark x1="27179" y1="33977" x2="27179" y2="33977"/>
                        <a14:foregroundMark x1="27179" y1="33977" x2="27179" y2="33977"/>
                        <a14:foregroundMark x1="22179" y1="35135" x2="22179" y2="35135"/>
                        <a14:foregroundMark x1="22179" y1="35135" x2="22179" y2="35135"/>
                        <a14:foregroundMark x1="20897" y1="34749" x2="20897" y2="34749"/>
                        <a14:foregroundMark x1="20897" y1="34749" x2="20897" y2="34749"/>
                        <a14:foregroundMark x1="20897" y1="33784" x2="20897" y2="33784"/>
                        <a14:foregroundMark x1="20897" y1="33784" x2="20897" y2="33784"/>
                        <a14:foregroundMark x1="19615" y1="34749" x2="19615" y2="34749"/>
                        <a14:foregroundMark x1="19231" y1="34749" x2="19231" y2="34749"/>
                      </a14:backgroundRemoval>
                    </a14:imgEffect>
                  </a14:imgLayer>
                </a14:imgProps>
              </a:ext>
              <a:ext uri="{28A0092B-C50C-407E-A947-70E740481C1C}">
                <a14:useLocalDpi xmlns:a14="http://schemas.microsoft.com/office/drawing/2010/main" val="0"/>
              </a:ext>
            </a:extLst>
          </a:blip>
          <a:srcRect/>
          <a:stretch>
            <a:fillRect/>
          </a:stretch>
        </p:blipFill>
        <p:spPr bwMode="auto">
          <a:xfrm rot="1344074" flipH="1">
            <a:off x="5863904" y="6575303"/>
            <a:ext cx="862187" cy="919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8" descr="http://us.123rf.com/400wm/400/400/arcady31/arcady311002/arcady31100200021/6388848-mortal-danger-sign.jpg">
            <a:hlinkClick r:id="rId12"/>
            <a:extLst>
              <a:ext uri="{FF2B5EF4-FFF2-40B4-BE49-F238E27FC236}">
                <a16:creationId xmlns:a16="http://schemas.microsoft.com/office/drawing/2014/main" id="{78DB3DB5-7A5F-47D1-A590-18B9C013A87C}"/>
              </a:ext>
            </a:extLst>
          </p:cNvPr>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3921" y="6204251"/>
            <a:ext cx="511793" cy="496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8" descr="http://www.rhodespackaging.co.uk/acatalog/retail-wholesale-packing-materials-aldershot-surrey-hampshire-gu.jpg">
            <a:hlinkClick r:id="rId14"/>
            <a:extLst>
              <a:ext uri="{FF2B5EF4-FFF2-40B4-BE49-F238E27FC236}">
                <a16:creationId xmlns:a16="http://schemas.microsoft.com/office/drawing/2014/main" id="{C4E0F69E-30BE-4B7E-999C-C220128743F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316592">
            <a:off x="5940746" y="8209357"/>
            <a:ext cx="803606" cy="662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descr="http://www.carlisleschools.org/webpages/wolfer/imageGallery/ClipArt/Function%20machine.jpg">
            <a:hlinkClick r:id="rId16"/>
            <a:extLst>
              <a:ext uri="{FF2B5EF4-FFF2-40B4-BE49-F238E27FC236}">
                <a16:creationId xmlns:a16="http://schemas.microsoft.com/office/drawing/2014/main" id="{FF43DFCB-9417-4801-B856-44E94CC74D06}"/>
              </a:ext>
            </a:extLst>
          </p:cNvPr>
          <p:cNvPicPr>
            <a:picLocks noChangeAspect="1" noChangeArrowheads="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465447">
            <a:off x="5977385" y="7237190"/>
            <a:ext cx="622668" cy="76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Group 24">
            <a:extLst>
              <a:ext uri="{FF2B5EF4-FFF2-40B4-BE49-F238E27FC236}">
                <a16:creationId xmlns:a16="http://schemas.microsoft.com/office/drawing/2014/main" id="{25B74A4D-73B9-478B-BBD6-635F4AECB28D}"/>
              </a:ext>
            </a:extLst>
          </p:cNvPr>
          <p:cNvGrpSpPr/>
          <p:nvPr/>
        </p:nvGrpSpPr>
        <p:grpSpPr>
          <a:xfrm>
            <a:off x="5805264" y="5847379"/>
            <a:ext cx="633650" cy="524821"/>
            <a:chOff x="5334847" y="3609750"/>
            <a:chExt cx="1512094" cy="1300757"/>
          </a:xfrm>
        </p:grpSpPr>
        <p:sp>
          <p:nvSpPr>
            <p:cNvPr id="26" name="Rectangle 25">
              <a:extLst>
                <a:ext uri="{FF2B5EF4-FFF2-40B4-BE49-F238E27FC236}">
                  <a16:creationId xmlns:a16="http://schemas.microsoft.com/office/drawing/2014/main" id="{AB771CBD-DB18-4404-B28A-7714897B7339}"/>
                </a:ext>
              </a:extLst>
            </p:cNvPr>
            <p:cNvSpPr/>
            <p:nvPr/>
          </p:nvSpPr>
          <p:spPr>
            <a:xfrm rot="1048393">
              <a:off x="5835253" y="3923928"/>
              <a:ext cx="576405" cy="8640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27" name="Picture 2" descr="http://www.recycling.org.uk/images/recyclingbin.jpg">
              <a:hlinkClick r:id="rId18"/>
              <a:extLst>
                <a:ext uri="{FF2B5EF4-FFF2-40B4-BE49-F238E27FC236}">
                  <a16:creationId xmlns:a16="http://schemas.microsoft.com/office/drawing/2014/main" id="{770BB092-40D2-4D5A-9AF1-6C1ECFCA3044}"/>
                </a:ext>
              </a:extLst>
            </p:cNvPr>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780311">
              <a:off x="5334847" y="3609750"/>
              <a:ext cx="1512094" cy="1300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607536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1">
            <a:extLst>
              <a:ext uri="{FF2B5EF4-FFF2-40B4-BE49-F238E27FC236}">
                <a16:creationId xmlns:a16="http://schemas.microsoft.com/office/drawing/2014/main" id="{CCE9DB87-23B0-4A33-B428-31312CA42BE8}"/>
              </a:ext>
            </a:extLst>
          </p:cNvPr>
          <p:cNvSpPr>
            <a:spLocks noGrp="1"/>
          </p:cNvSpPr>
          <p:nvPr>
            <p:ph type="title"/>
          </p:nvPr>
        </p:nvSpPr>
        <p:spPr>
          <a:xfrm>
            <a:off x="1" y="1"/>
            <a:ext cx="6858000" cy="539552"/>
          </a:xfrm>
          <a:solidFill>
            <a:schemeClr val="bg1">
              <a:lumMod val="95000"/>
            </a:schemeClr>
          </a:solidFill>
        </p:spPr>
        <p:txBody>
          <a:bodyPr anchor="ctr">
            <a:normAutofit fontScale="90000"/>
          </a:bodyPr>
          <a:lstStyle/>
          <a:p>
            <a:pPr algn="ctr"/>
            <a:r>
              <a:rPr lang="en-GB" sz="2400" b="1"/>
              <a:t>Personalised Learning Checklist: KS3 Food Technology</a:t>
            </a:r>
            <a:endParaRPr lang="ru-RU" sz="2400" b="1"/>
          </a:p>
        </p:txBody>
      </p:sp>
      <p:graphicFrame>
        <p:nvGraphicFramePr>
          <p:cNvPr id="3" name="Table 2">
            <a:extLst>
              <a:ext uri="{FF2B5EF4-FFF2-40B4-BE49-F238E27FC236}">
                <a16:creationId xmlns:a16="http://schemas.microsoft.com/office/drawing/2014/main" id="{307FFC74-EC3D-43DF-9121-96B1BC1C4E83}"/>
              </a:ext>
            </a:extLst>
          </p:cNvPr>
          <p:cNvGraphicFramePr>
            <a:graphicFrameLocks noGrp="1"/>
          </p:cNvGraphicFramePr>
          <p:nvPr>
            <p:extLst>
              <p:ext uri="{D42A27DB-BD31-4B8C-83A1-F6EECF244321}">
                <p14:modId xmlns:p14="http://schemas.microsoft.com/office/powerpoint/2010/main" val="3783930179"/>
              </p:ext>
            </p:extLst>
          </p:nvPr>
        </p:nvGraphicFramePr>
        <p:xfrm>
          <a:off x="230151" y="2185500"/>
          <a:ext cx="6397698" cy="6706977"/>
        </p:xfrm>
        <a:graphic>
          <a:graphicData uri="http://schemas.openxmlformats.org/drawingml/2006/table">
            <a:tbl>
              <a:tblPr firstRow="1" firstCol="1" bandRow="1">
                <a:tableStyleId>{5940675A-B579-460E-94D1-54222C63F5DA}</a:tableStyleId>
              </a:tblPr>
              <a:tblGrid>
                <a:gridCol w="3530251">
                  <a:extLst>
                    <a:ext uri="{9D8B030D-6E8A-4147-A177-3AD203B41FA5}">
                      <a16:colId xmlns:a16="http://schemas.microsoft.com/office/drawing/2014/main" val="3994530189"/>
                    </a:ext>
                  </a:extLst>
                </a:gridCol>
                <a:gridCol w="1036750">
                  <a:extLst>
                    <a:ext uri="{9D8B030D-6E8A-4147-A177-3AD203B41FA5}">
                      <a16:colId xmlns:a16="http://schemas.microsoft.com/office/drawing/2014/main" val="2972625839"/>
                    </a:ext>
                  </a:extLst>
                </a:gridCol>
                <a:gridCol w="981083">
                  <a:extLst>
                    <a:ext uri="{9D8B030D-6E8A-4147-A177-3AD203B41FA5}">
                      <a16:colId xmlns:a16="http://schemas.microsoft.com/office/drawing/2014/main" val="458051030"/>
                    </a:ext>
                  </a:extLst>
                </a:gridCol>
                <a:gridCol w="849614">
                  <a:extLst>
                    <a:ext uri="{9D8B030D-6E8A-4147-A177-3AD203B41FA5}">
                      <a16:colId xmlns:a16="http://schemas.microsoft.com/office/drawing/2014/main" val="2030349418"/>
                    </a:ext>
                  </a:extLst>
                </a:gridCol>
              </a:tblGrid>
              <a:tr h="390378">
                <a:tc>
                  <a:txBody>
                    <a:bodyPr/>
                    <a:lstStyle/>
                    <a:p>
                      <a:pPr>
                        <a:lnSpc>
                          <a:spcPct val="107000"/>
                        </a:lnSpc>
                        <a:spcAft>
                          <a:spcPts val="800"/>
                        </a:spcAft>
                      </a:pPr>
                      <a:r>
                        <a:rPr lang="en-GB" sz="1800" b="1">
                          <a:effectLst/>
                          <a:latin typeface="Calibri" panose="020F0502020204030204" pitchFamily="34" charset="0"/>
                          <a:ea typeface="Calibri" panose="020F0502020204030204" pitchFamily="34" charset="0"/>
                          <a:cs typeface="Times New Roman" panose="02020603050405020304" pitchFamily="18" charset="0"/>
                        </a:rPr>
                        <a:t>KS3 FOOD TECHNOLOGY</a:t>
                      </a:r>
                    </a:p>
                  </a:txBody>
                  <a:tcPr marL="49738" marR="49738" marT="0" marB="0" anchor="ctr">
                    <a:solidFill>
                      <a:schemeClr val="bg1">
                        <a:lumMod val="95000"/>
                      </a:schemeClr>
                    </a:solidFill>
                  </a:tcPr>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tc>
                <a:tc>
                  <a:txBody>
                    <a:bodyPr/>
                    <a:lstStyle/>
                    <a:p>
                      <a:pPr algn="ctr">
                        <a:lnSpc>
                          <a:spcPct val="107000"/>
                        </a:lnSpc>
                        <a:spcAft>
                          <a:spcPts val="0"/>
                        </a:spcAft>
                      </a:pP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tc>
                <a:extLst>
                  <a:ext uri="{0D108BD9-81ED-4DB2-BD59-A6C34878D82A}">
                    <a16:rowId xmlns:a16="http://schemas.microsoft.com/office/drawing/2014/main" val="3784971274"/>
                  </a:ext>
                </a:extLst>
              </a:tr>
              <a:tr h="167977">
                <a:tc gridSpan="4">
                  <a:txBody>
                    <a:bodyPr/>
                    <a:lstStyle/>
                    <a:p>
                      <a:pPr>
                        <a:lnSpc>
                          <a:spcPct val="107000"/>
                        </a:lnSpc>
                        <a:spcAft>
                          <a:spcPts val="800"/>
                        </a:spcAft>
                      </a:pPr>
                      <a:r>
                        <a:rPr lang="en-GB" sz="1000" b="1">
                          <a:effectLst/>
                        </a:rPr>
                        <a:t>Year 7 Module 1– Food Groups and Hygiene</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solidFill>
                      <a:schemeClr val="bg1">
                        <a:lumMod val="95000"/>
                      </a:schemeClr>
                    </a:solidFill>
                  </a:tcPr>
                </a:tc>
                <a:tc hMerge="1">
                  <a:txBody>
                    <a:bodyPr/>
                    <a:lstStyle/>
                    <a:p>
                      <a:endParaRPr lang="en-GB"/>
                    </a:p>
                  </a:txBody>
                  <a:tcPr marL="49738" marR="49738" marT="0" marB="0"/>
                </a:tc>
                <a:tc hMerge="1">
                  <a:txBody>
                    <a:bodyPr/>
                    <a:lstStyle/>
                    <a:p>
                      <a:endParaRPr lang="en-GB"/>
                    </a:p>
                  </a:txBody>
                  <a:tcPr/>
                </a:tc>
                <a:tc hMerge="1">
                  <a:txBody>
                    <a:bodyPr/>
                    <a:lstStyle/>
                    <a:p>
                      <a:endParaRPr lang="en-GB"/>
                    </a:p>
                  </a:txBody>
                  <a:tcPr marL="49738" marR="49738" marT="0" marB="0"/>
                </a:tc>
                <a:extLst>
                  <a:ext uri="{0D108BD9-81ED-4DB2-BD59-A6C34878D82A}">
                    <a16:rowId xmlns:a16="http://schemas.microsoft.com/office/drawing/2014/main" val="220251878"/>
                  </a:ext>
                </a:extLst>
              </a:tr>
              <a:tr h="343758">
                <a:tc>
                  <a:txBody>
                    <a:bodyPr/>
                    <a:lstStyle/>
                    <a:p>
                      <a:pPr>
                        <a:lnSpc>
                          <a:spcPct val="107000"/>
                        </a:lnSpc>
                        <a:spcAft>
                          <a:spcPts val="0"/>
                        </a:spcAft>
                      </a:pPr>
                      <a:r>
                        <a:rPr lang="en-GB" sz="1000">
                          <a:effectLst/>
                        </a:rPr>
                        <a:t>Make a poster showing all the different food groups and some examples of each one.</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extLst>
                  <a:ext uri="{0D108BD9-81ED-4DB2-BD59-A6C34878D82A}">
                    <a16:rowId xmlns:a16="http://schemas.microsoft.com/office/drawing/2014/main" val="626092282"/>
                  </a:ext>
                </a:extLst>
              </a:tr>
              <a:tr h="167977">
                <a:tc>
                  <a:txBody>
                    <a:bodyPr/>
                    <a:lstStyle/>
                    <a:p>
                      <a:pPr>
                        <a:lnSpc>
                          <a:spcPct val="107000"/>
                        </a:lnSpc>
                        <a:spcAft>
                          <a:spcPts val="0"/>
                        </a:spcAft>
                      </a:pPr>
                      <a:r>
                        <a:rPr lang="en-GB" sz="1000">
                          <a:effectLst/>
                        </a:rPr>
                        <a:t>Put 5 safety rules onto the back</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extLst>
                  <a:ext uri="{0D108BD9-81ED-4DB2-BD59-A6C34878D82A}">
                    <a16:rowId xmlns:a16="http://schemas.microsoft.com/office/drawing/2014/main" val="2115851276"/>
                  </a:ext>
                </a:extLst>
              </a:tr>
              <a:tr h="167977">
                <a:tc>
                  <a:txBody>
                    <a:bodyPr/>
                    <a:lstStyle/>
                    <a:p>
                      <a:pPr>
                        <a:lnSpc>
                          <a:spcPct val="107000"/>
                        </a:lnSpc>
                        <a:spcAft>
                          <a:spcPts val="0"/>
                        </a:spcAft>
                      </a:pPr>
                      <a:r>
                        <a:rPr lang="en-GB" sz="1000">
                          <a:effectLst/>
                        </a:rPr>
                        <a:t>Design a balanced menu for a teenager for a day.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extLst>
                  <a:ext uri="{0D108BD9-81ED-4DB2-BD59-A6C34878D82A}">
                    <a16:rowId xmlns:a16="http://schemas.microsoft.com/office/drawing/2014/main" val="3689159998"/>
                  </a:ext>
                </a:extLst>
              </a:tr>
              <a:tr h="167977">
                <a:tc>
                  <a:txBody>
                    <a:bodyPr/>
                    <a:lstStyle/>
                    <a:p>
                      <a:pPr>
                        <a:lnSpc>
                          <a:spcPct val="107000"/>
                        </a:lnSpc>
                        <a:spcAft>
                          <a:spcPts val="0"/>
                        </a:spcAft>
                      </a:pPr>
                      <a:r>
                        <a:rPr lang="en-GB" sz="1000">
                          <a:effectLst/>
                        </a:rPr>
                        <a:t>Label each food group that they are eating.</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extLst>
                  <a:ext uri="{0D108BD9-81ED-4DB2-BD59-A6C34878D82A}">
                    <a16:rowId xmlns:a16="http://schemas.microsoft.com/office/drawing/2014/main" val="2887549403"/>
                  </a:ext>
                </a:extLst>
              </a:tr>
              <a:tr h="167977">
                <a:tc>
                  <a:txBody>
                    <a:bodyPr/>
                    <a:lstStyle/>
                    <a:p>
                      <a:pPr>
                        <a:lnSpc>
                          <a:spcPct val="107000"/>
                        </a:lnSpc>
                        <a:spcAft>
                          <a:spcPts val="0"/>
                        </a:spcAft>
                      </a:pPr>
                      <a:r>
                        <a:rPr lang="en-GB" sz="1000">
                          <a:effectLst/>
                        </a:rPr>
                        <a:t>Write a paragraph explaining why the menu is balanced.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extLst>
                  <a:ext uri="{0D108BD9-81ED-4DB2-BD59-A6C34878D82A}">
                    <a16:rowId xmlns:a16="http://schemas.microsoft.com/office/drawing/2014/main" val="3719131549"/>
                  </a:ext>
                </a:extLst>
              </a:tr>
              <a:tr h="343758">
                <a:tc>
                  <a:txBody>
                    <a:bodyPr/>
                    <a:lstStyle/>
                    <a:p>
                      <a:pPr>
                        <a:lnSpc>
                          <a:spcPct val="107000"/>
                        </a:lnSpc>
                        <a:spcAft>
                          <a:spcPts val="0"/>
                        </a:spcAft>
                      </a:pPr>
                      <a:r>
                        <a:rPr lang="en-GB" sz="1000">
                          <a:effectLst/>
                        </a:rPr>
                        <a:t>Explain the risks if people do not follow hygiene rules in the kitchen.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extLst>
                  <a:ext uri="{0D108BD9-81ED-4DB2-BD59-A6C34878D82A}">
                    <a16:rowId xmlns:a16="http://schemas.microsoft.com/office/drawing/2014/main" val="4280458146"/>
                  </a:ext>
                </a:extLst>
              </a:tr>
              <a:tr h="167977">
                <a:tc>
                  <a:txBody>
                    <a:bodyPr/>
                    <a:lstStyle/>
                    <a:p>
                      <a:pPr>
                        <a:lnSpc>
                          <a:spcPct val="107000"/>
                        </a:lnSpc>
                        <a:spcAft>
                          <a:spcPts val="0"/>
                        </a:spcAft>
                      </a:pPr>
                      <a:r>
                        <a:rPr lang="en-GB" sz="1000">
                          <a:effectLst/>
                        </a:rPr>
                        <a:t>Design a menu for a someone with a food allergy for a day.</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extLst>
                  <a:ext uri="{0D108BD9-81ED-4DB2-BD59-A6C34878D82A}">
                    <a16:rowId xmlns:a16="http://schemas.microsoft.com/office/drawing/2014/main" val="1206072268"/>
                  </a:ext>
                </a:extLst>
              </a:tr>
              <a:tr h="343758">
                <a:tc>
                  <a:txBody>
                    <a:bodyPr/>
                    <a:lstStyle/>
                    <a:p>
                      <a:pPr>
                        <a:lnSpc>
                          <a:spcPct val="107000"/>
                        </a:lnSpc>
                        <a:spcAft>
                          <a:spcPts val="0"/>
                        </a:spcAft>
                      </a:pPr>
                      <a:r>
                        <a:rPr lang="en-GB" sz="1000">
                          <a:effectLst/>
                        </a:rPr>
                        <a:t>Label each food group that they are eating and say what foods they can’t eat.</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extLst>
                  <a:ext uri="{0D108BD9-81ED-4DB2-BD59-A6C34878D82A}">
                    <a16:rowId xmlns:a16="http://schemas.microsoft.com/office/drawing/2014/main" val="1655228431"/>
                  </a:ext>
                </a:extLst>
              </a:tr>
              <a:tr h="343758">
                <a:tc>
                  <a:txBody>
                    <a:bodyPr/>
                    <a:lstStyle/>
                    <a:p>
                      <a:pPr>
                        <a:lnSpc>
                          <a:spcPct val="107000"/>
                        </a:lnSpc>
                        <a:spcAft>
                          <a:spcPts val="0"/>
                        </a:spcAft>
                      </a:pPr>
                      <a:r>
                        <a:rPr lang="en-GB" sz="1000">
                          <a:effectLst/>
                        </a:rPr>
                        <a:t>Write a paragraph explaining how you have made the menu balanced when their diet is restricted.</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extLst>
                  <a:ext uri="{0D108BD9-81ED-4DB2-BD59-A6C34878D82A}">
                    <a16:rowId xmlns:a16="http://schemas.microsoft.com/office/drawing/2014/main" val="3743656458"/>
                  </a:ext>
                </a:extLst>
              </a:tr>
              <a:tr h="343758">
                <a:tc>
                  <a:txBody>
                    <a:bodyPr/>
                    <a:lstStyle/>
                    <a:p>
                      <a:pPr>
                        <a:lnSpc>
                          <a:spcPct val="107000"/>
                        </a:lnSpc>
                        <a:spcAft>
                          <a:spcPts val="0"/>
                        </a:spcAft>
                      </a:pPr>
                      <a:r>
                        <a:rPr lang="en-GB" sz="1000">
                          <a:effectLst/>
                        </a:rPr>
                        <a:t>Explain the risks if people do not follow hygiene rules in the kitchen</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extLst>
                  <a:ext uri="{0D108BD9-81ED-4DB2-BD59-A6C34878D82A}">
                    <a16:rowId xmlns:a16="http://schemas.microsoft.com/office/drawing/2014/main" val="410429937"/>
                  </a:ext>
                </a:extLst>
              </a:tr>
              <a:tr h="167977">
                <a:tc gridSpan="4">
                  <a:txBody>
                    <a:bodyPr/>
                    <a:lstStyle/>
                    <a:p>
                      <a:pPr>
                        <a:lnSpc>
                          <a:spcPct val="107000"/>
                        </a:lnSpc>
                        <a:spcAft>
                          <a:spcPts val="800"/>
                        </a:spcAft>
                      </a:pPr>
                      <a:r>
                        <a:rPr lang="en-GB" sz="1000" b="1">
                          <a:effectLst/>
                        </a:rPr>
                        <a:t>Year 7 Module 2 - Planning and Mass production</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solidFill>
                      <a:schemeClr val="bg1">
                        <a:lumMod val="95000"/>
                      </a:schemeClr>
                    </a:solidFill>
                  </a:tcPr>
                </a:tc>
                <a:tc hMerge="1">
                  <a:txBody>
                    <a:bodyPr/>
                    <a:lstStyle/>
                    <a:p>
                      <a:pPr algn="ct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tc>
                <a:tc hMerge="1">
                  <a:txBody>
                    <a:bodyPr/>
                    <a:lstStyle/>
                    <a:p>
                      <a:endParaRPr lang="en-GB"/>
                    </a:p>
                  </a:txBody>
                  <a:tcPr/>
                </a:tc>
                <a:tc hMerge="1">
                  <a:txBody>
                    <a:bodyPr/>
                    <a:lstStyle/>
                    <a:p>
                      <a:pPr algn="ct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tc>
                <a:extLst>
                  <a:ext uri="{0D108BD9-81ED-4DB2-BD59-A6C34878D82A}">
                    <a16:rowId xmlns:a16="http://schemas.microsoft.com/office/drawing/2014/main" val="230969164"/>
                  </a:ext>
                </a:extLst>
              </a:tr>
              <a:tr h="167977">
                <a:tc>
                  <a:txBody>
                    <a:bodyPr/>
                    <a:lstStyle/>
                    <a:p>
                      <a:pPr>
                        <a:lnSpc>
                          <a:spcPct val="107000"/>
                        </a:lnSpc>
                        <a:spcAft>
                          <a:spcPts val="0"/>
                        </a:spcAft>
                      </a:pPr>
                      <a:r>
                        <a:rPr lang="en-GB" sz="1000">
                          <a:effectLst/>
                        </a:rPr>
                        <a:t>Write a plan for making a cup of tea.</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extLst>
                  <a:ext uri="{0D108BD9-81ED-4DB2-BD59-A6C34878D82A}">
                    <a16:rowId xmlns:a16="http://schemas.microsoft.com/office/drawing/2014/main" val="1973908632"/>
                  </a:ext>
                </a:extLst>
              </a:tr>
              <a:tr h="343758">
                <a:tc>
                  <a:txBody>
                    <a:bodyPr/>
                    <a:lstStyle/>
                    <a:p>
                      <a:pPr>
                        <a:lnSpc>
                          <a:spcPct val="107000"/>
                        </a:lnSpc>
                        <a:spcAft>
                          <a:spcPts val="0"/>
                        </a:spcAft>
                      </a:pPr>
                      <a:r>
                        <a:rPr lang="en-GB" sz="1000">
                          <a:effectLst/>
                        </a:rPr>
                        <a:t>Write a paragraph explaining how you would need to change this plan if you were making 100 cups of tea.</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extLst>
                  <a:ext uri="{0D108BD9-81ED-4DB2-BD59-A6C34878D82A}">
                    <a16:rowId xmlns:a16="http://schemas.microsoft.com/office/drawing/2014/main" val="192760503"/>
                  </a:ext>
                </a:extLst>
              </a:tr>
              <a:tr h="167977">
                <a:tc>
                  <a:txBody>
                    <a:bodyPr/>
                    <a:lstStyle/>
                    <a:p>
                      <a:pPr>
                        <a:lnSpc>
                          <a:spcPct val="107000"/>
                        </a:lnSpc>
                        <a:spcAft>
                          <a:spcPts val="0"/>
                        </a:spcAft>
                      </a:pPr>
                      <a:r>
                        <a:rPr lang="en-GB" sz="1000">
                          <a:effectLst/>
                        </a:rPr>
                        <a:t>Write a plan for making a sandwich.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extLst>
                  <a:ext uri="{0D108BD9-81ED-4DB2-BD59-A6C34878D82A}">
                    <a16:rowId xmlns:a16="http://schemas.microsoft.com/office/drawing/2014/main" val="595981292"/>
                  </a:ext>
                </a:extLst>
              </a:tr>
              <a:tr h="167977">
                <a:tc>
                  <a:txBody>
                    <a:bodyPr/>
                    <a:lstStyle/>
                    <a:p>
                      <a:pPr>
                        <a:lnSpc>
                          <a:spcPct val="107000"/>
                        </a:lnSpc>
                        <a:spcAft>
                          <a:spcPts val="0"/>
                        </a:spcAft>
                      </a:pPr>
                      <a:r>
                        <a:rPr lang="en-GB" sz="1000">
                          <a:effectLst/>
                        </a:rPr>
                        <a:t>Include quality checks and timescales for the sandwich.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extLst>
                  <a:ext uri="{0D108BD9-81ED-4DB2-BD59-A6C34878D82A}">
                    <a16:rowId xmlns:a16="http://schemas.microsoft.com/office/drawing/2014/main" val="3402903047"/>
                  </a:ext>
                </a:extLst>
              </a:tr>
              <a:tr h="343758">
                <a:tc>
                  <a:txBody>
                    <a:bodyPr/>
                    <a:lstStyle/>
                    <a:p>
                      <a:pPr>
                        <a:lnSpc>
                          <a:spcPct val="107000"/>
                        </a:lnSpc>
                        <a:spcAft>
                          <a:spcPts val="0"/>
                        </a:spcAft>
                      </a:pPr>
                      <a:r>
                        <a:rPr lang="en-GB" sz="1000">
                          <a:effectLst/>
                        </a:rPr>
                        <a:t>Write a paragraph explaining how you would need to change this plan if you were making 100 sandwiches.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extLst>
                  <a:ext uri="{0D108BD9-81ED-4DB2-BD59-A6C34878D82A}">
                    <a16:rowId xmlns:a16="http://schemas.microsoft.com/office/drawing/2014/main" val="3427137820"/>
                  </a:ext>
                </a:extLst>
              </a:tr>
              <a:tr h="167977">
                <a:tc>
                  <a:txBody>
                    <a:bodyPr/>
                    <a:lstStyle/>
                    <a:p>
                      <a:pPr>
                        <a:lnSpc>
                          <a:spcPct val="107000"/>
                        </a:lnSpc>
                        <a:spcAft>
                          <a:spcPts val="0"/>
                        </a:spcAft>
                      </a:pPr>
                      <a:r>
                        <a:rPr lang="en-GB" sz="1000">
                          <a:effectLst/>
                        </a:rPr>
                        <a:t>Write a plan for making a range of sandwiches.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extLst>
                  <a:ext uri="{0D108BD9-81ED-4DB2-BD59-A6C34878D82A}">
                    <a16:rowId xmlns:a16="http://schemas.microsoft.com/office/drawing/2014/main" val="4288191575"/>
                  </a:ext>
                </a:extLst>
              </a:tr>
              <a:tr h="343758">
                <a:tc>
                  <a:txBody>
                    <a:bodyPr/>
                    <a:lstStyle/>
                    <a:p>
                      <a:pPr>
                        <a:lnSpc>
                          <a:spcPct val="107000"/>
                        </a:lnSpc>
                        <a:spcAft>
                          <a:spcPts val="0"/>
                        </a:spcAft>
                      </a:pPr>
                      <a:r>
                        <a:rPr lang="en-GB" sz="1000">
                          <a:effectLst/>
                        </a:rPr>
                        <a:t>Include quality checks and timescales for the different sandwiches.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extLst>
                  <a:ext uri="{0D108BD9-81ED-4DB2-BD59-A6C34878D82A}">
                    <a16:rowId xmlns:a16="http://schemas.microsoft.com/office/drawing/2014/main" val="1170094935"/>
                  </a:ext>
                </a:extLst>
              </a:tr>
              <a:tr h="343758">
                <a:tc>
                  <a:txBody>
                    <a:bodyPr/>
                    <a:lstStyle/>
                    <a:p>
                      <a:pPr>
                        <a:lnSpc>
                          <a:spcPct val="107000"/>
                        </a:lnSpc>
                        <a:spcAft>
                          <a:spcPts val="0"/>
                        </a:spcAft>
                      </a:pPr>
                      <a:r>
                        <a:rPr lang="en-GB" sz="1000">
                          <a:effectLst/>
                        </a:rPr>
                        <a:t>Write a paragraph explaining how you would need to change this plan if you were making 100 of each sandwich.</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extLst>
                  <a:ext uri="{0D108BD9-81ED-4DB2-BD59-A6C34878D82A}">
                    <a16:rowId xmlns:a16="http://schemas.microsoft.com/office/drawing/2014/main" val="2569322191"/>
                  </a:ext>
                </a:extLst>
              </a:tr>
              <a:tr h="167977">
                <a:tc gridSpan="4">
                  <a:txBody>
                    <a:bodyPr/>
                    <a:lstStyle/>
                    <a:p>
                      <a:pPr>
                        <a:lnSpc>
                          <a:spcPct val="107000"/>
                        </a:lnSpc>
                        <a:spcAft>
                          <a:spcPts val="0"/>
                        </a:spcAft>
                      </a:pPr>
                      <a:r>
                        <a:rPr lang="en-GB" sz="1000" b="1">
                          <a:effectLst/>
                        </a:rPr>
                        <a:t>Year 7 Module 3 – Designing and Evaluating</a:t>
                      </a:r>
                      <a:endParaRPr lang="en-GB" sz="1000" b="1">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solidFill>
                      <a:schemeClr val="bg1">
                        <a:lumMod val="95000"/>
                      </a:schemeClr>
                    </a:solidFill>
                  </a:tcPr>
                </a:tc>
                <a:tc hMerge="1">
                  <a:txBody>
                    <a:bodyPr/>
                    <a:lstStyle/>
                    <a:p>
                      <a:pPr algn="ct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tc>
                <a:tc hMerge="1">
                  <a:txBody>
                    <a:bodyPr/>
                    <a:lstStyle/>
                    <a:p>
                      <a:endParaRPr lang="en-GB"/>
                    </a:p>
                  </a:txBody>
                  <a:tcPr/>
                </a:tc>
                <a:tc hMerge="1">
                  <a:txBody>
                    <a:bodyPr/>
                    <a:lstStyle/>
                    <a:p>
                      <a:pPr algn="ct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tc>
                <a:extLst>
                  <a:ext uri="{0D108BD9-81ED-4DB2-BD59-A6C34878D82A}">
                    <a16:rowId xmlns:a16="http://schemas.microsoft.com/office/drawing/2014/main" val="2981915301"/>
                  </a:ext>
                </a:extLst>
              </a:tr>
              <a:tr h="519538">
                <a:tc>
                  <a:txBody>
                    <a:bodyPr/>
                    <a:lstStyle/>
                    <a:p>
                      <a:pPr>
                        <a:lnSpc>
                          <a:spcPct val="107000"/>
                        </a:lnSpc>
                        <a:spcAft>
                          <a:spcPts val="0"/>
                        </a:spcAft>
                      </a:pPr>
                      <a:r>
                        <a:rPr lang="en-GB" sz="1000">
                          <a:effectLst/>
                        </a:rPr>
                        <a:t>Look at a product you have designed and identify 4 criteria that your product must meet then say how your product meets the design criteria.</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extLst>
                  <a:ext uri="{0D108BD9-81ED-4DB2-BD59-A6C34878D82A}">
                    <a16:rowId xmlns:a16="http://schemas.microsoft.com/office/drawing/2014/main" val="1113361747"/>
                  </a:ext>
                </a:extLst>
              </a:tr>
              <a:tr h="519538">
                <a:tc>
                  <a:txBody>
                    <a:bodyPr/>
                    <a:lstStyle/>
                    <a:p>
                      <a:pPr>
                        <a:lnSpc>
                          <a:spcPct val="107000"/>
                        </a:lnSpc>
                        <a:spcAft>
                          <a:spcPts val="0"/>
                        </a:spcAft>
                      </a:pPr>
                      <a:r>
                        <a:rPr lang="en-GB" sz="1000">
                          <a:effectLst/>
                        </a:rPr>
                        <a:t>Use ACCESS FM to identify a full specification of  criteria that your product must meet, then justify how your design meets each criteria using PEE chains.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tc>
                  <a:txBody>
                    <a:bodyPr/>
                    <a:lstStyle/>
                    <a:p>
                      <a:pPr>
                        <a:lnSpc>
                          <a:spcPct val="107000"/>
                        </a:lnSpc>
                        <a:spcAft>
                          <a:spcPts val="0"/>
                        </a:spcAft>
                      </a:pP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extLst>
                  <a:ext uri="{0D108BD9-81ED-4DB2-BD59-A6C34878D82A}">
                    <a16:rowId xmlns:a16="http://schemas.microsoft.com/office/drawing/2014/main" val="4194767555"/>
                  </a:ext>
                </a:extLst>
              </a:tr>
              <a:tr h="167977">
                <a:tc>
                  <a:txBody>
                    <a:bodyPr/>
                    <a:lstStyle/>
                    <a:p>
                      <a:pPr>
                        <a:lnSpc>
                          <a:spcPct val="107000"/>
                        </a:lnSpc>
                        <a:spcAft>
                          <a:spcPts val="0"/>
                        </a:spcAft>
                      </a:pPr>
                      <a:r>
                        <a:rPr lang="en-GB" sz="1000">
                          <a:effectLst/>
                        </a:rPr>
                        <a:t>Write a conclusion saying how good the design is.</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ctr"/>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tc>
                  <a:txBody>
                    <a:bodyPr/>
                    <a:lstStyle/>
                    <a:p>
                      <a:pPr>
                        <a:lnSpc>
                          <a:spcPct val="107000"/>
                        </a:lnSpc>
                        <a:spcAft>
                          <a:spcPts val="0"/>
                        </a:spcAft>
                      </a:pPr>
                      <a:r>
                        <a:rPr lang="en-GB" sz="1000">
                          <a:effectLst/>
                        </a:rPr>
                        <a:t> </a:t>
                      </a:r>
                      <a:endParaRPr lang="en-GB" sz="1000">
                        <a:effectLst/>
                        <a:latin typeface="Calibri" panose="020F0502020204030204" pitchFamily="34" charset="0"/>
                        <a:ea typeface="Calibri" panose="020F0502020204030204" pitchFamily="34" charset="0"/>
                        <a:cs typeface="Times New Roman" panose="02020603050405020304" pitchFamily="18" charset="0"/>
                      </a:endParaRPr>
                    </a:p>
                  </a:txBody>
                  <a:tcPr marL="49738" marR="49738" marT="0" marB="0" anchor="b"/>
                </a:tc>
                <a:extLst>
                  <a:ext uri="{0D108BD9-81ED-4DB2-BD59-A6C34878D82A}">
                    <a16:rowId xmlns:a16="http://schemas.microsoft.com/office/drawing/2014/main" val="3739363900"/>
                  </a:ext>
                </a:extLst>
              </a:tr>
            </a:tbl>
          </a:graphicData>
        </a:graphic>
      </p:graphicFrame>
      <p:sp>
        <p:nvSpPr>
          <p:cNvPr id="4" name="Rectangle 1">
            <a:extLst>
              <a:ext uri="{FF2B5EF4-FFF2-40B4-BE49-F238E27FC236}">
                <a16:creationId xmlns:a16="http://schemas.microsoft.com/office/drawing/2014/main" id="{119B6BB9-B22B-4A69-BA06-50E706FA11CE}"/>
              </a:ext>
            </a:extLst>
          </p:cNvPr>
          <p:cNvSpPr>
            <a:spLocks noChangeArrowheads="1"/>
          </p:cNvSpPr>
          <p:nvPr/>
        </p:nvSpPr>
        <p:spPr bwMode="auto">
          <a:xfrm>
            <a:off x="188640" y="656174"/>
            <a:ext cx="6408712" cy="1384995"/>
          </a:xfrm>
          <a:prstGeom prst="rect">
            <a:avLst/>
          </a:prstGeom>
          <a:solidFill>
            <a:schemeClr val="bg1">
              <a:lumMod val="85000"/>
            </a:schemeClr>
          </a:solidFill>
          <a:ln>
            <a:noFill/>
          </a:ln>
          <a:effec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Create a </a:t>
            </a:r>
            <a:r>
              <a:rPr kumimoji="0" lang="en-GB" altLang="en-US" sz="1200" b="1"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revision aid</a:t>
            </a:r>
            <a:r>
              <a:rPr kumimoji="0" lang="en-GB"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for each of the statements below, to prove you can do each one. </a:t>
            </a: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a:ln>
                  <a:noFill/>
                </a:ln>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If you can definitely do the full task, tick green. </a:t>
            </a: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a:ln>
                  <a:noFill/>
                </a:ln>
                <a:solidFill>
                  <a:schemeClr val="accent6">
                    <a:lumMod val="75000"/>
                  </a:schemeClr>
                </a:solidFill>
                <a:effectLst/>
                <a:latin typeface="Calibri" panose="020F0502020204030204" pitchFamily="34" charset="0"/>
                <a:ea typeface="Calibri" panose="020F0502020204030204" pitchFamily="34" charset="0"/>
                <a:cs typeface="Times New Roman" panose="02020603050405020304" pitchFamily="18" charset="0"/>
              </a:rPr>
              <a:t>If you can do some of the task, tick amber. </a:t>
            </a:r>
            <a:endParaRPr kumimoji="0" lang="en-GB" altLang="en-US" sz="600" b="0" i="0" u="none" strike="noStrike" cap="none" normalizeH="0" baseline="0">
              <a:ln>
                <a:noFill/>
              </a:ln>
              <a:solidFill>
                <a:schemeClr val="accent6">
                  <a:lumMod val="7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200" b="0" i="0" u="none" strike="noStrike" cap="none" normalizeH="0" baseline="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If you can do less than half of the task, tick red.</a:t>
            </a: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If you have not ticked green, spend some extra time revising that area!</a:t>
            </a:r>
            <a:endParaRPr kumimoji="0" lang="en-GB"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sng"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What’s a revision aid?</a:t>
            </a:r>
            <a:r>
              <a:rPr kumimoji="0" lang="en-GB" altLang="en-US" sz="12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This could be revision notes, a mind map, a list, flashcards. Whatever works for you! Look at the revision strategies page for more ideas.</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a:extLst>
              <a:ext uri="{FF2B5EF4-FFF2-40B4-BE49-F238E27FC236}">
                <a16:creationId xmlns:a16="http://schemas.microsoft.com/office/drawing/2014/main" id="{CA1075FC-D034-4AFB-9032-7FBE93FF651C}"/>
              </a:ext>
            </a:extLst>
          </p:cNvPr>
          <p:cNvPicPr>
            <a:picLocks noChangeAspect="1"/>
          </p:cNvPicPr>
          <p:nvPr/>
        </p:nvPicPr>
        <p:blipFill rotWithShape="1">
          <a:blip r:embed="rId2"/>
          <a:srcRect l="6009" t="44600" r="64664" b="9500"/>
          <a:stretch/>
        </p:blipFill>
        <p:spPr>
          <a:xfrm>
            <a:off x="4115194" y="2219237"/>
            <a:ext cx="304975" cy="288032"/>
          </a:xfrm>
          <a:prstGeom prst="rect">
            <a:avLst/>
          </a:prstGeom>
        </p:spPr>
      </p:pic>
      <p:pic>
        <p:nvPicPr>
          <p:cNvPr id="8" name="Picture 7">
            <a:extLst>
              <a:ext uri="{FF2B5EF4-FFF2-40B4-BE49-F238E27FC236}">
                <a16:creationId xmlns:a16="http://schemas.microsoft.com/office/drawing/2014/main" id="{0FAA9566-2A2E-447A-A800-7EC5ACA8D797}"/>
              </a:ext>
            </a:extLst>
          </p:cNvPr>
          <p:cNvPicPr>
            <a:picLocks noChangeAspect="1"/>
          </p:cNvPicPr>
          <p:nvPr/>
        </p:nvPicPr>
        <p:blipFill rotWithShape="1">
          <a:blip r:embed="rId2"/>
          <a:srcRect l="66103" t="44600" r="6009" b="9500"/>
          <a:stretch/>
        </p:blipFill>
        <p:spPr>
          <a:xfrm>
            <a:off x="6021288" y="2219237"/>
            <a:ext cx="290004" cy="288032"/>
          </a:xfrm>
          <a:prstGeom prst="rect">
            <a:avLst/>
          </a:prstGeom>
        </p:spPr>
      </p:pic>
      <p:pic>
        <p:nvPicPr>
          <p:cNvPr id="9" name="Picture 8">
            <a:extLst>
              <a:ext uri="{FF2B5EF4-FFF2-40B4-BE49-F238E27FC236}">
                <a16:creationId xmlns:a16="http://schemas.microsoft.com/office/drawing/2014/main" id="{F55EB2DA-7FE4-49F1-80B3-F56E549CD9FC}"/>
              </a:ext>
            </a:extLst>
          </p:cNvPr>
          <p:cNvPicPr>
            <a:picLocks noChangeAspect="1"/>
          </p:cNvPicPr>
          <p:nvPr/>
        </p:nvPicPr>
        <p:blipFill rotWithShape="1">
          <a:blip r:embed="rId2"/>
          <a:srcRect l="36966" t="44600" r="36966" b="9500"/>
          <a:stretch/>
        </p:blipFill>
        <p:spPr>
          <a:xfrm>
            <a:off x="5085184" y="2219237"/>
            <a:ext cx="271089" cy="288032"/>
          </a:xfrm>
          <a:prstGeom prst="rect">
            <a:avLst/>
          </a:prstGeom>
        </p:spPr>
      </p:pic>
    </p:spTree>
    <p:extLst>
      <p:ext uri="{BB962C8B-B14F-4D97-AF65-F5344CB8AC3E}">
        <p14:creationId xmlns:p14="http://schemas.microsoft.com/office/powerpoint/2010/main" val="39867662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TotalTime>
  <Words>2895</Words>
  <Application>Microsoft Office PowerPoint</Application>
  <PresentationFormat>On-screen Show (4:3)</PresentationFormat>
  <Paragraphs>241</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Times New Roman</vt:lpstr>
      <vt:lpstr>Office Theme</vt:lpstr>
      <vt:lpstr>PowerPoint Presentation</vt:lpstr>
      <vt:lpstr>PowerPoint Presentation</vt:lpstr>
      <vt:lpstr>PowerPoint Presentation</vt:lpstr>
      <vt:lpstr>Structuring your answers in Design Technology</vt:lpstr>
      <vt:lpstr>Personalised Learning Checklist: KS3 Food Technology</vt:lpstr>
    </vt:vector>
  </TitlesOfParts>
  <Company>Dene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 Woodhouse</dc:creator>
  <cp:lastModifiedBy>Mr A Sehnal</cp:lastModifiedBy>
  <cp:revision>15</cp:revision>
  <dcterms:created xsi:type="dcterms:W3CDTF">2019-07-16T12:24:10Z</dcterms:created>
  <dcterms:modified xsi:type="dcterms:W3CDTF">2022-12-22T13:29:27Z</dcterms:modified>
</cp:coreProperties>
</file>