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2" r:id="rId2"/>
    <p:sldId id="284" r:id="rId3"/>
    <p:sldId id="281" r:id="rId4"/>
    <p:sldId id="263" r:id="rId5"/>
    <p:sldId id="275"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p:cViewPr varScale="1">
        <p:scale>
          <a:sx n="55" d="100"/>
          <a:sy n="55" d="100"/>
        </p:scale>
        <p:origin x="2124"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AEEF4-7828-4D35-BFFA-83F6144A1672}" type="datetimeFigureOut">
              <a:rPr lang="en-GB" smtClean="0"/>
              <a:t>22/12/2022</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BE26E-838C-4E1E-B70F-79EC3EE8ADC2}" type="slidenum">
              <a:rPr lang="en-GB" smtClean="0"/>
              <a:t>‹#›</a:t>
            </a:fld>
            <a:endParaRPr lang="en-GB"/>
          </a:p>
        </p:txBody>
      </p:sp>
    </p:spTree>
    <p:extLst>
      <p:ext uri="{BB962C8B-B14F-4D97-AF65-F5344CB8AC3E}">
        <p14:creationId xmlns:p14="http://schemas.microsoft.com/office/powerpoint/2010/main" val="243379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53391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4414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3845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84473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2015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93076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DF60DD-2376-4605-846B-30A25D71841C}" type="datetimeFigureOut">
              <a:rPr lang="en-GB" smtClean="0"/>
              <a:t>22/12/2022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97732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DF60DD-2376-4605-846B-30A25D71841C}" type="datetimeFigureOut">
              <a:rPr lang="en-GB" smtClean="0"/>
              <a:t>22/12/2022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166124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F60DD-2376-4605-846B-30A25D71841C}" type="datetimeFigureOut">
              <a:rPr lang="en-GB" smtClean="0"/>
              <a:t>22/12/2022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96403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42635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88904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DF60DD-2376-4605-846B-30A25D71841C}" type="datetimeFigureOut">
              <a:rPr lang="en-GB" smtClean="0"/>
              <a:t>22/12/2022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7C287CC-985F-4B04-99F4-C2FD1C974765}" type="slidenum">
              <a:rPr lang="en-GB" smtClean="0"/>
              <a:t>‹#›</a:t>
            </a:fld>
            <a:endParaRPr lang="en-GB"/>
          </a:p>
        </p:txBody>
      </p:sp>
    </p:spTree>
    <p:extLst>
      <p:ext uri="{BB962C8B-B14F-4D97-AF65-F5344CB8AC3E}">
        <p14:creationId xmlns:p14="http://schemas.microsoft.com/office/powerpoint/2010/main" val="170951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http://www.wrh.noaa.gov/hnx/newslet/spring03/symb567clipart.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7.jpeg"/><Relationship Id="rId18" Type="http://schemas.openxmlformats.org/officeDocument/2006/relationships/hyperlink" Target="http://www.google.co.uk/url?sa=i&amp;rct=j&amp;q=recycling&amp;source=images&amp;cd=&amp;cad=rja&amp;docid=PsVKcvdyx9xFGM&amp;tbnid=1xayl7nfPqvj9M:&amp;ved=0CAUQjRw&amp;url=http://www.recycling.org.uk/&amp;ei=cnncUff9A6iX0AXR3IGoAg&amp;bvm=bv.48705608,d.ZG4&amp;psig=AFQjCNHXW6c9VEzqesbSBT8quuGTyyHJlQ&amp;ust=1373489885474429" TargetMode="External"/><Relationship Id="rId3" Type="http://schemas.openxmlformats.org/officeDocument/2006/relationships/hyperlink" Target="http://www.google.co.uk/url?sa=i&amp;rct=j&amp;q=money&amp;source=images&amp;cd=&amp;cad=rja&amp;docid=2KSKTUJwJK81NM&amp;tbnid=LWQYtJrGRVHrRM:&amp;ved=0CAUQjRw&amp;url=http://britishdemocraticparty.org/money-what-is-it-for/&amp;ei=u3ncUeSzNpCc0wXd0IGwCg&amp;bvm=bv.48705608,d.ZG4&amp;psig=AFQjCNHImdpDYRJwJGbTSq90jywXyxQ21A&amp;ust=1373489959848015" TargetMode="External"/><Relationship Id="rId7" Type="http://schemas.openxmlformats.org/officeDocument/2006/relationships/hyperlink" Target="http://www.google.co.uk/url?sa=i&amp;rct=j&amp;q=eye%2Bclip%2Bart&amp;source=images&amp;cd=&amp;cad=rja&amp;docid=qnMv9OFYziir9M&amp;tbnid=GxOQIsxOt77xwM:&amp;ved=0CAUQjRw&amp;url=http://sweetclipart.com/pretty-green-eye-shadow-114&amp;ei=RnvcUY7GH6KM0AX6_4CoCw&amp;psig=AFQjCNG22Yn-Xs6ZqC2QoMjRdz0OTEzGGw&amp;ust=1373490280324385" TargetMode="External"/><Relationship Id="rId12" Type="http://schemas.openxmlformats.org/officeDocument/2006/relationships/hyperlink" Target="http://www.google.co.uk/url?sa=i&amp;rct=j&amp;q=danger&amp;source=images&amp;cd=&amp;cad=rja&amp;docid=kFcZeU076isvPM&amp;tbnid=cUa2TOx1r_6FgM:&amp;ved=0CAUQjRw&amp;url=http://www.123rf.com/photo_6388848_mortal-danger-sign.html&amp;ei=EnzcUcfZIsaU0AXNtoDQCw&amp;psig=AFQjCNGdsBXOA5WOrqY9t46AoE86cpzUIA&amp;ust=1373490532349143" TargetMode="External"/><Relationship Id="rId17" Type="http://schemas.openxmlformats.org/officeDocument/2006/relationships/image" Target="../media/image29.jpeg"/><Relationship Id="rId2" Type="http://schemas.openxmlformats.org/officeDocument/2006/relationships/image" Target="../media/image22.jpeg"/><Relationship Id="rId16" Type="http://schemas.openxmlformats.org/officeDocument/2006/relationships/hyperlink" Target="http://www.google.co.uk/url?sa=i&amp;rct=j&amp;q=function%2Bclip%2Bart&amp;source=images&amp;cd=&amp;cad=rja&amp;docid=92ThWoWm7tN8SM&amp;tbnid=T453jJqgc8fQZM:&amp;ved=0CAUQjRw&amp;url=http://www.carlisleschools.org/webpages/wolfer/virtual.cfm&amp;ei=CoHcUdPnLY6S0AWvpIGIDQ&amp;psig=AFQjCNHUDBuGIOR-t58yTJgMlKdBDOYY_Q&amp;ust=1373491821154792" TargetMode="External"/><Relationship Id="rId1" Type="http://schemas.openxmlformats.org/officeDocument/2006/relationships/slideLayout" Target="../slideLayouts/slideLayout6.xml"/><Relationship Id="rId6" Type="http://schemas.openxmlformats.org/officeDocument/2006/relationships/image" Target="../media/image24.jpeg"/><Relationship Id="rId11" Type="http://schemas.microsoft.com/office/2007/relationships/hdphoto" Target="../media/hdphoto1.wdp"/><Relationship Id="rId5" Type="http://schemas.openxmlformats.org/officeDocument/2006/relationships/hyperlink" Target="http://www.google.co.uk/url?sa=i&amp;rct=j&amp;q=target%2Bmarket&amp;source=images&amp;cd=&amp;cad=rja&amp;docid=hOUxS6y07b_1pM&amp;tbnid=3B20-73czbMZiM:&amp;ved=0CAUQjRw&amp;url=http://www.fasttrakauto.com/blog/2013/04/22/5-keys-to-target-market-definition-for-auto-repair-shops/&amp;ei=LITcUaHHOefP0QWOlYG4DA&amp;psig=AFQjCNGhbnRM-3bi6CF0HTPZuOvJeqs-Gg&amp;ust=1373492641824414" TargetMode="External"/><Relationship Id="rId15" Type="http://schemas.openxmlformats.org/officeDocument/2006/relationships/image" Target="../media/image28.jpeg"/><Relationship Id="rId10" Type="http://schemas.openxmlformats.org/officeDocument/2006/relationships/image" Target="../media/image26.png"/><Relationship Id="rId19" Type="http://schemas.openxmlformats.org/officeDocument/2006/relationships/image" Target="../media/image30.jpeg"/><Relationship Id="rId4" Type="http://schemas.openxmlformats.org/officeDocument/2006/relationships/image" Target="../media/image23.png"/><Relationship Id="rId9" Type="http://schemas.openxmlformats.org/officeDocument/2006/relationships/hyperlink" Target="http://www.google.co.uk/url?sa=i&amp;rct=j&amp;q=tape%2Bmeasure&amp;source=images&amp;cd=&amp;cad=rja&amp;docid=we-p8oE9KwHDIM&amp;tbnid=m-68JMqnKcLFrM:&amp;ved=0CAUQjRw&amp;url=http://www.kingsbathroom.co.uk/news/bathrooms/2012/07/31/knowing-your-bathroom-plans/&amp;ei=gXzcUbqRMcOd0QXg74CwBg&amp;psig=AFQjCNFWrzgeAbKGyE0qDr_d7ynkzLJsFg&amp;ust=1373490680548704" TargetMode="External"/><Relationship Id="rId14" Type="http://schemas.openxmlformats.org/officeDocument/2006/relationships/hyperlink" Target="http://www.google.co.uk/url?sa=i&amp;rct=j&amp;q=materials&amp;source=images&amp;cd=&amp;cad=rja&amp;docid=ouTomAtNpwPnMM&amp;tbnid=IJdpcgg22lSahM:&amp;ved=&amp;url=http://www.rhodespackaging.co.uk/&amp;ei=nYPcUaX8NqGP0AXxk4CQAg&amp;psig=AFQjCNEPj6vtn2wlwTmdqRVSulTyUMkJww&amp;ust=137349248989605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KS3 Electronic Products</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661102"/>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Planning and Designing</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1479886832"/>
              </p:ext>
            </p:extLst>
          </p:nvPr>
        </p:nvGraphicFramePr>
        <p:xfrm>
          <a:off x="5517232" y="654512"/>
          <a:ext cx="1205880" cy="4505073"/>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71296">
                <a:tc>
                  <a:txBody>
                    <a:bodyPr/>
                    <a:lstStyle/>
                    <a:p>
                      <a:pPr algn="ctr"/>
                      <a:r>
                        <a:rPr lang="en-GB" b="1" dirty="0"/>
                        <a:t>Key words</a:t>
                      </a:r>
                    </a:p>
                  </a:txBody>
                  <a:tcPr>
                    <a:solidFill>
                      <a:schemeClr val="bg1">
                        <a:lumMod val="95000"/>
                      </a:schemeClr>
                    </a:solidFill>
                  </a:tcPr>
                </a:tc>
                <a:extLst>
                  <a:ext uri="{0D108BD9-81ED-4DB2-BD59-A6C34878D82A}">
                    <a16:rowId xmlns:a16="http://schemas.microsoft.com/office/drawing/2014/main" val="548001888"/>
                  </a:ext>
                </a:extLst>
              </a:tr>
              <a:tr h="4133777">
                <a:tc>
                  <a:txBody>
                    <a:bodyPr/>
                    <a:lstStyle/>
                    <a:p>
                      <a:pPr rtl="0" fontAlgn="base"/>
                      <a:r>
                        <a:rPr lang="en-GB" sz="1400" b="0" i="0" kern="1200" dirty="0">
                          <a:solidFill>
                            <a:schemeClr val="tx1"/>
                          </a:solidFill>
                          <a:effectLst/>
                          <a:latin typeface="+mn-lt"/>
                          <a:ea typeface="+mn-ea"/>
                          <a:cs typeface="+mn-cs"/>
                        </a:rPr>
                        <a:t>Specification</a:t>
                      </a:r>
                      <a:r>
                        <a:rPr lang="en-US" sz="1400" b="0" i="0" kern="1200" dirty="0">
                          <a:solidFill>
                            <a:schemeClr val="tx1"/>
                          </a:solidFill>
                          <a:effectLst/>
                          <a:latin typeface="+mn-lt"/>
                          <a:ea typeface="+mn-ea"/>
                          <a:cs typeface="+mn-cs"/>
                        </a:rPr>
                        <a:t>​</a:t>
                      </a:r>
                    </a:p>
                    <a:p>
                      <a:pPr rtl="0" fontAlgn="base"/>
                      <a:r>
                        <a:rPr lang="en-GB" sz="1400" b="0" i="0" kern="1200" dirty="0">
                          <a:solidFill>
                            <a:schemeClr val="tx1"/>
                          </a:solidFill>
                          <a:effectLst/>
                          <a:latin typeface="+mn-lt"/>
                          <a:ea typeface="+mn-ea"/>
                          <a:cs typeface="+mn-cs"/>
                        </a:rPr>
                        <a:t>ACCESSFM</a:t>
                      </a:r>
                      <a:r>
                        <a:rPr lang="en-GB" sz="10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(Appearance,    cost, customer,</a:t>
                      </a:r>
                    </a:p>
                    <a:p>
                      <a:pPr rtl="0" fontAlgn="base"/>
                      <a:r>
                        <a:rPr lang="en-GB" sz="1200" b="0" i="0" kern="1200" dirty="0">
                          <a:solidFill>
                            <a:schemeClr val="tx1"/>
                          </a:solidFill>
                          <a:effectLst/>
                          <a:latin typeface="+mn-lt"/>
                          <a:ea typeface="+mn-ea"/>
                          <a:cs typeface="+mn-cs"/>
                        </a:rPr>
                        <a:t>environment, </a:t>
                      </a:r>
                    </a:p>
                    <a:p>
                      <a:pPr rtl="0" fontAlgn="base"/>
                      <a:r>
                        <a:rPr lang="en-GB" sz="1200" b="0" i="0" kern="1200" dirty="0">
                          <a:solidFill>
                            <a:schemeClr val="tx1"/>
                          </a:solidFill>
                          <a:effectLst/>
                          <a:latin typeface="+mn-lt"/>
                          <a:ea typeface="+mn-ea"/>
                          <a:cs typeface="+mn-cs"/>
                        </a:rPr>
                        <a:t>size, safety,</a:t>
                      </a:r>
                    </a:p>
                    <a:p>
                      <a:pPr rtl="0" fontAlgn="base"/>
                      <a:r>
                        <a:rPr lang="en-GB" sz="1200" b="0" i="0" kern="1200" dirty="0">
                          <a:solidFill>
                            <a:schemeClr val="tx1"/>
                          </a:solidFill>
                          <a:effectLst/>
                          <a:latin typeface="+mn-lt"/>
                          <a:ea typeface="+mn-ea"/>
                          <a:cs typeface="+mn-cs"/>
                        </a:rPr>
                        <a:t>function, </a:t>
                      </a:r>
                    </a:p>
                    <a:p>
                      <a:pPr rtl="0" fontAlgn="base"/>
                      <a:r>
                        <a:rPr lang="en-GB" sz="1200" b="0" i="0" kern="1200" dirty="0">
                          <a:solidFill>
                            <a:schemeClr val="tx1"/>
                          </a:solidFill>
                          <a:effectLst/>
                          <a:latin typeface="+mn-lt"/>
                          <a:ea typeface="+mn-ea"/>
                          <a:cs typeface="+mn-cs"/>
                        </a:rPr>
                        <a:t>Materials and</a:t>
                      </a:r>
                    </a:p>
                    <a:p>
                      <a:pPr rtl="0" fontAlgn="base"/>
                      <a:r>
                        <a:rPr lang="en-GB" sz="1200" b="0" i="0" kern="1200" dirty="0">
                          <a:solidFill>
                            <a:schemeClr val="tx1"/>
                          </a:solidFill>
                          <a:effectLst/>
                          <a:latin typeface="+mn-lt"/>
                          <a:ea typeface="+mn-ea"/>
                          <a:cs typeface="+mn-cs"/>
                        </a:rPr>
                        <a:t>manufacturing method)</a:t>
                      </a:r>
                      <a:r>
                        <a:rPr lang="en-US" sz="1200" b="0" i="0" kern="1200" dirty="0">
                          <a:solidFill>
                            <a:schemeClr val="tx1"/>
                          </a:solidFill>
                          <a:effectLst/>
                          <a:latin typeface="+mn-lt"/>
                          <a:ea typeface="+mn-ea"/>
                          <a:cs typeface="+mn-cs"/>
                        </a:rPr>
                        <a:t>​</a:t>
                      </a:r>
                    </a:p>
                    <a:p>
                      <a:pPr rtl="0" fontAlgn="base"/>
                      <a:r>
                        <a:rPr lang="en-GB" sz="1400" b="0" i="0" kern="1200" dirty="0">
                          <a:solidFill>
                            <a:schemeClr val="tx1"/>
                          </a:solidFill>
                          <a:effectLst/>
                          <a:latin typeface="+mn-lt"/>
                          <a:ea typeface="+mn-ea"/>
                          <a:cs typeface="+mn-cs"/>
                        </a:rPr>
                        <a:t>Annotation</a:t>
                      </a:r>
                    </a:p>
                    <a:p>
                      <a:pPr rtl="0" fontAlgn="base"/>
                      <a:r>
                        <a:rPr lang="en-GB" sz="1400" b="0" i="0" kern="1200" dirty="0">
                          <a:solidFill>
                            <a:schemeClr val="tx1"/>
                          </a:solidFill>
                          <a:effectLst/>
                          <a:latin typeface="+mn-lt"/>
                          <a:ea typeface="+mn-ea"/>
                          <a:cs typeface="+mn-cs"/>
                        </a:rPr>
                        <a:t>Production Plan </a:t>
                      </a:r>
                    </a:p>
                    <a:p>
                      <a:pPr rtl="0" fontAlgn="base"/>
                      <a:r>
                        <a:rPr lang="en-GB" sz="1200" b="0" i="0" kern="1200" dirty="0">
                          <a:solidFill>
                            <a:schemeClr val="tx1"/>
                          </a:solidFill>
                          <a:effectLst/>
                          <a:latin typeface="+mn-lt"/>
                          <a:ea typeface="+mn-ea"/>
                          <a:cs typeface="+mn-cs"/>
                        </a:rPr>
                        <a:t>(Start/stop,</a:t>
                      </a:r>
                    </a:p>
                    <a:p>
                      <a:pPr rtl="0" fontAlgn="base"/>
                      <a:r>
                        <a:rPr lang="en-GB" sz="1200" b="0" i="0" kern="1200" dirty="0">
                          <a:solidFill>
                            <a:schemeClr val="tx1"/>
                          </a:solidFill>
                          <a:effectLst/>
                          <a:latin typeface="+mn-lt"/>
                          <a:ea typeface="+mn-ea"/>
                          <a:cs typeface="+mn-cs"/>
                        </a:rPr>
                        <a:t>process, decision, flow arrows)</a:t>
                      </a:r>
                    </a:p>
                    <a:p>
                      <a:pPr rtl="0" fontAlgn="base"/>
                      <a:r>
                        <a:rPr lang="en-GB" sz="1400" b="0" i="0" kern="1200" dirty="0">
                          <a:solidFill>
                            <a:schemeClr val="tx1"/>
                          </a:solidFill>
                          <a:effectLst/>
                          <a:latin typeface="+mn-lt"/>
                          <a:ea typeface="+mn-ea"/>
                          <a:cs typeface="+mn-cs"/>
                        </a:rPr>
                        <a:t>Materials </a:t>
                      </a:r>
                      <a:r>
                        <a:rPr lang="en-GB" sz="1200" b="0" i="0" kern="1200" dirty="0">
                          <a:solidFill>
                            <a:schemeClr val="tx1"/>
                          </a:solidFill>
                          <a:effectLst/>
                          <a:latin typeface="+mn-lt"/>
                          <a:ea typeface="+mn-ea"/>
                          <a:cs typeface="+mn-cs"/>
                        </a:rPr>
                        <a:t>(wood, metal, plastic)</a:t>
                      </a:r>
                      <a:r>
                        <a:rPr lang="en-GB" sz="1400" b="0" i="0" kern="1200" dirty="0">
                          <a:solidFill>
                            <a:schemeClr val="tx1"/>
                          </a:solidFill>
                          <a:effectLst/>
                          <a:latin typeface="+mn-lt"/>
                          <a:ea typeface="+mn-ea"/>
                          <a:cs typeface="+mn-cs"/>
                        </a:rPr>
                        <a:t> </a:t>
                      </a:r>
                      <a:endParaRPr lang="en-US" sz="1400" b="0" i="0" kern="1200" dirty="0">
                        <a:solidFill>
                          <a:schemeClr val="tx1"/>
                        </a:solidFill>
                        <a:effectLst/>
                        <a:latin typeface="+mn-lt"/>
                        <a:ea typeface="+mn-ea"/>
                        <a:cs typeface="+mn-cs"/>
                      </a:endParaRPr>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3039451604"/>
              </p:ext>
            </p:extLst>
          </p:nvPr>
        </p:nvGraphicFramePr>
        <p:xfrm>
          <a:off x="219980" y="1403649"/>
          <a:ext cx="5081228" cy="3755937"/>
        </p:xfrm>
        <a:graphic>
          <a:graphicData uri="http://schemas.openxmlformats.org/drawingml/2006/table">
            <a:tbl>
              <a:tblPr firstRow="1" bandRow="1">
                <a:tableStyleId>{5940675A-B579-460E-94D1-54222C63F5DA}</a:tableStyleId>
              </a:tblPr>
              <a:tblGrid>
                <a:gridCol w="3569060">
                  <a:extLst>
                    <a:ext uri="{9D8B030D-6E8A-4147-A177-3AD203B41FA5}">
                      <a16:colId xmlns:a16="http://schemas.microsoft.com/office/drawing/2014/main" val="1686071732"/>
                    </a:ext>
                  </a:extLst>
                </a:gridCol>
                <a:gridCol w="1512168">
                  <a:extLst>
                    <a:ext uri="{9D8B030D-6E8A-4147-A177-3AD203B41FA5}">
                      <a16:colId xmlns:a16="http://schemas.microsoft.com/office/drawing/2014/main" val="3014088961"/>
                    </a:ext>
                  </a:extLst>
                </a:gridCol>
              </a:tblGrid>
              <a:tr h="322921">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7534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Product Specification:  </a:t>
                      </a:r>
                      <a:r>
                        <a:rPr lang="en-US" sz="1000" dirty="0"/>
                        <a:t>The ‘specification’ is probably the most important part of the design process because it makes sure your product is going to do what it needs to do. It is a list of points which outline the design criteria for the product, with each point referring to research work you have done.  You can organize your points so you don’t miss anything using ACCESS FM and expand your writing using PEE chains.</a:t>
                      </a:r>
                      <a:endParaRPr lang="en-GB" sz="1000" dirty="0"/>
                    </a:p>
                  </a:txBody>
                  <a:tcPr/>
                </a:tc>
                <a:tc hMerge="1">
                  <a:txBody>
                    <a:bodyPr/>
                    <a:lstStyle/>
                    <a:p>
                      <a:endParaRPr lang="en-GB" dirty="0"/>
                    </a:p>
                  </a:txBody>
                  <a:tcPr/>
                </a:tc>
                <a:extLst>
                  <a:ext uri="{0D108BD9-81ED-4DB2-BD59-A6C34878D82A}">
                    <a16:rowId xmlns:a16="http://schemas.microsoft.com/office/drawing/2014/main" val="2693566867"/>
                  </a:ext>
                </a:extLst>
              </a:tr>
              <a:tr h="1022583">
                <a:tc>
                  <a:txBody>
                    <a:bodyPr/>
                    <a:lstStyle/>
                    <a:p>
                      <a:r>
                        <a:rPr lang="en-GB" sz="1000" b="1" dirty="0">
                          <a:latin typeface="+mj-lt"/>
                        </a:rPr>
                        <a:t>Design idea development: </a:t>
                      </a:r>
                      <a:r>
                        <a:rPr lang="en-GB" sz="1000" b="0" dirty="0">
                          <a:latin typeface="+mj-lt"/>
                        </a:rPr>
                        <a:t>First develop a range of initial ideas and compare them with your specification.  You can then see any areas which are less good and look at how to improve them to produce a final idea.  Annotation helps explain designs fully and using 3D sketching and ACCESS FM for your annotation will make your ideas clear.  Improving and developing designs based on feedback is called iterative design.</a:t>
                      </a:r>
                    </a:p>
                  </a:txBody>
                  <a:tcPr/>
                </a:tc>
                <a:tc>
                  <a:txBody>
                    <a:bodyPr/>
                    <a:lstStyle/>
                    <a:p>
                      <a:endParaRPr lang="en-GB" dirty="0"/>
                    </a:p>
                  </a:txBody>
                  <a:tcPr/>
                </a:tc>
                <a:extLst>
                  <a:ext uri="{0D108BD9-81ED-4DB2-BD59-A6C34878D82A}">
                    <a16:rowId xmlns:a16="http://schemas.microsoft.com/office/drawing/2014/main" val="165050612"/>
                  </a:ext>
                </a:extLst>
              </a:tr>
              <a:tr h="618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Production Plan: </a:t>
                      </a:r>
                      <a:r>
                        <a:rPr lang="en-GB" sz="1000" b="0" kern="1200" dirty="0">
                          <a:solidFill>
                            <a:schemeClr val="tx1"/>
                          </a:solidFill>
                          <a:latin typeface="+mn-lt"/>
                          <a:ea typeface="+mn-ea"/>
                          <a:cs typeface="+mn-cs"/>
                        </a:rPr>
                        <a:t>When manufacturing a product it is important that you complete each stage of the process carefully and accurately. Writing a production plan can help you to organise each step logically so that the finished product is successful. </a:t>
                      </a:r>
                      <a:endParaRPr lang="en-US" sz="1000" dirty="0"/>
                    </a:p>
                  </a:txBody>
                  <a:tcPr/>
                </a:tc>
                <a:tc>
                  <a:txBody>
                    <a:bodyPr/>
                    <a:lstStyle/>
                    <a:p>
                      <a:endParaRPr lang="en-GB" dirty="0"/>
                    </a:p>
                  </a:txBody>
                  <a:tcPr/>
                </a:tc>
                <a:extLst>
                  <a:ext uri="{0D108BD9-81ED-4DB2-BD59-A6C34878D82A}">
                    <a16:rowId xmlns:a16="http://schemas.microsoft.com/office/drawing/2014/main" val="3915029297"/>
                  </a:ext>
                </a:extLst>
              </a:tr>
              <a:tr h="677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Materials: </a:t>
                      </a:r>
                      <a:r>
                        <a:rPr lang="en-GB" sz="1000" b="0" kern="1200" dirty="0">
                          <a:solidFill>
                            <a:schemeClr val="tx1"/>
                          </a:solidFill>
                          <a:latin typeface="+mn-lt"/>
                          <a:ea typeface="+mn-ea"/>
                          <a:cs typeface="+mn-cs"/>
                        </a:rPr>
                        <a:t>When designing a product you need to consider which materials you will use. If you do not select the correct materials your product might not function the way you want it to.</a:t>
                      </a:r>
                      <a:endParaRPr lang="en-GB" sz="1000" dirty="0"/>
                    </a:p>
                  </a:txBody>
                  <a:tcPr/>
                </a:tc>
                <a:tc>
                  <a:txBody>
                    <a:bodyPr/>
                    <a:lstStyle/>
                    <a:p>
                      <a:endParaRPr lang="en-GB" dirty="0"/>
                    </a:p>
                  </a:txBody>
                  <a:tcPr/>
                </a:tc>
                <a:extLst>
                  <a:ext uri="{0D108BD9-81ED-4DB2-BD59-A6C34878D82A}">
                    <a16:rowId xmlns:a16="http://schemas.microsoft.com/office/drawing/2014/main" val="3947882779"/>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1886081304"/>
              </p:ext>
            </p:extLst>
          </p:nvPr>
        </p:nvGraphicFramePr>
        <p:xfrm>
          <a:off x="219980" y="5251346"/>
          <a:ext cx="5081228" cy="3713142"/>
        </p:xfrm>
        <a:graphic>
          <a:graphicData uri="http://schemas.openxmlformats.org/drawingml/2006/table">
            <a:tbl>
              <a:tblPr firstRow="1" bandRow="1">
                <a:tableStyleId>{5940675A-B579-460E-94D1-54222C63F5DA}</a:tableStyleId>
              </a:tblPr>
              <a:tblGrid>
                <a:gridCol w="5081228">
                  <a:extLst>
                    <a:ext uri="{9D8B030D-6E8A-4147-A177-3AD203B41FA5}">
                      <a16:colId xmlns:a16="http://schemas.microsoft.com/office/drawing/2014/main" val="1686071732"/>
                    </a:ext>
                  </a:extLst>
                </a:gridCol>
              </a:tblGrid>
              <a:tr h="363558">
                <a:tc>
                  <a:txBody>
                    <a:bodyPr/>
                    <a:lstStyle/>
                    <a:p>
                      <a:pPr algn="ctr"/>
                      <a:r>
                        <a:rPr lang="en-GB" dirty="0"/>
                        <a:t>Key knowledge</a:t>
                      </a:r>
                    </a:p>
                  </a:txBody>
                  <a:tcPr>
                    <a:solidFill>
                      <a:schemeClr val="bg1">
                        <a:lumMod val="95000"/>
                      </a:schemeClr>
                    </a:solidFill>
                  </a:tcPr>
                </a:tc>
                <a:extLst>
                  <a:ext uri="{0D108BD9-81ED-4DB2-BD59-A6C34878D82A}">
                    <a16:rowId xmlns:a16="http://schemas.microsoft.com/office/drawing/2014/main" val="548001888"/>
                  </a:ext>
                </a:extLst>
              </a:tr>
              <a:tr h="3347382">
                <a:tc>
                  <a:txBody>
                    <a:bodyPr/>
                    <a:lstStyle/>
                    <a:p>
                      <a:r>
                        <a:rPr lang="en-US" sz="900" b="1" i="0" u="none" strike="noStrike" kern="1200" dirty="0">
                          <a:solidFill>
                            <a:schemeClr val="tx1"/>
                          </a:solidFill>
                          <a:effectLst/>
                          <a:latin typeface="+mn-lt"/>
                          <a:ea typeface="+mn-ea"/>
                          <a:cs typeface="+mn-cs"/>
                        </a:rPr>
                        <a:t>Materials</a:t>
                      </a:r>
                      <a:r>
                        <a:rPr lang="en-US" sz="900" b="0" i="0" u="none" strike="noStrike" kern="1200" dirty="0">
                          <a:solidFill>
                            <a:schemeClr val="tx1"/>
                          </a:solidFill>
                          <a:effectLst/>
                          <a:latin typeface="+mn-lt"/>
                          <a:ea typeface="+mn-ea"/>
                          <a:cs typeface="+mn-cs"/>
                        </a:rPr>
                        <a:t> can be split into different </a:t>
                      </a:r>
                      <a:r>
                        <a:rPr lang="en-US" sz="900" b="1" i="0" u="none" strike="noStrike" kern="1200" dirty="0">
                          <a:solidFill>
                            <a:schemeClr val="tx1"/>
                          </a:solidFill>
                          <a:effectLst/>
                          <a:latin typeface="+mn-lt"/>
                          <a:ea typeface="+mn-ea"/>
                          <a:cs typeface="+mn-cs"/>
                        </a:rPr>
                        <a:t>categories</a:t>
                      </a:r>
                      <a:r>
                        <a:rPr lang="en-US" sz="900" b="0" i="0" u="none" strike="noStrike" kern="1200" dirty="0">
                          <a:solidFill>
                            <a:schemeClr val="tx1"/>
                          </a:solidFill>
                          <a:effectLst/>
                          <a:latin typeface="+mn-lt"/>
                          <a:ea typeface="+mn-ea"/>
                          <a:cs typeface="+mn-cs"/>
                        </a:rPr>
                        <a:t>.</a:t>
                      </a: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r>
                        <a:rPr lang="en-US" sz="1000" b="0" i="0" u="none" strike="noStrike" kern="1200" dirty="0">
                          <a:solidFill>
                            <a:schemeClr val="tx1"/>
                          </a:solidFill>
                          <a:effectLst/>
                          <a:latin typeface="+mn-lt"/>
                          <a:ea typeface="+mn-ea"/>
                          <a:cs typeface="+mn-cs"/>
                        </a:rPr>
                        <a:t>The </a:t>
                      </a:r>
                      <a:r>
                        <a:rPr lang="en-US" sz="1000" b="1" i="0" u="none" strike="noStrike" kern="1200" dirty="0">
                          <a:solidFill>
                            <a:schemeClr val="tx1"/>
                          </a:solidFill>
                          <a:effectLst/>
                          <a:latin typeface="+mn-lt"/>
                          <a:ea typeface="+mn-ea"/>
                          <a:cs typeface="+mn-cs"/>
                        </a:rPr>
                        <a:t>materials</a:t>
                      </a:r>
                      <a:r>
                        <a:rPr lang="en-US" sz="1000" b="0" i="0" u="none" strike="noStrike" kern="1200" dirty="0">
                          <a:solidFill>
                            <a:schemeClr val="tx1"/>
                          </a:solidFill>
                          <a:effectLst/>
                          <a:latin typeface="+mn-lt"/>
                          <a:ea typeface="+mn-ea"/>
                          <a:cs typeface="+mn-cs"/>
                        </a:rPr>
                        <a:t> and </a:t>
                      </a:r>
                      <a:r>
                        <a:rPr lang="en-US" sz="1000" b="1" i="0" u="none" strike="noStrike" kern="1200" dirty="0">
                          <a:solidFill>
                            <a:schemeClr val="tx1"/>
                          </a:solidFill>
                          <a:effectLst/>
                          <a:latin typeface="+mn-lt"/>
                          <a:ea typeface="+mn-ea"/>
                          <a:cs typeface="+mn-cs"/>
                        </a:rPr>
                        <a:t>manufacturing methods </a:t>
                      </a:r>
                      <a:r>
                        <a:rPr lang="en-US" sz="1000" b="0" i="0" u="none" strike="noStrike" kern="1200" dirty="0">
                          <a:solidFill>
                            <a:schemeClr val="tx1"/>
                          </a:solidFill>
                          <a:effectLst/>
                          <a:latin typeface="+mn-lt"/>
                          <a:ea typeface="+mn-ea"/>
                          <a:cs typeface="+mn-cs"/>
                        </a:rPr>
                        <a:t>that are used to make the speaker are:</a:t>
                      </a:r>
                    </a:p>
                    <a:p>
                      <a:endParaRPr lang="en-US" sz="800" b="0" i="0" u="none" strike="noStrike" kern="1200" dirty="0">
                        <a:solidFill>
                          <a:schemeClr val="tx1"/>
                        </a:solidFill>
                        <a:effectLst/>
                        <a:latin typeface="+mn-lt"/>
                        <a:ea typeface="+mn-ea"/>
                        <a:cs typeface="+mn-cs"/>
                      </a:endParaRPr>
                    </a:p>
                    <a:p>
                      <a:r>
                        <a:rPr lang="en-US" sz="1000" b="1" i="0" u="none" strike="noStrike" kern="1200" dirty="0">
                          <a:solidFill>
                            <a:schemeClr val="tx1"/>
                          </a:solidFill>
                          <a:effectLst/>
                          <a:latin typeface="+mn-lt"/>
                          <a:ea typeface="+mn-ea"/>
                          <a:cs typeface="+mn-cs"/>
                        </a:rPr>
                        <a:t>Materials: </a:t>
                      </a:r>
                      <a:r>
                        <a:rPr lang="en-US" sz="1000" b="0" i="0" u="none" strike="noStrike" kern="1200" dirty="0">
                          <a:solidFill>
                            <a:schemeClr val="tx1"/>
                          </a:solidFill>
                          <a:effectLst/>
                          <a:latin typeface="+mn-lt"/>
                          <a:ea typeface="+mn-ea"/>
                          <a:cs typeface="+mn-cs"/>
                        </a:rPr>
                        <a:t>HIPPS (Thermoplastic) – used for the casing of the speaker.</a:t>
                      </a:r>
                    </a:p>
                    <a:p>
                      <a:r>
                        <a:rPr lang="en-US" sz="1000" b="0" i="0" u="none" strike="noStrike" kern="1200" dirty="0">
                          <a:solidFill>
                            <a:schemeClr val="tx1"/>
                          </a:solidFill>
                          <a:effectLst/>
                          <a:latin typeface="+mn-lt"/>
                          <a:ea typeface="+mn-ea"/>
                          <a:cs typeface="+mn-cs"/>
                        </a:rPr>
                        <a:t>                    Electronic components – used for the circuit.</a:t>
                      </a:r>
                    </a:p>
                    <a:p>
                      <a:r>
                        <a:rPr lang="en-US" sz="1000" b="1" i="0" u="none" strike="noStrike" kern="1200" dirty="0">
                          <a:solidFill>
                            <a:schemeClr val="tx1"/>
                          </a:solidFill>
                          <a:effectLst/>
                          <a:latin typeface="+mn-lt"/>
                          <a:ea typeface="+mn-ea"/>
                          <a:cs typeface="+mn-cs"/>
                        </a:rPr>
                        <a:t>Manufacturing Methods: </a:t>
                      </a:r>
                      <a:r>
                        <a:rPr lang="en-US" sz="1000" b="0" i="0" u="none" strike="noStrike" kern="1200" dirty="0">
                          <a:solidFill>
                            <a:schemeClr val="tx1"/>
                          </a:solidFill>
                          <a:effectLst/>
                          <a:latin typeface="+mn-lt"/>
                          <a:ea typeface="+mn-ea"/>
                          <a:cs typeface="+mn-cs"/>
                        </a:rPr>
                        <a:t>Vacuum forming – used to manufacture the casing.</a:t>
                      </a:r>
                    </a:p>
                    <a:p>
                      <a:r>
                        <a:rPr lang="en-US" sz="1000" b="0" i="0" u="none" strike="noStrike" kern="1200" dirty="0">
                          <a:solidFill>
                            <a:schemeClr val="tx1"/>
                          </a:solidFill>
                          <a:effectLst/>
                          <a:latin typeface="+mn-lt"/>
                          <a:ea typeface="+mn-ea"/>
                          <a:cs typeface="+mn-cs"/>
                        </a:rPr>
                        <a:t>                                               Soldering – used to manufacture the circuit.</a:t>
                      </a:r>
                      <a:endParaRPr lang="en-GB" sz="1000" b="1" dirty="0"/>
                    </a:p>
                  </a:txBody>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1397834028"/>
              </p:ext>
            </p:extLst>
          </p:nvPr>
        </p:nvGraphicFramePr>
        <p:xfrm>
          <a:off x="5517232" y="5260404"/>
          <a:ext cx="1205880" cy="3710940"/>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75266">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2967981">
                <a:tc>
                  <a:txBody>
                    <a:bodyPr/>
                    <a:lstStyle/>
                    <a:p>
                      <a:pPr rtl="0" fontAlgn="base"/>
                      <a:r>
                        <a:rPr lang="en-GB" sz="950" b="1" i="0" kern="1200" dirty="0">
                          <a:solidFill>
                            <a:schemeClr val="tx1"/>
                          </a:solidFill>
                          <a:effectLst/>
                          <a:latin typeface="+mn-lt"/>
                          <a:ea typeface="+mn-ea"/>
                          <a:cs typeface="+mn-cs"/>
                        </a:rPr>
                        <a:t>Literacy:</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Specification writing, PEE chains, </a:t>
                      </a:r>
                    </a:p>
                    <a:p>
                      <a:pPr rtl="0" fontAlgn="base"/>
                      <a:r>
                        <a:rPr lang="en-GB" sz="950" b="0" i="0" kern="1200" dirty="0">
                          <a:solidFill>
                            <a:schemeClr val="tx1"/>
                          </a:solidFill>
                          <a:effectLst/>
                          <a:latin typeface="+mn-lt"/>
                          <a:ea typeface="+mn-ea"/>
                          <a:cs typeface="+mn-cs"/>
                        </a:rPr>
                        <a:t>Justification and </a:t>
                      </a:r>
                    </a:p>
                    <a:p>
                      <a:pPr rtl="0" fontAlgn="base"/>
                      <a:r>
                        <a:rPr lang="en-GB" sz="950" b="0" i="0" kern="1200" dirty="0">
                          <a:solidFill>
                            <a:schemeClr val="tx1"/>
                          </a:solidFill>
                          <a:effectLst/>
                          <a:latin typeface="+mn-lt"/>
                          <a:ea typeface="+mn-ea"/>
                          <a:cs typeface="+mn-cs"/>
                        </a:rPr>
                        <a:t>analysis skills, use of</a:t>
                      </a:r>
                    </a:p>
                    <a:p>
                      <a:pPr rtl="0" fontAlgn="base"/>
                      <a:r>
                        <a:rPr lang="en-GB" sz="950" b="0" i="0" kern="1200" dirty="0">
                          <a:solidFill>
                            <a:schemeClr val="tx1"/>
                          </a:solidFill>
                          <a:effectLst/>
                          <a:latin typeface="+mn-lt"/>
                          <a:ea typeface="+mn-ea"/>
                          <a:cs typeface="+mn-cs"/>
                        </a:rPr>
                        <a:t>acronyms.</a:t>
                      </a:r>
                      <a:r>
                        <a:rPr lang="en-US" sz="950" b="0" i="0" kern="1200" dirty="0">
                          <a:solidFill>
                            <a:schemeClr val="tx1"/>
                          </a:solidFill>
                          <a:effectLst/>
                          <a:latin typeface="+mn-lt"/>
                          <a:ea typeface="+mn-ea"/>
                          <a:cs typeface="+mn-cs"/>
                        </a:rPr>
                        <a:t>​</a:t>
                      </a:r>
                    </a:p>
                    <a:p>
                      <a:pPr rtl="0" fontAlgn="base"/>
                      <a:r>
                        <a:rPr lang="en-GB" sz="950" b="1" i="0" kern="1200" dirty="0">
                          <a:solidFill>
                            <a:schemeClr val="tx1"/>
                          </a:solidFill>
                          <a:effectLst/>
                          <a:latin typeface="+mn-lt"/>
                          <a:ea typeface="+mn-ea"/>
                          <a:cs typeface="+mn-cs"/>
                        </a:rPr>
                        <a:t>Numeracy:</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Costing, dimensions, scale, proportion, </a:t>
                      </a:r>
                    </a:p>
                    <a:p>
                      <a:pPr rtl="0" fontAlgn="base"/>
                      <a:r>
                        <a:rPr lang="en-GB" sz="950" b="0" i="0" kern="1200" dirty="0">
                          <a:solidFill>
                            <a:schemeClr val="tx1"/>
                          </a:solidFill>
                          <a:effectLst/>
                          <a:latin typeface="+mn-lt"/>
                          <a:ea typeface="+mn-ea"/>
                          <a:cs typeface="+mn-cs"/>
                        </a:rPr>
                        <a:t>graphical </a:t>
                      </a:r>
                    </a:p>
                    <a:p>
                      <a:pPr rtl="0" fontAlgn="base"/>
                      <a:r>
                        <a:rPr lang="en-GB" sz="950" b="0" i="0" kern="1200" dirty="0">
                          <a:solidFill>
                            <a:schemeClr val="tx1"/>
                          </a:solidFill>
                          <a:effectLst/>
                          <a:latin typeface="+mn-lt"/>
                          <a:ea typeface="+mn-ea"/>
                          <a:cs typeface="+mn-cs"/>
                        </a:rPr>
                        <a:t>representation.</a:t>
                      </a:r>
                      <a:r>
                        <a:rPr lang="en-US" sz="950" b="0" i="0" kern="1200" dirty="0">
                          <a:solidFill>
                            <a:schemeClr val="tx1"/>
                          </a:solidFill>
                          <a:effectLst/>
                          <a:latin typeface="+mn-lt"/>
                          <a:ea typeface="+mn-ea"/>
                          <a:cs typeface="+mn-cs"/>
                        </a:rPr>
                        <a:t>​</a:t>
                      </a:r>
                    </a:p>
                    <a:p>
                      <a:pPr rtl="0" fontAlgn="base"/>
                      <a:r>
                        <a:rPr lang="en-GB" sz="950" b="1" i="0" kern="1200" dirty="0">
                          <a:solidFill>
                            <a:schemeClr val="tx1"/>
                          </a:solidFill>
                          <a:effectLst/>
                          <a:latin typeface="+mn-lt"/>
                          <a:ea typeface="+mn-ea"/>
                          <a:cs typeface="+mn-cs"/>
                        </a:rPr>
                        <a:t>Careers:</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Problem solving, </a:t>
                      </a:r>
                    </a:p>
                    <a:p>
                      <a:pPr rtl="0" fontAlgn="base"/>
                      <a:r>
                        <a:rPr lang="en-GB" sz="950" b="0" i="0" kern="1200" dirty="0">
                          <a:solidFill>
                            <a:schemeClr val="tx1"/>
                          </a:solidFill>
                          <a:effectLst/>
                          <a:latin typeface="+mn-lt"/>
                          <a:ea typeface="+mn-ea"/>
                          <a:cs typeface="+mn-cs"/>
                        </a:rPr>
                        <a:t>communication </a:t>
                      </a:r>
                    </a:p>
                    <a:p>
                      <a:pPr rtl="0" fontAlgn="base"/>
                      <a:r>
                        <a:rPr lang="en-GB" sz="950" b="0" i="0" kern="1200" dirty="0">
                          <a:solidFill>
                            <a:schemeClr val="tx1"/>
                          </a:solidFill>
                          <a:effectLst/>
                          <a:latin typeface="+mn-lt"/>
                          <a:ea typeface="+mn-ea"/>
                          <a:cs typeface="+mn-cs"/>
                        </a:rPr>
                        <a:t>Skills.</a:t>
                      </a:r>
                      <a:endParaRPr lang="en-US" sz="950" b="0" i="0" kern="1200" dirty="0">
                        <a:solidFill>
                          <a:schemeClr val="tx1"/>
                        </a:solidFill>
                        <a:effectLst/>
                        <a:latin typeface="+mn-lt"/>
                        <a:ea typeface="+mn-ea"/>
                        <a:cs typeface="+mn-cs"/>
                      </a:endParaRPr>
                    </a:p>
                    <a:p>
                      <a:pPr rtl="0" fontAlgn="base"/>
                      <a:r>
                        <a:rPr lang="en-GB" sz="950" b="1" i="0" kern="1200" dirty="0">
                          <a:solidFill>
                            <a:schemeClr val="tx1"/>
                          </a:solidFill>
                          <a:effectLst/>
                          <a:latin typeface="+mn-lt"/>
                          <a:ea typeface="+mn-ea"/>
                          <a:cs typeface="+mn-cs"/>
                        </a:rPr>
                        <a:t>Cultural Capital:</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Specification writing, design skills, </a:t>
                      </a:r>
                    </a:p>
                    <a:p>
                      <a:pPr rtl="0" fontAlgn="base"/>
                      <a:r>
                        <a:rPr lang="en-GB" sz="950" b="0" i="0" kern="1200" dirty="0">
                          <a:solidFill>
                            <a:schemeClr val="tx1"/>
                          </a:solidFill>
                          <a:effectLst/>
                          <a:latin typeface="+mn-lt"/>
                          <a:ea typeface="+mn-ea"/>
                          <a:cs typeface="+mn-cs"/>
                        </a:rPr>
                        <a:t>communication.</a:t>
                      </a:r>
                      <a:endParaRPr lang="en-GB" sz="900" dirty="0"/>
                    </a:p>
                  </a:txBody>
                  <a:tcPr/>
                </a:tc>
                <a:extLst>
                  <a:ext uri="{0D108BD9-81ED-4DB2-BD59-A6C34878D82A}">
                    <a16:rowId xmlns:a16="http://schemas.microsoft.com/office/drawing/2014/main" val="2693566867"/>
                  </a:ext>
                </a:extLst>
              </a:tr>
            </a:tbl>
          </a:graphicData>
        </a:graphic>
      </p:graphicFrame>
      <p:pic>
        <p:nvPicPr>
          <p:cNvPr id="2" name="Picture 1">
            <a:extLst>
              <a:ext uri="{FF2B5EF4-FFF2-40B4-BE49-F238E27FC236}">
                <a16:creationId xmlns:a16="http://schemas.microsoft.com/office/drawing/2014/main" id="{197887E8-1D14-4D7E-8135-729F29B7B07C}"/>
              </a:ext>
            </a:extLst>
          </p:cNvPr>
          <p:cNvPicPr>
            <a:picLocks noChangeAspect="1"/>
          </p:cNvPicPr>
          <p:nvPr/>
        </p:nvPicPr>
        <p:blipFill rotWithShape="1">
          <a:blip r:embed="rId2"/>
          <a:srcRect t="1" b="38946"/>
          <a:stretch/>
        </p:blipFill>
        <p:spPr>
          <a:xfrm>
            <a:off x="3306520" y="619748"/>
            <a:ext cx="1685119" cy="703704"/>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A87E7B02-1E46-4AFA-8727-9C0470B3A38A}"/>
              </a:ext>
            </a:extLst>
          </p:cNvPr>
          <p:cNvPicPr>
            <a:picLocks noChangeAspect="1"/>
          </p:cNvPicPr>
          <p:nvPr/>
        </p:nvPicPr>
        <p:blipFill>
          <a:blip r:embed="rId3"/>
          <a:stretch>
            <a:fillRect/>
          </a:stretch>
        </p:blipFill>
        <p:spPr>
          <a:xfrm>
            <a:off x="3910868" y="2699792"/>
            <a:ext cx="1318332" cy="974859"/>
          </a:xfrm>
          <a:prstGeom prst="rect">
            <a:avLst/>
          </a:prstGeom>
        </p:spPr>
      </p:pic>
      <p:pic>
        <p:nvPicPr>
          <p:cNvPr id="3" name="Picture 2">
            <a:extLst>
              <a:ext uri="{FF2B5EF4-FFF2-40B4-BE49-F238E27FC236}">
                <a16:creationId xmlns:a16="http://schemas.microsoft.com/office/drawing/2014/main" id="{F50FF6A4-C679-404D-8157-044DAD698545}"/>
              </a:ext>
            </a:extLst>
          </p:cNvPr>
          <p:cNvPicPr>
            <a:picLocks noChangeAspect="1"/>
          </p:cNvPicPr>
          <p:nvPr/>
        </p:nvPicPr>
        <p:blipFill rotWithShape="1">
          <a:blip r:embed="rId4"/>
          <a:srcRect l="10102" t="16384" r="13249" b="24605"/>
          <a:stretch/>
        </p:blipFill>
        <p:spPr>
          <a:xfrm>
            <a:off x="310468" y="5868144"/>
            <a:ext cx="4918732" cy="2129071"/>
          </a:xfrm>
          <a:prstGeom prst="rect">
            <a:avLst/>
          </a:prstGeom>
        </p:spPr>
      </p:pic>
      <p:pic>
        <p:nvPicPr>
          <p:cNvPr id="11" name="Picture 10">
            <a:extLst>
              <a:ext uri="{FF2B5EF4-FFF2-40B4-BE49-F238E27FC236}">
                <a16:creationId xmlns:a16="http://schemas.microsoft.com/office/drawing/2014/main" id="{AB643EFF-AE55-477E-824C-1715A25091BC}"/>
              </a:ext>
            </a:extLst>
          </p:cNvPr>
          <p:cNvPicPr>
            <a:picLocks noChangeAspect="1"/>
          </p:cNvPicPr>
          <p:nvPr/>
        </p:nvPicPr>
        <p:blipFill rotWithShape="1">
          <a:blip r:embed="rId5"/>
          <a:srcRect l="59450" t="10781" r="9563" b="75225"/>
          <a:stretch/>
        </p:blipFill>
        <p:spPr>
          <a:xfrm>
            <a:off x="3830816" y="3954413"/>
            <a:ext cx="1440161" cy="365644"/>
          </a:xfrm>
          <a:prstGeom prst="rect">
            <a:avLst/>
          </a:prstGeom>
        </p:spPr>
      </p:pic>
      <p:pic>
        <p:nvPicPr>
          <p:cNvPr id="18" name="Picture 17">
            <a:extLst>
              <a:ext uri="{FF2B5EF4-FFF2-40B4-BE49-F238E27FC236}">
                <a16:creationId xmlns:a16="http://schemas.microsoft.com/office/drawing/2014/main" id="{B2DD9646-9835-4FF4-8EF8-385C98243F5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757"/>
          <a:stretch/>
        </p:blipFill>
        <p:spPr>
          <a:xfrm>
            <a:off x="3933056" y="4565688"/>
            <a:ext cx="1169991" cy="510368"/>
          </a:xfrm>
          <a:prstGeom prst="rect">
            <a:avLst/>
          </a:prstGeom>
        </p:spPr>
      </p:pic>
    </p:spTree>
    <p:extLst>
      <p:ext uri="{BB962C8B-B14F-4D97-AF65-F5344CB8AC3E}">
        <p14:creationId xmlns:p14="http://schemas.microsoft.com/office/powerpoint/2010/main" val="267216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KS3 Electronic Products</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55576"/>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Production Methods</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4225047053"/>
              </p:ext>
            </p:extLst>
          </p:nvPr>
        </p:nvGraphicFramePr>
        <p:xfrm>
          <a:off x="5517232" y="654512"/>
          <a:ext cx="1205880" cy="4277528"/>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77726">
                <a:tc>
                  <a:txBody>
                    <a:bodyPr/>
                    <a:lstStyle/>
                    <a:p>
                      <a:pPr algn="ctr"/>
                      <a:r>
                        <a:rPr lang="en-GB" b="1" dirty="0"/>
                        <a:t>Key words</a:t>
                      </a:r>
                    </a:p>
                  </a:txBody>
                  <a:tcPr>
                    <a:solidFill>
                      <a:schemeClr val="bg1">
                        <a:lumMod val="95000"/>
                      </a:schemeClr>
                    </a:solidFill>
                  </a:tcPr>
                </a:tc>
                <a:extLst>
                  <a:ext uri="{0D108BD9-81ED-4DB2-BD59-A6C34878D82A}">
                    <a16:rowId xmlns:a16="http://schemas.microsoft.com/office/drawing/2014/main" val="548001888"/>
                  </a:ext>
                </a:extLst>
              </a:tr>
              <a:tr h="3899802">
                <a:tc>
                  <a:txBody>
                    <a:bodyPr/>
                    <a:lstStyle/>
                    <a:p>
                      <a:r>
                        <a:rPr lang="en-GB" sz="1400" dirty="0"/>
                        <a:t>Vacuum Forming </a:t>
                      </a:r>
                    </a:p>
                    <a:p>
                      <a:r>
                        <a:rPr lang="en-GB" sz="1400" dirty="0"/>
                        <a:t>Mould</a:t>
                      </a:r>
                    </a:p>
                    <a:p>
                      <a:r>
                        <a:rPr lang="en-GB" sz="1400" dirty="0"/>
                        <a:t>Heater</a:t>
                      </a:r>
                    </a:p>
                    <a:p>
                      <a:r>
                        <a:rPr lang="en-GB" sz="1400" dirty="0"/>
                        <a:t>Template</a:t>
                      </a:r>
                      <a:endParaRPr lang="en-GB" sz="1200" dirty="0"/>
                    </a:p>
                    <a:p>
                      <a:r>
                        <a:rPr lang="en-GB" sz="1400" dirty="0"/>
                        <a:t>Coping Saw</a:t>
                      </a:r>
                    </a:p>
                    <a:p>
                      <a:r>
                        <a:rPr lang="en-GB" sz="1400" dirty="0"/>
                        <a:t>File</a:t>
                      </a:r>
                    </a:p>
                    <a:p>
                      <a:r>
                        <a:rPr lang="en-GB" sz="1400" dirty="0"/>
                        <a:t>Accuracy</a:t>
                      </a:r>
                    </a:p>
                    <a:p>
                      <a:r>
                        <a:rPr lang="en-GB" sz="1400" dirty="0"/>
                        <a:t>Soldering Iron</a:t>
                      </a:r>
                    </a:p>
                    <a:p>
                      <a:r>
                        <a:rPr lang="en-GB" sz="1400" dirty="0"/>
                        <a:t>Solder</a:t>
                      </a:r>
                    </a:p>
                    <a:p>
                      <a:r>
                        <a:rPr lang="en-GB" sz="1400" dirty="0"/>
                        <a:t>Components</a:t>
                      </a:r>
                    </a:p>
                    <a:p>
                      <a:r>
                        <a:rPr lang="en-GB" sz="1400" dirty="0"/>
                        <a:t>Risk Assessment</a:t>
                      </a:r>
                    </a:p>
                    <a:p>
                      <a:r>
                        <a:rPr lang="en-GB" sz="1400" dirty="0"/>
                        <a:t>Health and safety</a:t>
                      </a:r>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2604512767"/>
              </p:ext>
            </p:extLst>
          </p:nvPr>
        </p:nvGraphicFramePr>
        <p:xfrm>
          <a:off x="219980" y="1403648"/>
          <a:ext cx="5081228" cy="3737998"/>
        </p:xfrm>
        <a:graphic>
          <a:graphicData uri="http://schemas.openxmlformats.org/drawingml/2006/table">
            <a:tbl>
              <a:tblPr firstRow="1" bandRow="1">
                <a:tableStyleId>{5940675A-B579-460E-94D1-54222C63F5DA}</a:tableStyleId>
              </a:tblPr>
              <a:tblGrid>
                <a:gridCol w="3497052">
                  <a:extLst>
                    <a:ext uri="{9D8B030D-6E8A-4147-A177-3AD203B41FA5}">
                      <a16:colId xmlns:a16="http://schemas.microsoft.com/office/drawing/2014/main" val="1686071732"/>
                    </a:ext>
                  </a:extLst>
                </a:gridCol>
                <a:gridCol w="1584176">
                  <a:extLst>
                    <a:ext uri="{9D8B030D-6E8A-4147-A177-3AD203B41FA5}">
                      <a16:colId xmlns:a16="http://schemas.microsoft.com/office/drawing/2014/main" val="1645847366"/>
                    </a:ext>
                  </a:extLst>
                </a:gridCol>
              </a:tblGrid>
              <a:tr h="352729">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81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Manufacturing: </a:t>
                      </a:r>
                      <a:r>
                        <a:rPr lang="en-GB" sz="1000" b="0" dirty="0"/>
                        <a:t>Using key manufacturing skills safely and practicing to develop your skill and accuracy so that the products you make are high quality.  In Electronic Product Design this includes </a:t>
                      </a:r>
                      <a:r>
                        <a:rPr lang="en-GB" sz="1000" dirty="0"/>
                        <a:t>hand tools, vacuum forming, laser cutting, belt sanding and drilling.</a:t>
                      </a:r>
                      <a:endParaRPr lang="en-GB" sz="1000" b="1" dirty="0"/>
                    </a:p>
                  </a:txBody>
                  <a:tcPr/>
                </a:tc>
                <a:tc>
                  <a:txBody>
                    <a:bodyPr/>
                    <a:lstStyle/>
                    <a:p>
                      <a:endParaRPr lang="en-GB" sz="1000" dirty="0"/>
                    </a:p>
                  </a:txBody>
                  <a:tcPr/>
                </a:tc>
                <a:extLst>
                  <a:ext uri="{0D108BD9-81ED-4DB2-BD59-A6C34878D82A}">
                    <a16:rowId xmlns:a16="http://schemas.microsoft.com/office/drawing/2014/main" val="2693566867"/>
                  </a:ext>
                </a:extLst>
              </a:tr>
              <a:tr h="81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Vacuum Forming: </a:t>
                      </a:r>
                      <a:r>
                        <a:rPr lang="en-GB" sz="1000" b="0" kern="1200" dirty="0">
                          <a:solidFill>
                            <a:schemeClr val="tx1"/>
                          </a:solidFill>
                          <a:latin typeface="+mn-lt"/>
                          <a:ea typeface="+mn-ea"/>
                          <a:cs typeface="+mn-cs"/>
                        </a:rPr>
                        <a:t>This is the production method that is used to manufacture the casing for the speaker. It involves using a suitable mould (wood) and heating a suitable material (plastic) on a vacuum forming machine. The plastic is heated until soft and then shaped around the mould.</a:t>
                      </a:r>
                      <a:endParaRPr lang="en-GB" sz="1000" dirty="0"/>
                    </a:p>
                  </a:txBody>
                  <a:tcPr/>
                </a:tc>
                <a:tc>
                  <a:txBody>
                    <a:bodyPr/>
                    <a:lstStyle/>
                    <a:p>
                      <a:endParaRPr lang="en-GB" dirty="0"/>
                    </a:p>
                  </a:txBody>
                  <a:tcPr/>
                </a:tc>
                <a:extLst>
                  <a:ext uri="{0D108BD9-81ED-4DB2-BD59-A6C34878D82A}">
                    <a16:rowId xmlns:a16="http://schemas.microsoft.com/office/drawing/2014/main" val="2319889295"/>
                  </a:ext>
                </a:extLst>
              </a:tr>
              <a:tr h="811918">
                <a:tc>
                  <a:txBody>
                    <a:bodyPr/>
                    <a:lstStyle/>
                    <a:p>
                      <a:r>
                        <a:rPr lang="en-GB" sz="1000" b="1" dirty="0"/>
                        <a:t>Hand Tools: </a:t>
                      </a:r>
                      <a:r>
                        <a:rPr lang="en-GB" sz="1000" b="0" dirty="0"/>
                        <a:t>A coping saw is often used to cut around shapes on wood and plastic because it allows you to cut curves accurately.</a:t>
                      </a:r>
                    </a:p>
                    <a:p>
                      <a:r>
                        <a:rPr lang="en-GB" sz="1000" b="0" dirty="0"/>
                        <a:t>A file is then used to smooth off any rough edges of the material so that the product is safe to use.</a:t>
                      </a:r>
                      <a:endParaRPr lang="en-GB" sz="1000" b="1" dirty="0"/>
                    </a:p>
                  </a:txBody>
                  <a:tcPr/>
                </a:tc>
                <a:tc>
                  <a:txBody>
                    <a:bodyPr/>
                    <a:lstStyle/>
                    <a:p>
                      <a:endParaRPr lang="en-GB" dirty="0"/>
                    </a:p>
                  </a:txBody>
                  <a:tcPr/>
                </a:tc>
                <a:extLst>
                  <a:ext uri="{0D108BD9-81ED-4DB2-BD59-A6C34878D82A}">
                    <a16:rowId xmlns:a16="http://schemas.microsoft.com/office/drawing/2014/main" val="1238085253"/>
                  </a:ext>
                </a:extLst>
              </a:tr>
              <a:tr h="811918">
                <a:tc>
                  <a:txBody>
                    <a:bodyPr/>
                    <a:lstStyle/>
                    <a:p>
                      <a:r>
                        <a:rPr lang="en-GB" sz="1000" b="1" dirty="0"/>
                        <a:t>Soldering:</a:t>
                      </a:r>
                      <a:r>
                        <a:rPr lang="en-GB" sz="1000" b="0" dirty="0"/>
                        <a:t> This is the production method that is used to manufacture the circuit for your speaker. It involves using a soldering iron and various electronic components to manufacture a circuit. The soldering iron is heated and solder is applied to components to join them to a circuit board.</a:t>
                      </a:r>
                      <a:endParaRPr lang="en-GB" sz="1000" b="1" dirty="0"/>
                    </a:p>
                  </a:txBody>
                  <a:tcPr/>
                </a:tc>
                <a:tc>
                  <a:txBody>
                    <a:bodyPr/>
                    <a:lstStyle/>
                    <a:p>
                      <a:endParaRPr lang="en-GB" dirty="0"/>
                    </a:p>
                  </a:txBody>
                  <a:tcPr/>
                </a:tc>
                <a:extLst>
                  <a:ext uri="{0D108BD9-81ED-4DB2-BD59-A6C34878D82A}">
                    <a16:rowId xmlns:a16="http://schemas.microsoft.com/office/drawing/2014/main" val="2663364444"/>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1301544691"/>
              </p:ext>
            </p:extLst>
          </p:nvPr>
        </p:nvGraphicFramePr>
        <p:xfrm>
          <a:off x="219980" y="5271594"/>
          <a:ext cx="5081228" cy="3686941"/>
        </p:xfrm>
        <a:graphic>
          <a:graphicData uri="http://schemas.openxmlformats.org/drawingml/2006/table">
            <a:tbl>
              <a:tblPr firstRow="1" bandRow="1">
                <a:tableStyleId>{5940675A-B579-460E-94D1-54222C63F5DA}</a:tableStyleId>
              </a:tblPr>
              <a:tblGrid>
                <a:gridCol w="5081228">
                  <a:extLst>
                    <a:ext uri="{9D8B030D-6E8A-4147-A177-3AD203B41FA5}">
                      <a16:colId xmlns:a16="http://schemas.microsoft.com/office/drawing/2014/main" val="1686071732"/>
                    </a:ext>
                  </a:extLst>
                </a:gridCol>
              </a:tblGrid>
              <a:tr h="360712">
                <a:tc>
                  <a:txBody>
                    <a:bodyPr/>
                    <a:lstStyle/>
                    <a:p>
                      <a:pPr algn="ctr"/>
                      <a:r>
                        <a:rPr lang="en-GB" dirty="0"/>
                        <a:t>Key knowledge</a:t>
                      </a:r>
                    </a:p>
                  </a:txBody>
                  <a:tcPr>
                    <a:solidFill>
                      <a:schemeClr val="bg1">
                        <a:lumMod val="95000"/>
                      </a:schemeClr>
                    </a:solidFill>
                  </a:tcPr>
                </a:tc>
                <a:extLst>
                  <a:ext uri="{0D108BD9-81ED-4DB2-BD59-A6C34878D82A}">
                    <a16:rowId xmlns:a16="http://schemas.microsoft.com/office/drawing/2014/main" val="548001888"/>
                  </a:ext>
                </a:extLst>
              </a:tr>
              <a:tr h="332118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1307003215"/>
              </p:ext>
            </p:extLst>
          </p:nvPr>
        </p:nvGraphicFramePr>
        <p:xfrm>
          <a:off x="5517232" y="5089142"/>
          <a:ext cx="1205880" cy="3864346"/>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627371">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3236975">
                <a:tc>
                  <a:txBody>
                    <a:bodyPr/>
                    <a:lstStyle/>
                    <a:p>
                      <a:pPr rtl="0" fontAlgn="base"/>
                      <a:r>
                        <a:rPr lang="en-GB" sz="950" b="1" i="0" kern="1200" dirty="0">
                          <a:solidFill>
                            <a:schemeClr val="tx1"/>
                          </a:solidFill>
                          <a:effectLst/>
                          <a:latin typeface="+mn-lt"/>
                          <a:ea typeface="+mn-ea"/>
                          <a:cs typeface="+mn-cs"/>
                        </a:rPr>
                        <a:t>Literacy:</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Risk assessment, </a:t>
                      </a:r>
                    </a:p>
                    <a:p>
                      <a:pPr rtl="0" fontAlgn="base"/>
                      <a:r>
                        <a:rPr lang="en-GB" sz="950" b="0" i="0" kern="1200" dirty="0">
                          <a:solidFill>
                            <a:schemeClr val="tx1"/>
                          </a:solidFill>
                          <a:effectLst/>
                          <a:latin typeface="+mn-lt"/>
                          <a:ea typeface="+mn-ea"/>
                          <a:cs typeface="+mn-cs"/>
                        </a:rPr>
                        <a:t>processing </a:t>
                      </a:r>
                    </a:p>
                    <a:p>
                      <a:pPr rtl="0" fontAlgn="base"/>
                      <a:r>
                        <a:rPr lang="en-GB" sz="950" b="0" i="0" kern="1200" dirty="0">
                          <a:solidFill>
                            <a:schemeClr val="tx1"/>
                          </a:solidFill>
                          <a:effectLst/>
                          <a:latin typeface="+mn-lt"/>
                          <a:ea typeface="+mn-ea"/>
                          <a:cs typeface="+mn-cs"/>
                        </a:rPr>
                        <a:t>instructions, </a:t>
                      </a:r>
                    </a:p>
                    <a:p>
                      <a:pPr rtl="0" fontAlgn="base"/>
                      <a:r>
                        <a:rPr lang="en-GB" sz="950" b="0" i="0" kern="1200" dirty="0">
                          <a:solidFill>
                            <a:schemeClr val="tx1"/>
                          </a:solidFill>
                          <a:effectLst/>
                          <a:latin typeface="+mn-lt"/>
                          <a:ea typeface="+mn-ea"/>
                          <a:cs typeface="+mn-cs"/>
                        </a:rPr>
                        <a:t>Use of technical </a:t>
                      </a:r>
                    </a:p>
                    <a:p>
                      <a:pPr rtl="0" fontAlgn="base"/>
                      <a:r>
                        <a:rPr lang="en-GB" sz="950" b="0" i="0" kern="1200" dirty="0">
                          <a:solidFill>
                            <a:schemeClr val="tx1"/>
                          </a:solidFill>
                          <a:effectLst/>
                          <a:latin typeface="+mn-lt"/>
                          <a:ea typeface="+mn-ea"/>
                          <a:cs typeface="+mn-cs"/>
                        </a:rPr>
                        <a:t>documentation.</a:t>
                      </a:r>
                      <a:r>
                        <a:rPr lang="en-US" sz="950" b="0" i="0" kern="1200" dirty="0">
                          <a:solidFill>
                            <a:schemeClr val="tx1"/>
                          </a:solidFill>
                          <a:effectLst/>
                          <a:latin typeface="+mn-lt"/>
                          <a:ea typeface="+mn-ea"/>
                          <a:cs typeface="+mn-cs"/>
                        </a:rPr>
                        <a:t>​</a:t>
                      </a:r>
                    </a:p>
                    <a:p>
                      <a:pPr rtl="0" fontAlgn="base"/>
                      <a:r>
                        <a:rPr lang="en-GB" sz="950" b="1" i="0" kern="1200" dirty="0">
                          <a:solidFill>
                            <a:schemeClr val="tx1"/>
                          </a:solidFill>
                          <a:effectLst/>
                          <a:latin typeface="+mn-lt"/>
                          <a:ea typeface="+mn-ea"/>
                          <a:cs typeface="+mn-cs"/>
                        </a:rPr>
                        <a:t>Numeracy:</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Planning, </a:t>
                      </a:r>
                    </a:p>
                    <a:p>
                      <a:pPr rtl="0" fontAlgn="base"/>
                      <a:r>
                        <a:rPr lang="en-GB" sz="950" b="0" i="0" kern="1200" dirty="0">
                          <a:solidFill>
                            <a:schemeClr val="tx1"/>
                          </a:solidFill>
                          <a:effectLst/>
                          <a:latin typeface="+mn-lt"/>
                          <a:ea typeface="+mn-ea"/>
                          <a:cs typeface="+mn-cs"/>
                        </a:rPr>
                        <a:t>dimensions, marking out.</a:t>
                      </a:r>
                      <a:r>
                        <a:rPr lang="en-US" sz="950" b="0" i="0" kern="1200" dirty="0">
                          <a:solidFill>
                            <a:schemeClr val="tx1"/>
                          </a:solidFill>
                          <a:effectLst/>
                          <a:latin typeface="+mn-lt"/>
                          <a:ea typeface="+mn-ea"/>
                          <a:cs typeface="+mn-cs"/>
                        </a:rPr>
                        <a:t>​</a:t>
                      </a:r>
                    </a:p>
                    <a:p>
                      <a:pPr rtl="0" fontAlgn="base"/>
                      <a:r>
                        <a:rPr lang="en-GB" sz="950" b="1" i="0" kern="1200" dirty="0">
                          <a:solidFill>
                            <a:schemeClr val="tx1"/>
                          </a:solidFill>
                          <a:effectLst/>
                          <a:latin typeface="+mn-lt"/>
                          <a:ea typeface="+mn-ea"/>
                          <a:cs typeface="+mn-cs"/>
                        </a:rPr>
                        <a:t>Careers:</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Problem solving, hand skills, </a:t>
                      </a:r>
                    </a:p>
                    <a:p>
                      <a:pPr rtl="0" fontAlgn="base"/>
                      <a:r>
                        <a:rPr lang="en-GB" sz="950" b="0" i="0" kern="1200" dirty="0">
                          <a:solidFill>
                            <a:schemeClr val="tx1"/>
                          </a:solidFill>
                          <a:effectLst/>
                          <a:latin typeface="+mn-lt"/>
                          <a:ea typeface="+mn-ea"/>
                          <a:cs typeface="+mn-cs"/>
                        </a:rPr>
                        <a:t>communication </a:t>
                      </a:r>
                    </a:p>
                    <a:p>
                      <a:pPr rtl="0" fontAlgn="base"/>
                      <a:r>
                        <a:rPr lang="en-GB" sz="950" b="0" i="0" kern="1200" dirty="0">
                          <a:solidFill>
                            <a:schemeClr val="tx1"/>
                          </a:solidFill>
                          <a:effectLst/>
                          <a:latin typeface="+mn-lt"/>
                          <a:ea typeface="+mn-ea"/>
                          <a:cs typeface="+mn-cs"/>
                        </a:rPr>
                        <a:t>Skills.</a:t>
                      </a:r>
                      <a:endParaRPr lang="en-US" sz="950" b="0" i="0" kern="1200" dirty="0">
                        <a:solidFill>
                          <a:schemeClr val="tx1"/>
                        </a:solidFill>
                        <a:effectLst/>
                        <a:latin typeface="+mn-lt"/>
                        <a:ea typeface="+mn-ea"/>
                        <a:cs typeface="+mn-cs"/>
                      </a:endParaRPr>
                    </a:p>
                    <a:p>
                      <a:pPr rtl="0" fontAlgn="base"/>
                      <a:r>
                        <a:rPr lang="en-GB" sz="950" b="1" i="0" kern="1200" dirty="0">
                          <a:solidFill>
                            <a:schemeClr val="tx1"/>
                          </a:solidFill>
                          <a:effectLst/>
                          <a:latin typeface="+mn-lt"/>
                          <a:ea typeface="+mn-ea"/>
                          <a:cs typeface="+mn-cs"/>
                        </a:rPr>
                        <a:t>Cultural Capital:</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H&amp;S/Risk </a:t>
                      </a:r>
                    </a:p>
                    <a:p>
                      <a:pPr rtl="0" fontAlgn="base"/>
                      <a:r>
                        <a:rPr lang="en-GB" sz="950" b="0" i="0" kern="1200" dirty="0">
                          <a:solidFill>
                            <a:schemeClr val="tx1"/>
                          </a:solidFill>
                          <a:effectLst/>
                          <a:latin typeface="+mn-lt"/>
                          <a:ea typeface="+mn-ea"/>
                          <a:cs typeface="+mn-cs"/>
                        </a:rPr>
                        <a:t>awareness, </a:t>
                      </a:r>
                    </a:p>
                    <a:p>
                      <a:pPr rtl="0" fontAlgn="base"/>
                      <a:r>
                        <a:rPr lang="en-GB" sz="950" b="0" i="0" kern="1200" dirty="0">
                          <a:solidFill>
                            <a:schemeClr val="tx1"/>
                          </a:solidFill>
                          <a:effectLst/>
                          <a:latin typeface="+mn-lt"/>
                          <a:ea typeface="+mn-ea"/>
                          <a:cs typeface="+mn-cs"/>
                        </a:rPr>
                        <a:t>manufacturing skills, </a:t>
                      </a:r>
                    </a:p>
                    <a:p>
                      <a:pPr rtl="0" fontAlgn="base"/>
                      <a:r>
                        <a:rPr lang="en-GB" sz="950" b="0" i="0" kern="1200" dirty="0">
                          <a:solidFill>
                            <a:schemeClr val="tx1"/>
                          </a:solidFill>
                          <a:effectLst/>
                          <a:latin typeface="+mn-lt"/>
                          <a:ea typeface="+mn-ea"/>
                          <a:cs typeface="+mn-cs"/>
                        </a:rPr>
                        <a:t>communication.</a:t>
                      </a:r>
                      <a:endParaRPr lang="en-GB" dirty="0"/>
                    </a:p>
                  </a:txBody>
                  <a:tcPr/>
                </a:tc>
                <a:extLst>
                  <a:ext uri="{0D108BD9-81ED-4DB2-BD59-A6C34878D82A}">
                    <a16:rowId xmlns:a16="http://schemas.microsoft.com/office/drawing/2014/main" val="2693566867"/>
                  </a:ext>
                </a:extLst>
              </a:tr>
            </a:tbl>
          </a:graphicData>
        </a:graphic>
      </p:graphicFrame>
      <p:pic>
        <p:nvPicPr>
          <p:cNvPr id="2" name="Picture 1">
            <a:extLst>
              <a:ext uri="{FF2B5EF4-FFF2-40B4-BE49-F238E27FC236}">
                <a16:creationId xmlns:a16="http://schemas.microsoft.com/office/drawing/2014/main" id="{A2B9CAA7-8CDC-47A1-A609-18267143F0EE}"/>
              </a:ext>
            </a:extLst>
          </p:cNvPr>
          <p:cNvPicPr>
            <a:picLocks noChangeAspect="1"/>
          </p:cNvPicPr>
          <p:nvPr/>
        </p:nvPicPr>
        <p:blipFill rotWithShape="1">
          <a:blip r:embed="rId2"/>
          <a:srcRect t="12388" b="26752"/>
          <a:stretch/>
        </p:blipFill>
        <p:spPr>
          <a:xfrm>
            <a:off x="3238813" y="596988"/>
            <a:ext cx="1820534" cy="742331"/>
          </a:xfrm>
          <a:prstGeom prst="rect">
            <a:avLst/>
          </a:prstGeom>
        </p:spPr>
      </p:pic>
      <p:pic>
        <p:nvPicPr>
          <p:cNvPr id="3" name="Picture 2">
            <a:extLst>
              <a:ext uri="{FF2B5EF4-FFF2-40B4-BE49-F238E27FC236}">
                <a16:creationId xmlns:a16="http://schemas.microsoft.com/office/drawing/2014/main" id="{B19F2E47-5A73-4F01-BC6C-4017C0E1EDCD}"/>
              </a:ext>
            </a:extLst>
          </p:cNvPr>
          <p:cNvPicPr>
            <a:picLocks noChangeAspect="1"/>
          </p:cNvPicPr>
          <p:nvPr/>
        </p:nvPicPr>
        <p:blipFill>
          <a:blip r:embed="rId3"/>
          <a:stretch>
            <a:fillRect/>
          </a:stretch>
        </p:blipFill>
        <p:spPr>
          <a:xfrm>
            <a:off x="3789040" y="1820737"/>
            <a:ext cx="1440160" cy="765353"/>
          </a:xfrm>
          <a:prstGeom prst="rect">
            <a:avLst/>
          </a:prstGeom>
        </p:spPr>
      </p:pic>
      <p:pic>
        <p:nvPicPr>
          <p:cNvPr id="12" name="Picture 11">
            <a:extLst>
              <a:ext uri="{FF2B5EF4-FFF2-40B4-BE49-F238E27FC236}">
                <a16:creationId xmlns:a16="http://schemas.microsoft.com/office/drawing/2014/main" id="{667D49B0-29C6-4D16-B7AB-F08CA6577BB5}"/>
              </a:ext>
            </a:extLst>
          </p:cNvPr>
          <p:cNvPicPr>
            <a:picLocks noChangeAspect="1"/>
          </p:cNvPicPr>
          <p:nvPr/>
        </p:nvPicPr>
        <p:blipFill rotWithShape="1">
          <a:blip r:embed="rId2"/>
          <a:srcRect l="10254" t="12388" b="26752"/>
          <a:stretch/>
        </p:blipFill>
        <p:spPr>
          <a:xfrm>
            <a:off x="3789040" y="2716039"/>
            <a:ext cx="1471830" cy="668713"/>
          </a:xfrm>
          <a:prstGeom prst="rect">
            <a:avLst/>
          </a:prstGeom>
        </p:spPr>
      </p:pic>
      <p:pic>
        <p:nvPicPr>
          <p:cNvPr id="13" name="Picture 12">
            <a:extLst>
              <a:ext uri="{FF2B5EF4-FFF2-40B4-BE49-F238E27FC236}">
                <a16:creationId xmlns:a16="http://schemas.microsoft.com/office/drawing/2014/main" id="{8D5B7968-35B5-42DC-9829-3D8DAD9DB356}"/>
              </a:ext>
            </a:extLst>
          </p:cNvPr>
          <p:cNvPicPr>
            <a:picLocks noChangeAspect="1"/>
          </p:cNvPicPr>
          <p:nvPr/>
        </p:nvPicPr>
        <p:blipFill>
          <a:blip r:embed="rId4"/>
          <a:stretch>
            <a:fillRect/>
          </a:stretch>
        </p:blipFill>
        <p:spPr>
          <a:xfrm>
            <a:off x="4005063" y="4356733"/>
            <a:ext cx="1020773" cy="732409"/>
          </a:xfrm>
          <a:prstGeom prst="rect">
            <a:avLst/>
          </a:prstGeom>
        </p:spPr>
      </p:pic>
      <p:pic>
        <p:nvPicPr>
          <p:cNvPr id="36" name="Picture 35">
            <a:extLst>
              <a:ext uri="{FF2B5EF4-FFF2-40B4-BE49-F238E27FC236}">
                <a16:creationId xmlns:a16="http://schemas.microsoft.com/office/drawing/2014/main" id="{1FEBD6C2-D6D4-4FA5-BCE8-7F6C02580C67}"/>
              </a:ext>
            </a:extLst>
          </p:cNvPr>
          <p:cNvPicPr>
            <a:picLocks noChangeAspect="1"/>
          </p:cNvPicPr>
          <p:nvPr/>
        </p:nvPicPr>
        <p:blipFill rotWithShape="1">
          <a:blip r:embed="rId5">
            <a:extLst>
              <a:ext uri="{28A0092B-C50C-407E-A947-70E740481C1C}">
                <a14:useLocalDpi xmlns:a14="http://schemas.microsoft.com/office/drawing/2010/main" val="0"/>
              </a:ext>
            </a:extLst>
          </a:blip>
          <a:srcRect t="13098" b="28686"/>
          <a:stretch/>
        </p:blipFill>
        <p:spPr>
          <a:xfrm rot="2377938">
            <a:off x="3889951" y="3655458"/>
            <a:ext cx="670942" cy="450691"/>
          </a:xfrm>
          <a:prstGeom prst="rect">
            <a:avLst/>
          </a:prstGeom>
        </p:spPr>
      </p:pic>
      <p:pic>
        <p:nvPicPr>
          <p:cNvPr id="26626" name="Picture 2" descr="Image result for flat file images">
            <a:extLst>
              <a:ext uri="{FF2B5EF4-FFF2-40B4-BE49-F238E27FC236}">
                <a16:creationId xmlns:a16="http://schemas.microsoft.com/office/drawing/2014/main" id="{7533A9EA-2982-4990-BE83-278947DEF8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20770">
            <a:off x="4516264" y="3578349"/>
            <a:ext cx="502621" cy="6282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E6BDE16-4816-49BB-9878-01C41B5FCF6C}"/>
              </a:ext>
            </a:extLst>
          </p:cNvPr>
          <p:cNvPicPr>
            <a:picLocks noChangeAspect="1"/>
          </p:cNvPicPr>
          <p:nvPr/>
        </p:nvPicPr>
        <p:blipFill rotWithShape="1">
          <a:blip r:embed="rId7"/>
          <a:srcRect l="10101" t="22225" r="10101" b="6746"/>
          <a:stretch/>
        </p:blipFill>
        <p:spPr>
          <a:xfrm>
            <a:off x="332656" y="5940152"/>
            <a:ext cx="4896544" cy="2450459"/>
          </a:xfrm>
          <a:prstGeom prst="rect">
            <a:avLst/>
          </a:prstGeom>
        </p:spPr>
      </p:pic>
      <p:sp>
        <p:nvSpPr>
          <p:cNvPr id="11" name="TextBox 10">
            <a:extLst>
              <a:ext uri="{FF2B5EF4-FFF2-40B4-BE49-F238E27FC236}">
                <a16:creationId xmlns:a16="http://schemas.microsoft.com/office/drawing/2014/main" id="{4ADB9EBB-31B4-41DA-999D-62FD73D1F6A1}"/>
              </a:ext>
            </a:extLst>
          </p:cNvPr>
          <p:cNvSpPr txBox="1"/>
          <p:nvPr/>
        </p:nvSpPr>
        <p:spPr>
          <a:xfrm>
            <a:off x="404665" y="5652120"/>
            <a:ext cx="3600399" cy="307777"/>
          </a:xfrm>
          <a:prstGeom prst="rect">
            <a:avLst/>
          </a:prstGeom>
          <a:noFill/>
        </p:spPr>
        <p:txBody>
          <a:bodyPr wrap="square" rtlCol="0">
            <a:spAutoFit/>
          </a:bodyPr>
          <a:lstStyle/>
          <a:p>
            <a:r>
              <a:rPr lang="en-GB" sz="1400" dirty="0"/>
              <a:t>The Vacuum Forming Process</a:t>
            </a:r>
          </a:p>
        </p:txBody>
      </p:sp>
    </p:spTree>
    <p:extLst>
      <p:ext uri="{BB962C8B-B14F-4D97-AF65-F5344CB8AC3E}">
        <p14:creationId xmlns:p14="http://schemas.microsoft.com/office/powerpoint/2010/main" val="416484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Knowledge Organiser: KS3 Electronic Products</a:t>
            </a:r>
            <a:endParaRPr lang="ru-RU" sz="2400" b="1" dirty="0"/>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55576"/>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Circuits and Components</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3328242826"/>
              </p:ext>
            </p:extLst>
          </p:nvPr>
        </p:nvGraphicFramePr>
        <p:xfrm>
          <a:off x="5517232" y="654512"/>
          <a:ext cx="1205880" cy="4289427"/>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387987">
                <a:tc>
                  <a:txBody>
                    <a:bodyPr/>
                    <a:lstStyle/>
                    <a:p>
                      <a:pPr algn="ctr"/>
                      <a:r>
                        <a:rPr lang="en-GB" b="1" dirty="0"/>
                        <a:t>Key words</a:t>
                      </a:r>
                    </a:p>
                  </a:txBody>
                  <a:tcPr>
                    <a:solidFill>
                      <a:schemeClr val="bg1">
                        <a:lumMod val="95000"/>
                      </a:schemeClr>
                    </a:solidFill>
                  </a:tcPr>
                </a:tc>
                <a:extLst>
                  <a:ext uri="{0D108BD9-81ED-4DB2-BD59-A6C34878D82A}">
                    <a16:rowId xmlns:a16="http://schemas.microsoft.com/office/drawing/2014/main" val="548001888"/>
                  </a:ext>
                </a:extLst>
              </a:tr>
              <a:tr h="3889541">
                <a:tc>
                  <a:txBody>
                    <a:bodyPr/>
                    <a:lstStyle/>
                    <a:p>
                      <a:r>
                        <a:rPr lang="en-GB" sz="1400" dirty="0"/>
                        <a:t>Testing</a:t>
                      </a:r>
                    </a:p>
                    <a:p>
                      <a:r>
                        <a:rPr lang="en-GB" sz="1400" dirty="0"/>
                        <a:t>Evaluation</a:t>
                      </a:r>
                    </a:p>
                    <a:p>
                      <a:r>
                        <a:rPr lang="en-GB" sz="1400" dirty="0"/>
                        <a:t>User Survey</a:t>
                      </a:r>
                    </a:p>
                    <a:p>
                      <a:r>
                        <a:rPr lang="en-GB" sz="1400" dirty="0"/>
                        <a:t>Feedback</a:t>
                      </a:r>
                    </a:p>
                    <a:p>
                      <a:r>
                        <a:rPr lang="en-GB" sz="1400" dirty="0"/>
                        <a:t>Soldering Iron</a:t>
                      </a:r>
                    </a:p>
                    <a:p>
                      <a:r>
                        <a:rPr lang="en-GB" sz="1400" dirty="0"/>
                        <a:t>Solder</a:t>
                      </a:r>
                    </a:p>
                    <a:p>
                      <a:r>
                        <a:rPr lang="en-GB" sz="1400" dirty="0"/>
                        <a:t>Components</a:t>
                      </a:r>
                    </a:p>
                    <a:p>
                      <a:r>
                        <a:rPr lang="en-GB" sz="1200" dirty="0"/>
                        <a:t>(LED, resistor, battery, LDR, lamp)</a:t>
                      </a:r>
                    </a:p>
                    <a:p>
                      <a:r>
                        <a:rPr lang="en-GB" sz="1400" dirty="0"/>
                        <a:t>Input</a:t>
                      </a:r>
                    </a:p>
                    <a:p>
                      <a:r>
                        <a:rPr lang="en-GB" sz="1400" dirty="0"/>
                        <a:t>Process</a:t>
                      </a:r>
                    </a:p>
                    <a:p>
                      <a:r>
                        <a:rPr lang="en-GB" sz="1400" dirty="0"/>
                        <a:t>Output</a:t>
                      </a:r>
                    </a:p>
                    <a:p>
                      <a:r>
                        <a:rPr lang="en-GB" sz="1400" dirty="0"/>
                        <a:t>Energy Sources</a:t>
                      </a:r>
                    </a:p>
                    <a:p>
                      <a:r>
                        <a:rPr lang="en-GB" sz="1400" dirty="0"/>
                        <a:t>Renewable Energy</a:t>
                      </a:r>
                    </a:p>
                    <a:p>
                      <a:endParaRPr lang="en-GB" dirty="0"/>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2528026576"/>
              </p:ext>
            </p:extLst>
          </p:nvPr>
        </p:nvGraphicFramePr>
        <p:xfrm>
          <a:off x="219980" y="1403648"/>
          <a:ext cx="5081228" cy="4084320"/>
        </p:xfrm>
        <a:graphic>
          <a:graphicData uri="http://schemas.openxmlformats.org/drawingml/2006/table">
            <a:tbl>
              <a:tblPr firstRow="1" bandRow="1">
                <a:tableStyleId>{5940675A-B579-460E-94D1-54222C63F5DA}</a:tableStyleId>
              </a:tblPr>
              <a:tblGrid>
                <a:gridCol w="3569060">
                  <a:extLst>
                    <a:ext uri="{9D8B030D-6E8A-4147-A177-3AD203B41FA5}">
                      <a16:colId xmlns:a16="http://schemas.microsoft.com/office/drawing/2014/main" val="1686071732"/>
                    </a:ext>
                  </a:extLst>
                </a:gridCol>
                <a:gridCol w="1512168">
                  <a:extLst>
                    <a:ext uri="{9D8B030D-6E8A-4147-A177-3AD203B41FA5}">
                      <a16:colId xmlns:a16="http://schemas.microsoft.com/office/drawing/2014/main" val="3847786243"/>
                    </a:ext>
                  </a:extLst>
                </a:gridCol>
              </a:tblGrid>
              <a:tr h="352729">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811918">
                <a:tc>
                  <a:txBody>
                    <a:bodyPr/>
                    <a:lstStyle/>
                    <a:p>
                      <a:r>
                        <a:rPr lang="en-GB" sz="1000" b="1" dirty="0"/>
                        <a:t>Testing and Evaluating: </a:t>
                      </a:r>
                      <a:r>
                        <a:rPr lang="en-GB" sz="1000" b="0" dirty="0"/>
                        <a:t>By comparing your finished product with the specification and also by asking for 3</a:t>
                      </a:r>
                      <a:r>
                        <a:rPr lang="en-GB" sz="1000" b="0" baseline="30000" dirty="0"/>
                        <a:t>rd</a:t>
                      </a:r>
                      <a:r>
                        <a:rPr lang="en-GB" sz="1000" b="0" dirty="0"/>
                        <a:t> party feedback, you can identify strengths and weaknesses with the design and manufacture of the item.  You can use this information to suggest ways it could be improved or developed in the future.</a:t>
                      </a:r>
                    </a:p>
                  </a:txBody>
                  <a:tcPr/>
                </a:tc>
                <a:tc>
                  <a:txBody>
                    <a:bodyPr/>
                    <a:lstStyle/>
                    <a:p>
                      <a:endParaRPr lang="en-GB" dirty="0"/>
                    </a:p>
                  </a:txBody>
                  <a:tcPr/>
                </a:tc>
                <a:extLst>
                  <a:ext uri="{0D108BD9-81ED-4DB2-BD59-A6C34878D82A}">
                    <a16:rowId xmlns:a16="http://schemas.microsoft.com/office/drawing/2014/main" val="2693566867"/>
                  </a:ext>
                </a:extLst>
              </a:tr>
              <a:tr h="811918">
                <a:tc>
                  <a:txBody>
                    <a:bodyPr/>
                    <a:lstStyle/>
                    <a:p>
                      <a:r>
                        <a:rPr lang="en-GB" sz="1000" b="1" dirty="0"/>
                        <a:t>User Survey: </a:t>
                      </a:r>
                      <a:r>
                        <a:rPr lang="en-GB" sz="1000" dirty="0"/>
                        <a:t>User surveys are used to find out whether your product is successful. It can help you find weaknesses and fix them before you mass produce your product. A user survey could include closed and open ended questions which allow you to analyse the answers and make improvements to your product.</a:t>
                      </a:r>
                    </a:p>
                  </a:txBody>
                  <a:tcPr/>
                </a:tc>
                <a:tc>
                  <a:txBody>
                    <a:bodyPr/>
                    <a:lstStyle/>
                    <a:p>
                      <a:endParaRPr lang="en-GB" dirty="0"/>
                    </a:p>
                  </a:txBody>
                  <a:tcPr/>
                </a:tc>
                <a:extLst>
                  <a:ext uri="{0D108BD9-81ED-4DB2-BD59-A6C34878D82A}">
                    <a16:rowId xmlns:a16="http://schemas.microsoft.com/office/drawing/2014/main" val="3977873835"/>
                  </a:ext>
                </a:extLst>
              </a:tr>
              <a:tr h="811918">
                <a:tc>
                  <a: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b="1" dirty="0"/>
                        <a:t>Systems: </a:t>
                      </a:r>
                      <a:r>
                        <a:rPr lang="en-GB" sz="1000" dirty="0"/>
                        <a:t>All systems have an </a:t>
                      </a:r>
                      <a:r>
                        <a:rPr lang="en-GB" sz="1000" b="1" dirty="0"/>
                        <a:t>INPUT</a:t>
                      </a:r>
                      <a:r>
                        <a:rPr lang="en-GB" sz="1000" dirty="0"/>
                        <a:t>, </a:t>
                      </a:r>
                      <a:r>
                        <a:rPr lang="en-GB" sz="1000" b="1" dirty="0"/>
                        <a:t>PROCESS</a:t>
                      </a:r>
                      <a:r>
                        <a:rPr lang="en-GB" sz="1000" dirty="0"/>
                        <a:t> and a </a:t>
                      </a:r>
                      <a:r>
                        <a:rPr lang="en-GB" sz="1000" b="1" dirty="0"/>
                        <a:t>OUTPUT</a:t>
                      </a:r>
                      <a:r>
                        <a:rPr lang="en-GB" sz="1000" dirty="0"/>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The </a:t>
                      </a:r>
                      <a:r>
                        <a:rPr lang="en-GB" sz="1000" b="1" dirty="0"/>
                        <a:t>INPUT</a:t>
                      </a:r>
                      <a:r>
                        <a:rPr lang="en-GB" sz="1000" dirty="0"/>
                        <a:t> is the component that makes the circuit work. E.g. A</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switch is used to turn a circuit on, this is an input. The </a:t>
                      </a:r>
                      <a:r>
                        <a:rPr lang="en-GB" sz="1000" b="1" dirty="0"/>
                        <a:t>PROCESS</a:t>
                      </a:r>
                      <a:r>
                        <a:rPr lang="en-GB" sz="1000" dirty="0"/>
                        <a:t> is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the part that reacts to the input and the </a:t>
                      </a:r>
                      <a:r>
                        <a:rPr lang="en-GB" sz="1000" b="1" dirty="0"/>
                        <a:t>OUTPUT </a:t>
                      </a:r>
                      <a:r>
                        <a:rPr lang="en-GB" sz="1000" dirty="0"/>
                        <a:t>is a component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that can change electrical energy into light or sound etc. Testing</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each system separately often makes it easier to fault find circuits.</a:t>
                      </a:r>
                    </a:p>
                  </a:txBody>
                  <a:tcPr/>
                </a:tc>
                <a:tc>
                  <a:txBody>
                    <a:bodyPr/>
                    <a:lstStyle/>
                    <a:p>
                      <a:endParaRPr lang="en-GB" dirty="0"/>
                    </a:p>
                  </a:txBody>
                  <a:tcPr/>
                </a:tc>
                <a:extLst>
                  <a:ext uri="{0D108BD9-81ED-4DB2-BD59-A6C34878D82A}">
                    <a16:rowId xmlns:a16="http://schemas.microsoft.com/office/drawing/2014/main" val="3822505416"/>
                  </a:ext>
                </a:extLst>
              </a:tr>
              <a:tr h="811918">
                <a:tc>
                  <a:txBody>
                    <a:bodyPr/>
                    <a:lstStyle/>
                    <a:p>
                      <a:pPr>
                        <a:defRPr/>
                      </a:pPr>
                      <a:r>
                        <a:rPr lang="en-US" sz="1000" b="1" dirty="0"/>
                        <a:t>Energy Sources: </a:t>
                      </a:r>
                      <a:r>
                        <a:rPr lang="en-US" sz="1000" dirty="0"/>
                        <a:t>Energy is present in all materials. These materials can be burnt to release the energy as heat. The heat is used to boil water to create steam.  This steam then turns a turbine, this turbine powers a generator. A generator can change  kinetic energy into electrical energy.</a:t>
                      </a:r>
                    </a:p>
                  </a:txBody>
                  <a:tcPr/>
                </a:tc>
                <a:tc>
                  <a:txBody>
                    <a:bodyPr/>
                    <a:lstStyle/>
                    <a:p>
                      <a:endParaRPr lang="en-GB" dirty="0"/>
                    </a:p>
                  </a:txBody>
                  <a:tcPr/>
                </a:tc>
                <a:extLst>
                  <a:ext uri="{0D108BD9-81ED-4DB2-BD59-A6C34878D82A}">
                    <a16:rowId xmlns:a16="http://schemas.microsoft.com/office/drawing/2014/main" val="256345807"/>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1920511114"/>
              </p:ext>
            </p:extLst>
          </p:nvPr>
        </p:nvGraphicFramePr>
        <p:xfrm>
          <a:off x="240314" y="5598833"/>
          <a:ext cx="5081228" cy="3365655"/>
        </p:xfrm>
        <a:graphic>
          <a:graphicData uri="http://schemas.openxmlformats.org/drawingml/2006/table">
            <a:tbl>
              <a:tblPr firstRow="1" bandRow="1">
                <a:tableStyleId>{5940675A-B579-460E-94D1-54222C63F5DA}</a:tableStyleId>
              </a:tblPr>
              <a:tblGrid>
                <a:gridCol w="5081228">
                  <a:extLst>
                    <a:ext uri="{9D8B030D-6E8A-4147-A177-3AD203B41FA5}">
                      <a16:colId xmlns:a16="http://schemas.microsoft.com/office/drawing/2014/main" val="1686071732"/>
                    </a:ext>
                  </a:extLst>
                </a:gridCol>
              </a:tblGrid>
              <a:tr h="383107">
                <a:tc>
                  <a:txBody>
                    <a:bodyPr/>
                    <a:lstStyle/>
                    <a:p>
                      <a:pPr algn="ctr"/>
                      <a:r>
                        <a:rPr lang="en-GB" dirty="0"/>
                        <a:t>Key knowledge</a:t>
                      </a:r>
                    </a:p>
                  </a:txBody>
                  <a:tcPr>
                    <a:solidFill>
                      <a:schemeClr val="bg1">
                        <a:lumMod val="95000"/>
                      </a:schemeClr>
                    </a:solidFill>
                  </a:tcPr>
                </a:tc>
                <a:extLst>
                  <a:ext uri="{0D108BD9-81ED-4DB2-BD59-A6C34878D82A}">
                    <a16:rowId xmlns:a16="http://schemas.microsoft.com/office/drawing/2014/main" val="548001888"/>
                  </a:ext>
                </a:extLst>
              </a:tr>
              <a:tr h="2982548">
                <a:tc>
                  <a:txBody>
                    <a:bodyPr/>
                    <a:lstStyle/>
                    <a:p>
                      <a:endParaRPr lang="en-GB" dirty="0"/>
                    </a:p>
                  </a:txBody>
                  <a:tcPr/>
                </a:tc>
                <a:extLst>
                  <a:ext uri="{0D108BD9-81ED-4DB2-BD59-A6C34878D82A}">
                    <a16:rowId xmlns:a16="http://schemas.microsoft.com/office/drawing/2014/main" val="2693566867"/>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2809905755"/>
              </p:ext>
            </p:extLst>
          </p:nvPr>
        </p:nvGraphicFramePr>
        <p:xfrm>
          <a:off x="5517232" y="5124008"/>
          <a:ext cx="1205880" cy="3840480"/>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75266">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2967981">
                <a:tc>
                  <a:txBody>
                    <a:bodyPr/>
                    <a:lstStyle/>
                    <a:p>
                      <a:pPr rtl="0" fontAlgn="base"/>
                      <a:r>
                        <a:rPr lang="en-GB" sz="950" b="1" i="0" kern="1200" dirty="0">
                          <a:solidFill>
                            <a:schemeClr val="tx1"/>
                          </a:solidFill>
                          <a:effectLst/>
                          <a:latin typeface="+mn-lt"/>
                          <a:ea typeface="+mn-ea"/>
                          <a:cs typeface="+mn-cs"/>
                        </a:rPr>
                        <a:t>Literacy:</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Risk assessment,</a:t>
                      </a:r>
                    </a:p>
                    <a:p>
                      <a:pPr rtl="0" fontAlgn="base"/>
                      <a:r>
                        <a:rPr lang="en-GB" sz="950" b="0" i="0" kern="1200" dirty="0">
                          <a:solidFill>
                            <a:schemeClr val="tx1"/>
                          </a:solidFill>
                          <a:effectLst/>
                          <a:latin typeface="+mn-lt"/>
                          <a:ea typeface="+mn-ea"/>
                          <a:cs typeface="+mn-cs"/>
                        </a:rPr>
                        <a:t>Processing</a:t>
                      </a:r>
                    </a:p>
                    <a:p>
                      <a:pPr rtl="0" fontAlgn="base"/>
                      <a:r>
                        <a:rPr lang="en-GB" sz="950" b="0" i="0" kern="1200" dirty="0">
                          <a:solidFill>
                            <a:schemeClr val="tx1"/>
                          </a:solidFill>
                          <a:effectLst/>
                          <a:latin typeface="+mn-lt"/>
                          <a:ea typeface="+mn-ea"/>
                          <a:cs typeface="+mn-cs"/>
                        </a:rPr>
                        <a:t>instructions, </a:t>
                      </a:r>
                    </a:p>
                    <a:p>
                      <a:pPr rtl="0" fontAlgn="base"/>
                      <a:r>
                        <a:rPr lang="en-GB" sz="950" b="0" i="0" kern="1200" dirty="0">
                          <a:solidFill>
                            <a:schemeClr val="tx1"/>
                          </a:solidFill>
                          <a:effectLst/>
                          <a:latin typeface="+mn-lt"/>
                          <a:ea typeface="+mn-ea"/>
                          <a:cs typeface="+mn-cs"/>
                        </a:rPr>
                        <a:t>Use of technical </a:t>
                      </a:r>
                    </a:p>
                    <a:p>
                      <a:pPr rtl="0" fontAlgn="base"/>
                      <a:r>
                        <a:rPr lang="en-GB" sz="950" b="0" i="0" kern="1200" dirty="0">
                          <a:solidFill>
                            <a:schemeClr val="tx1"/>
                          </a:solidFill>
                          <a:effectLst/>
                          <a:latin typeface="+mn-lt"/>
                          <a:ea typeface="+mn-ea"/>
                          <a:cs typeface="+mn-cs"/>
                        </a:rPr>
                        <a:t>documentation.  </a:t>
                      </a:r>
                    </a:p>
                    <a:p>
                      <a:pPr rtl="0" fontAlgn="base"/>
                      <a:r>
                        <a:rPr lang="en-GB" sz="950" b="0" i="0" kern="1200" dirty="0">
                          <a:solidFill>
                            <a:schemeClr val="tx1"/>
                          </a:solidFill>
                          <a:effectLst/>
                          <a:latin typeface="+mn-lt"/>
                          <a:ea typeface="+mn-ea"/>
                          <a:cs typeface="+mn-cs"/>
                        </a:rPr>
                        <a:t>Evaluation.</a:t>
                      </a:r>
                      <a:r>
                        <a:rPr lang="en-US" sz="950" b="0" i="0" kern="1200" dirty="0">
                          <a:solidFill>
                            <a:schemeClr val="tx1"/>
                          </a:solidFill>
                          <a:effectLst/>
                          <a:latin typeface="+mn-lt"/>
                          <a:ea typeface="+mn-ea"/>
                          <a:cs typeface="+mn-cs"/>
                        </a:rPr>
                        <a:t>​</a:t>
                      </a:r>
                    </a:p>
                    <a:p>
                      <a:pPr rtl="0" fontAlgn="base"/>
                      <a:r>
                        <a:rPr lang="en-GB" sz="950" b="1" i="0" kern="1200" dirty="0">
                          <a:solidFill>
                            <a:schemeClr val="tx1"/>
                          </a:solidFill>
                          <a:effectLst/>
                          <a:latin typeface="+mn-lt"/>
                          <a:ea typeface="+mn-ea"/>
                          <a:cs typeface="+mn-cs"/>
                        </a:rPr>
                        <a:t>Numeracy:</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Checking, </a:t>
                      </a:r>
                    </a:p>
                    <a:p>
                      <a:pPr rtl="0" fontAlgn="base"/>
                      <a:r>
                        <a:rPr lang="en-GB" sz="950" b="0" i="0" kern="1200" dirty="0">
                          <a:solidFill>
                            <a:schemeClr val="tx1"/>
                          </a:solidFill>
                          <a:effectLst/>
                          <a:latin typeface="+mn-lt"/>
                          <a:ea typeface="+mn-ea"/>
                          <a:cs typeface="+mn-cs"/>
                        </a:rPr>
                        <a:t>Estimating,</a:t>
                      </a:r>
                    </a:p>
                    <a:p>
                      <a:pPr rtl="0" fontAlgn="base"/>
                      <a:r>
                        <a:rPr lang="en-GB" sz="950" b="0" i="0" kern="1200" dirty="0">
                          <a:solidFill>
                            <a:schemeClr val="tx1"/>
                          </a:solidFill>
                          <a:effectLst/>
                          <a:latin typeface="+mn-lt"/>
                          <a:ea typeface="+mn-ea"/>
                          <a:cs typeface="+mn-cs"/>
                        </a:rPr>
                        <a:t>Dimensions, </a:t>
                      </a:r>
                    </a:p>
                    <a:p>
                      <a:pPr rtl="0" fontAlgn="base"/>
                      <a:r>
                        <a:rPr lang="en-GB" sz="950" b="0" i="0" kern="1200" dirty="0">
                          <a:solidFill>
                            <a:schemeClr val="tx1"/>
                          </a:solidFill>
                          <a:effectLst/>
                          <a:latin typeface="+mn-lt"/>
                          <a:ea typeface="+mn-ea"/>
                          <a:cs typeface="+mn-cs"/>
                        </a:rPr>
                        <a:t>Marking out.</a:t>
                      </a:r>
                      <a:r>
                        <a:rPr lang="en-US" sz="950" b="0" i="0" kern="1200" dirty="0">
                          <a:solidFill>
                            <a:schemeClr val="tx1"/>
                          </a:solidFill>
                          <a:effectLst/>
                          <a:latin typeface="+mn-lt"/>
                          <a:ea typeface="+mn-ea"/>
                          <a:cs typeface="+mn-cs"/>
                        </a:rPr>
                        <a:t>​</a:t>
                      </a:r>
                    </a:p>
                    <a:p>
                      <a:pPr rtl="0" fontAlgn="base"/>
                      <a:r>
                        <a:rPr lang="en-GB" sz="950" b="1" i="0" kern="1200" dirty="0">
                          <a:solidFill>
                            <a:schemeClr val="tx1"/>
                          </a:solidFill>
                          <a:effectLst/>
                          <a:latin typeface="+mn-lt"/>
                          <a:ea typeface="+mn-ea"/>
                          <a:cs typeface="+mn-cs"/>
                        </a:rPr>
                        <a:t>Careers:</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Problem solving,</a:t>
                      </a:r>
                    </a:p>
                    <a:p>
                      <a:pPr rtl="0" fontAlgn="base"/>
                      <a:r>
                        <a:rPr lang="en-GB" sz="950" b="0" i="0" kern="1200" dirty="0">
                          <a:solidFill>
                            <a:schemeClr val="tx1"/>
                          </a:solidFill>
                          <a:effectLst/>
                          <a:latin typeface="+mn-lt"/>
                          <a:ea typeface="+mn-ea"/>
                          <a:cs typeface="+mn-cs"/>
                        </a:rPr>
                        <a:t>Hand skills, </a:t>
                      </a:r>
                    </a:p>
                    <a:p>
                      <a:pPr rtl="0" fontAlgn="base"/>
                      <a:r>
                        <a:rPr lang="en-GB" sz="950" b="0" i="0" kern="1200" dirty="0">
                          <a:solidFill>
                            <a:schemeClr val="tx1"/>
                          </a:solidFill>
                          <a:effectLst/>
                          <a:latin typeface="+mn-lt"/>
                          <a:ea typeface="+mn-ea"/>
                          <a:cs typeface="+mn-cs"/>
                        </a:rPr>
                        <a:t>Communication </a:t>
                      </a:r>
                    </a:p>
                    <a:p>
                      <a:pPr rtl="0" fontAlgn="base"/>
                      <a:r>
                        <a:rPr lang="en-GB" sz="950" b="0" i="0" kern="1200" dirty="0">
                          <a:solidFill>
                            <a:schemeClr val="tx1"/>
                          </a:solidFill>
                          <a:effectLst/>
                          <a:latin typeface="+mn-lt"/>
                          <a:ea typeface="+mn-ea"/>
                          <a:cs typeface="+mn-cs"/>
                        </a:rPr>
                        <a:t>skills.</a:t>
                      </a:r>
                      <a:r>
                        <a:rPr lang="en-US" sz="950" b="0" i="0" kern="1200" dirty="0">
                          <a:solidFill>
                            <a:schemeClr val="tx1"/>
                          </a:solidFill>
                          <a:effectLst/>
                          <a:latin typeface="+mn-lt"/>
                          <a:ea typeface="+mn-ea"/>
                          <a:cs typeface="+mn-cs"/>
                        </a:rPr>
                        <a:t>​</a:t>
                      </a:r>
                    </a:p>
                    <a:p>
                      <a:pPr rtl="0" fontAlgn="base"/>
                      <a:r>
                        <a:rPr lang="en-GB" sz="950" b="1" i="0" kern="1200" dirty="0">
                          <a:solidFill>
                            <a:schemeClr val="tx1"/>
                          </a:solidFill>
                          <a:effectLst/>
                          <a:latin typeface="+mn-lt"/>
                          <a:ea typeface="+mn-ea"/>
                          <a:cs typeface="+mn-cs"/>
                        </a:rPr>
                        <a:t>Cultural Capital:</a:t>
                      </a:r>
                      <a:r>
                        <a:rPr lang="en-US" sz="950" b="0" i="0" kern="1200" dirty="0">
                          <a:solidFill>
                            <a:schemeClr val="tx1"/>
                          </a:solidFill>
                          <a:effectLst/>
                          <a:latin typeface="+mn-lt"/>
                          <a:ea typeface="+mn-ea"/>
                          <a:cs typeface="+mn-cs"/>
                        </a:rPr>
                        <a:t>​</a:t>
                      </a:r>
                    </a:p>
                    <a:p>
                      <a:pPr rtl="0" fontAlgn="base"/>
                      <a:r>
                        <a:rPr lang="en-GB" sz="950" b="0" i="0" kern="1200" dirty="0">
                          <a:solidFill>
                            <a:schemeClr val="tx1"/>
                          </a:solidFill>
                          <a:effectLst/>
                          <a:latin typeface="+mn-lt"/>
                          <a:ea typeface="+mn-ea"/>
                          <a:cs typeface="+mn-cs"/>
                        </a:rPr>
                        <a:t>Manufacturing skills, Communication,</a:t>
                      </a:r>
                    </a:p>
                    <a:p>
                      <a:pPr rtl="0" fontAlgn="base"/>
                      <a:r>
                        <a:rPr lang="en-GB" sz="950" b="0" i="0" kern="1200" dirty="0">
                          <a:solidFill>
                            <a:schemeClr val="tx1"/>
                          </a:solidFill>
                          <a:effectLst/>
                          <a:latin typeface="+mn-lt"/>
                          <a:ea typeface="+mn-ea"/>
                          <a:cs typeface="+mn-cs"/>
                        </a:rPr>
                        <a:t>Production.</a:t>
                      </a:r>
                      <a:r>
                        <a:rPr lang="en-US" sz="1800" b="0" i="0" kern="1200" dirty="0">
                          <a:solidFill>
                            <a:schemeClr val="tx1"/>
                          </a:solidFill>
                          <a:effectLst/>
                          <a:latin typeface="+mn-lt"/>
                          <a:ea typeface="+mn-ea"/>
                          <a:cs typeface="+mn-cs"/>
                        </a:rPr>
                        <a:t>​</a:t>
                      </a:r>
                      <a:endParaRPr lang="en-GB" sz="1400" dirty="0"/>
                    </a:p>
                  </a:txBody>
                  <a:tcPr/>
                </a:tc>
                <a:extLst>
                  <a:ext uri="{0D108BD9-81ED-4DB2-BD59-A6C34878D82A}">
                    <a16:rowId xmlns:a16="http://schemas.microsoft.com/office/drawing/2014/main" val="2693566867"/>
                  </a:ext>
                </a:extLst>
              </a:tr>
            </a:tbl>
          </a:graphicData>
        </a:graphic>
      </p:graphicFrame>
      <p:pic>
        <p:nvPicPr>
          <p:cNvPr id="2" name="Picture 1">
            <a:extLst>
              <a:ext uri="{FF2B5EF4-FFF2-40B4-BE49-F238E27FC236}">
                <a16:creationId xmlns:a16="http://schemas.microsoft.com/office/drawing/2014/main" id="{85181AB3-4B7D-4B9F-AB5F-F32745884142}"/>
              </a:ext>
            </a:extLst>
          </p:cNvPr>
          <p:cNvPicPr>
            <a:picLocks noChangeAspect="1"/>
          </p:cNvPicPr>
          <p:nvPr/>
        </p:nvPicPr>
        <p:blipFill rotWithShape="1">
          <a:blip r:embed="rId2"/>
          <a:srcRect l="1919" t="3046" r="1967" b="51547"/>
          <a:stretch/>
        </p:blipFill>
        <p:spPr>
          <a:xfrm>
            <a:off x="2820824" y="683568"/>
            <a:ext cx="2636506" cy="589094"/>
          </a:xfrm>
          <a:prstGeom prst="rect">
            <a:avLst/>
          </a:prstGeom>
          <a:ln w="28575">
            <a:noFill/>
          </a:ln>
        </p:spPr>
      </p:pic>
      <p:pic>
        <p:nvPicPr>
          <p:cNvPr id="3" name="Picture 2">
            <a:extLst>
              <a:ext uri="{FF2B5EF4-FFF2-40B4-BE49-F238E27FC236}">
                <a16:creationId xmlns:a16="http://schemas.microsoft.com/office/drawing/2014/main" id="{413D08D5-C901-4A4C-B892-30B821467317}"/>
              </a:ext>
            </a:extLst>
          </p:cNvPr>
          <p:cNvPicPr>
            <a:picLocks noChangeAspect="1"/>
          </p:cNvPicPr>
          <p:nvPr/>
        </p:nvPicPr>
        <p:blipFill>
          <a:blip r:embed="rId3"/>
          <a:stretch>
            <a:fillRect/>
          </a:stretch>
        </p:blipFill>
        <p:spPr>
          <a:xfrm>
            <a:off x="3933056" y="1835696"/>
            <a:ext cx="1201828" cy="720080"/>
          </a:xfrm>
          <a:prstGeom prst="rect">
            <a:avLst/>
          </a:prstGeom>
        </p:spPr>
      </p:pic>
      <p:pic>
        <p:nvPicPr>
          <p:cNvPr id="12" name="Picture 11">
            <a:extLst>
              <a:ext uri="{FF2B5EF4-FFF2-40B4-BE49-F238E27FC236}">
                <a16:creationId xmlns:a16="http://schemas.microsoft.com/office/drawing/2014/main" id="{7E6ABCA7-EE51-491E-BB46-A02F7FA9359F}"/>
              </a:ext>
            </a:extLst>
          </p:cNvPr>
          <p:cNvPicPr>
            <a:picLocks noChangeAspect="1"/>
          </p:cNvPicPr>
          <p:nvPr/>
        </p:nvPicPr>
        <p:blipFill rotWithShape="1">
          <a:blip r:embed="rId4"/>
          <a:srcRect l="32151" t="15905" r="29000" b="19209"/>
          <a:stretch/>
        </p:blipFill>
        <p:spPr>
          <a:xfrm>
            <a:off x="393721" y="6123366"/>
            <a:ext cx="2957227" cy="2776906"/>
          </a:xfrm>
          <a:prstGeom prst="rect">
            <a:avLst/>
          </a:prstGeom>
        </p:spPr>
      </p:pic>
      <p:pic>
        <p:nvPicPr>
          <p:cNvPr id="13" name="Picture 12">
            <a:extLst>
              <a:ext uri="{FF2B5EF4-FFF2-40B4-BE49-F238E27FC236}">
                <a16:creationId xmlns:a16="http://schemas.microsoft.com/office/drawing/2014/main" id="{22227F10-9D8C-4DE7-95A8-9311057FC8E1}"/>
              </a:ext>
            </a:extLst>
          </p:cNvPr>
          <p:cNvPicPr>
            <a:picLocks noChangeAspect="1"/>
          </p:cNvPicPr>
          <p:nvPr/>
        </p:nvPicPr>
        <p:blipFill rotWithShape="1">
          <a:blip r:embed="rId5"/>
          <a:srcRect l="35696" t="10913" r="40550" b="2379"/>
          <a:stretch/>
        </p:blipFill>
        <p:spPr>
          <a:xfrm>
            <a:off x="3710987" y="6080138"/>
            <a:ext cx="1374197" cy="2820134"/>
          </a:xfrm>
          <a:prstGeom prst="rect">
            <a:avLst/>
          </a:prstGeom>
        </p:spPr>
      </p:pic>
      <p:pic>
        <p:nvPicPr>
          <p:cNvPr id="11" name="Picture 10">
            <a:extLst>
              <a:ext uri="{FF2B5EF4-FFF2-40B4-BE49-F238E27FC236}">
                <a16:creationId xmlns:a16="http://schemas.microsoft.com/office/drawing/2014/main" id="{862B7C5E-44A9-4CDD-A0BE-E70A8DD88EC6}"/>
              </a:ext>
            </a:extLst>
          </p:cNvPr>
          <p:cNvPicPr>
            <a:picLocks noChangeAspect="1"/>
          </p:cNvPicPr>
          <p:nvPr/>
        </p:nvPicPr>
        <p:blipFill rotWithShape="1">
          <a:blip r:embed="rId6"/>
          <a:srcRect l="11151" t="30476" r="55250" b="54752"/>
          <a:stretch/>
        </p:blipFill>
        <p:spPr>
          <a:xfrm>
            <a:off x="3861048" y="2712136"/>
            <a:ext cx="1406642" cy="347696"/>
          </a:xfrm>
          <a:prstGeom prst="rect">
            <a:avLst/>
          </a:prstGeom>
        </p:spPr>
      </p:pic>
      <p:pic>
        <p:nvPicPr>
          <p:cNvPr id="17" name="Picture 16">
            <a:extLst>
              <a:ext uri="{FF2B5EF4-FFF2-40B4-BE49-F238E27FC236}">
                <a16:creationId xmlns:a16="http://schemas.microsoft.com/office/drawing/2014/main" id="{AB3F8376-F28F-4E96-B21C-B82F2E23A4D9}"/>
              </a:ext>
            </a:extLst>
          </p:cNvPr>
          <p:cNvPicPr>
            <a:picLocks noChangeAspect="1"/>
          </p:cNvPicPr>
          <p:nvPr/>
        </p:nvPicPr>
        <p:blipFill rotWithShape="1">
          <a:blip r:embed="rId7"/>
          <a:srcRect l="23189" t="27980" r="37400" b="59338"/>
          <a:stretch/>
        </p:blipFill>
        <p:spPr>
          <a:xfrm>
            <a:off x="3822558" y="4788024"/>
            <a:ext cx="1406642" cy="254494"/>
          </a:xfrm>
          <a:prstGeom prst="rect">
            <a:avLst/>
          </a:prstGeom>
        </p:spPr>
      </p:pic>
      <p:pic>
        <p:nvPicPr>
          <p:cNvPr id="20" name="Picture 38" descr="http://www.wrh.noaa.gov/hnx/newslet/spring03/symb567clipart.jpg">
            <a:extLst>
              <a:ext uri="{FF2B5EF4-FFF2-40B4-BE49-F238E27FC236}">
                <a16:creationId xmlns:a16="http://schemas.microsoft.com/office/drawing/2014/main" id="{189E2E52-C174-40DE-AF8D-DEBF6EDB8AEE}"/>
              </a:ext>
            </a:extLst>
          </p:cNvPr>
          <p:cNvPicPr>
            <a:picLocks noChangeAspect="1" noChangeArrowheads="1"/>
          </p:cNvPicPr>
          <p:nvPr/>
        </p:nvPicPr>
        <p:blipFill>
          <a:blip r:embed="rId8" r:link="rId9" cstate="print">
            <a:clrChange>
              <a:clrFrom>
                <a:srgbClr val="FFFFFF"/>
              </a:clrFrom>
              <a:clrTo>
                <a:srgbClr val="FFFFFF">
                  <a:alpha val="0"/>
                </a:srgbClr>
              </a:clrTo>
            </a:clrChange>
          </a:blip>
          <a:srcRect/>
          <a:stretch>
            <a:fillRect/>
          </a:stretch>
        </p:blipFill>
        <p:spPr bwMode="auto">
          <a:xfrm>
            <a:off x="4581128" y="5088665"/>
            <a:ext cx="326792" cy="305650"/>
          </a:xfrm>
          <a:prstGeom prst="rect">
            <a:avLst/>
          </a:prstGeom>
          <a:noFill/>
          <a:ln w="9525">
            <a:noFill/>
            <a:miter lim="800000"/>
            <a:headEnd/>
            <a:tailEnd/>
          </a:ln>
        </p:spPr>
      </p:pic>
      <p:pic>
        <p:nvPicPr>
          <p:cNvPr id="21" name="Picture 12" descr="http://xprizecars.com/images/Battery_9V.jpg">
            <a:extLst>
              <a:ext uri="{FF2B5EF4-FFF2-40B4-BE49-F238E27FC236}">
                <a16:creationId xmlns:a16="http://schemas.microsoft.com/office/drawing/2014/main" id="{FA11448C-2A8C-47FC-B811-68D4F4E88D84}"/>
              </a:ext>
            </a:extLst>
          </p:cNvPr>
          <p:cNvPicPr>
            <a:picLocks noChangeAspect="1" noChangeArrowheads="1"/>
          </p:cNvPicPr>
          <p:nvPr/>
        </p:nvPicPr>
        <p:blipFill>
          <a:blip r:embed="rId10" cstate="print"/>
          <a:srcRect/>
          <a:stretch>
            <a:fillRect/>
          </a:stretch>
        </p:blipFill>
        <p:spPr bwMode="auto">
          <a:xfrm rot="762426">
            <a:off x="4236154" y="5103054"/>
            <a:ext cx="273488" cy="251654"/>
          </a:xfrm>
          <a:prstGeom prst="rect">
            <a:avLst/>
          </a:prstGeom>
          <a:noFill/>
          <a:ln w="9525">
            <a:noFill/>
            <a:miter lim="800000"/>
            <a:headEnd/>
            <a:tailEnd/>
          </a:ln>
        </p:spPr>
      </p:pic>
      <p:pic>
        <p:nvPicPr>
          <p:cNvPr id="23" name="Picture 22">
            <a:extLst>
              <a:ext uri="{FF2B5EF4-FFF2-40B4-BE49-F238E27FC236}">
                <a16:creationId xmlns:a16="http://schemas.microsoft.com/office/drawing/2014/main" id="{AA955A21-18EE-4D94-A5A7-19553928343D}"/>
              </a:ext>
            </a:extLst>
          </p:cNvPr>
          <p:cNvPicPr>
            <a:picLocks noChangeAspect="1"/>
          </p:cNvPicPr>
          <p:nvPr/>
        </p:nvPicPr>
        <p:blipFill rotWithShape="1">
          <a:blip r:embed="rId11"/>
          <a:srcRect l="42650" t="29745" r="25516" b="49999"/>
          <a:stretch/>
        </p:blipFill>
        <p:spPr>
          <a:xfrm>
            <a:off x="3857327" y="4082568"/>
            <a:ext cx="1371873" cy="490786"/>
          </a:xfrm>
          <a:prstGeom prst="rect">
            <a:avLst/>
          </a:prstGeom>
        </p:spPr>
      </p:pic>
      <p:pic>
        <p:nvPicPr>
          <p:cNvPr id="24" name="Picture 23">
            <a:extLst>
              <a:ext uri="{FF2B5EF4-FFF2-40B4-BE49-F238E27FC236}">
                <a16:creationId xmlns:a16="http://schemas.microsoft.com/office/drawing/2014/main" id="{739B821D-2FC1-4A6D-B492-1B2E6A7F033E}"/>
              </a:ext>
            </a:extLst>
          </p:cNvPr>
          <p:cNvPicPr>
            <a:picLocks noChangeAspect="1"/>
          </p:cNvPicPr>
          <p:nvPr/>
        </p:nvPicPr>
        <p:blipFill rotWithShape="1">
          <a:blip r:embed="rId12"/>
          <a:srcRect l="10101" t="29457" r="57899" b="50000"/>
          <a:stretch/>
        </p:blipFill>
        <p:spPr>
          <a:xfrm>
            <a:off x="3830568" y="3534830"/>
            <a:ext cx="1398632" cy="504828"/>
          </a:xfrm>
          <a:prstGeom prst="rect">
            <a:avLst/>
          </a:prstGeom>
        </p:spPr>
      </p:pic>
    </p:spTree>
    <p:extLst>
      <p:ext uri="{BB962C8B-B14F-4D97-AF65-F5344CB8AC3E}">
        <p14:creationId xmlns:p14="http://schemas.microsoft.com/office/powerpoint/2010/main" val="410134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72AA687-5DFE-4054-BA02-88FBACCDACD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dirty="0"/>
              <a:t>Structuring your answers in Design Technology</a:t>
            </a:r>
            <a:endParaRPr lang="ru-RU" sz="2400" b="1" dirty="0"/>
          </a:p>
        </p:txBody>
      </p:sp>
      <p:sp>
        <p:nvSpPr>
          <p:cNvPr id="8" name="Title 1">
            <a:extLst>
              <a:ext uri="{FF2B5EF4-FFF2-40B4-BE49-F238E27FC236}">
                <a16:creationId xmlns:a16="http://schemas.microsoft.com/office/drawing/2014/main" id="{A1DC2B7C-A5E1-48AD-A683-D46B1D80463C}"/>
              </a:ext>
            </a:extLst>
          </p:cNvPr>
          <p:cNvSpPr txBox="1">
            <a:spLocks/>
          </p:cNvSpPr>
          <p:nvPr/>
        </p:nvSpPr>
        <p:spPr>
          <a:xfrm>
            <a:off x="0" y="755576"/>
            <a:ext cx="136318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P.E.E Chains </a:t>
            </a:r>
          </a:p>
        </p:txBody>
      </p:sp>
      <p:grpSp>
        <p:nvGrpSpPr>
          <p:cNvPr id="3" name="Group 2">
            <a:extLst>
              <a:ext uri="{FF2B5EF4-FFF2-40B4-BE49-F238E27FC236}">
                <a16:creationId xmlns:a16="http://schemas.microsoft.com/office/drawing/2014/main" id="{D93EBC1B-36CA-4218-A2A9-43776D0770C6}"/>
              </a:ext>
            </a:extLst>
          </p:cNvPr>
          <p:cNvGrpSpPr/>
          <p:nvPr/>
        </p:nvGrpSpPr>
        <p:grpSpPr>
          <a:xfrm>
            <a:off x="1556792" y="714302"/>
            <a:ext cx="1404156" cy="589755"/>
            <a:chOff x="1331640" y="836712"/>
            <a:chExt cx="6408712" cy="3168352"/>
          </a:xfrm>
        </p:grpSpPr>
        <p:sp>
          <p:nvSpPr>
            <p:cNvPr id="4" name="Rounded Rectangle 6">
              <a:extLst>
                <a:ext uri="{FF2B5EF4-FFF2-40B4-BE49-F238E27FC236}">
                  <a16:creationId xmlns:a16="http://schemas.microsoft.com/office/drawing/2014/main" id="{8FF61F94-3BB4-4EF7-98DD-D8697F14C951}"/>
                </a:ext>
              </a:extLst>
            </p:cNvPr>
            <p:cNvSpPr/>
            <p:nvPr/>
          </p:nvSpPr>
          <p:spPr>
            <a:xfrm>
              <a:off x="4860032" y="836712"/>
              <a:ext cx="2880320" cy="3168352"/>
            </a:xfrm>
            <a:prstGeom prst="roundRect">
              <a:avLst/>
            </a:prstGeom>
            <a:solidFill>
              <a:srgbClr val="00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F30DF0FB-8633-4FCF-BCFF-9F5668981279}"/>
                </a:ext>
              </a:extLst>
            </p:cNvPr>
            <p:cNvSpPr/>
            <p:nvPr/>
          </p:nvSpPr>
          <p:spPr>
            <a:xfrm>
              <a:off x="1331640" y="836712"/>
              <a:ext cx="2736304" cy="3168352"/>
            </a:xfrm>
            <a:prstGeom prst="roundRect">
              <a:avLst/>
            </a:prstGeom>
            <a:solidFill>
              <a:srgbClr val="CC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3.bp.blogspot.com/_5Kk_-8lDBqU/TSMgFqmEsEI/AAAAAAAAAGs/QOv2o7jF1Zk/s1600/TE_Data_Toilet_signs_by_msalah.jpg">
              <a:extLst>
                <a:ext uri="{FF2B5EF4-FFF2-40B4-BE49-F238E27FC236}">
                  <a16:creationId xmlns:a16="http://schemas.microsoft.com/office/drawing/2014/main" id="{C8F65009-D664-403F-A930-ED70423D4938}"/>
                </a:ext>
              </a:extLst>
            </p:cNvPr>
            <p:cNvPicPr>
              <a:picLocks noChangeAspect="1" noChangeArrowheads="1"/>
            </p:cNvPicPr>
            <p:nvPr/>
          </p:nvPicPr>
          <p:blipFill>
            <a:blip r:embed="rId2" cstate="print"/>
            <a:srcRect l="57475" t="15090" r="10395" b="27570"/>
            <a:stretch>
              <a:fillRect/>
            </a:stretch>
          </p:blipFill>
          <p:spPr bwMode="auto">
            <a:xfrm>
              <a:off x="5076056" y="1052736"/>
              <a:ext cx="2448272" cy="2736304"/>
            </a:xfrm>
            <a:prstGeom prst="roundRect">
              <a:avLst/>
            </a:prstGeom>
            <a:noFill/>
            <a:ln>
              <a:noFill/>
            </a:ln>
          </p:spPr>
        </p:pic>
        <p:pic>
          <p:nvPicPr>
            <p:cNvPr id="9" name="Picture 2" descr="http://3.bp.blogspot.com/_5Kk_-8lDBqU/TSMgFqmEsEI/AAAAAAAAAGs/QOv2o7jF1Zk/s1600/TE_Data_Toilet_signs_by_msalah.jpg">
              <a:extLst>
                <a:ext uri="{FF2B5EF4-FFF2-40B4-BE49-F238E27FC236}">
                  <a16:creationId xmlns:a16="http://schemas.microsoft.com/office/drawing/2014/main" id="{59544B70-5CE3-4984-853E-05C4022B72B8}"/>
                </a:ext>
              </a:extLst>
            </p:cNvPr>
            <p:cNvPicPr>
              <a:picLocks noChangeAspect="1" noChangeArrowheads="1"/>
            </p:cNvPicPr>
            <p:nvPr/>
          </p:nvPicPr>
          <p:blipFill>
            <a:blip r:embed="rId2" cstate="print"/>
            <a:srcRect l="12116" t="18108" r="57644" b="27570"/>
            <a:stretch>
              <a:fillRect/>
            </a:stretch>
          </p:blipFill>
          <p:spPr bwMode="auto">
            <a:xfrm>
              <a:off x="1547664" y="1052736"/>
              <a:ext cx="2304256" cy="2736304"/>
            </a:xfrm>
            <a:prstGeom prst="roundRect">
              <a:avLst/>
            </a:prstGeom>
            <a:noFill/>
            <a:ln>
              <a:noFill/>
            </a:ln>
          </p:spPr>
        </p:pic>
      </p:grpSp>
      <p:sp>
        <p:nvSpPr>
          <p:cNvPr id="12" name="TextBox 11">
            <a:extLst>
              <a:ext uri="{FF2B5EF4-FFF2-40B4-BE49-F238E27FC236}">
                <a16:creationId xmlns:a16="http://schemas.microsoft.com/office/drawing/2014/main" id="{2EDEE34B-5820-4978-899C-C523B94D1722}"/>
              </a:ext>
            </a:extLst>
          </p:cNvPr>
          <p:cNvSpPr txBox="1"/>
          <p:nvPr/>
        </p:nvSpPr>
        <p:spPr>
          <a:xfrm>
            <a:off x="188640" y="1403648"/>
            <a:ext cx="6480720" cy="600164"/>
          </a:xfrm>
          <a:prstGeom prst="rect">
            <a:avLst/>
          </a:prstGeom>
          <a:solidFill>
            <a:schemeClr val="bg1">
              <a:lumMod val="95000"/>
            </a:schemeClr>
          </a:solidFill>
        </p:spPr>
        <p:txBody>
          <a:bodyPr wrap="square" rtlCol="0">
            <a:spAutoFit/>
          </a:bodyPr>
          <a:lstStyle/>
          <a:p>
            <a:r>
              <a:rPr lang="en-GB" sz="1100" dirty="0"/>
              <a:t>In Technology we use PEE chains to expand our answers so we are communicating our thoughts and ideas clearly.  This makes sure that we say what we think and then back up, or justify, our thoughts with explanations and evidence from research which support them.</a:t>
            </a:r>
          </a:p>
        </p:txBody>
      </p:sp>
      <p:graphicFrame>
        <p:nvGraphicFramePr>
          <p:cNvPr id="13" name="Table 12">
            <a:extLst>
              <a:ext uri="{FF2B5EF4-FFF2-40B4-BE49-F238E27FC236}">
                <a16:creationId xmlns:a16="http://schemas.microsoft.com/office/drawing/2014/main" id="{8E73E5C5-3526-49FB-91AD-F0F800C8F7A4}"/>
              </a:ext>
            </a:extLst>
          </p:cNvPr>
          <p:cNvGraphicFramePr>
            <a:graphicFrameLocks noGrp="1"/>
          </p:cNvGraphicFramePr>
          <p:nvPr>
            <p:extLst>
              <p:ext uri="{D42A27DB-BD31-4B8C-83A1-F6EECF244321}">
                <p14:modId xmlns:p14="http://schemas.microsoft.com/office/powerpoint/2010/main" val="3224304086"/>
              </p:ext>
            </p:extLst>
          </p:nvPr>
        </p:nvGraphicFramePr>
        <p:xfrm>
          <a:off x="305097" y="2123728"/>
          <a:ext cx="6220247" cy="777240"/>
        </p:xfrm>
        <a:graphic>
          <a:graphicData uri="http://schemas.openxmlformats.org/drawingml/2006/table">
            <a:tbl>
              <a:tblPr firstRow="1" bandRow="1">
                <a:tableStyleId>{5940675A-B579-460E-94D1-54222C63F5DA}</a:tableStyleId>
              </a:tblPr>
              <a:tblGrid>
                <a:gridCol w="819647">
                  <a:extLst>
                    <a:ext uri="{9D8B030D-6E8A-4147-A177-3AD203B41FA5}">
                      <a16:colId xmlns:a16="http://schemas.microsoft.com/office/drawing/2014/main" val="191324073"/>
                    </a:ext>
                  </a:extLst>
                </a:gridCol>
                <a:gridCol w="3096344">
                  <a:extLst>
                    <a:ext uri="{9D8B030D-6E8A-4147-A177-3AD203B41FA5}">
                      <a16:colId xmlns:a16="http://schemas.microsoft.com/office/drawing/2014/main" val="1201511810"/>
                    </a:ext>
                  </a:extLst>
                </a:gridCol>
                <a:gridCol w="2304256">
                  <a:extLst>
                    <a:ext uri="{9D8B030D-6E8A-4147-A177-3AD203B41FA5}">
                      <a16:colId xmlns:a16="http://schemas.microsoft.com/office/drawing/2014/main" val="2118711588"/>
                    </a:ext>
                  </a:extLst>
                </a:gridCol>
              </a:tblGrid>
              <a:tr h="127224">
                <a:tc>
                  <a:txBody>
                    <a:bodyPr/>
                    <a:lstStyle/>
                    <a:p>
                      <a:r>
                        <a:rPr lang="en-GB" sz="1100" dirty="0">
                          <a:solidFill>
                            <a:srgbClr val="000099"/>
                          </a:solidFill>
                        </a:rPr>
                        <a:t>POINT</a:t>
                      </a:r>
                      <a:endParaRPr lang="en-GB" sz="1100" dirty="0"/>
                    </a:p>
                  </a:txBody>
                  <a:tcPr/>
                </a:tc>
                <a:tc>
                  <a:txBody>
                    <a:bodyPr/>
                    <a:lstStyle/>
                    <a:p>
                      <a:r>
                        <a:rPr lang="en-GB" sz="1100" dirty="0"/>
                        <a:t>Say </a:t>
                      </a:r>
                      <a:r>
                        <a:rPr lang="en-GB" sz="1100" dirty="0">
                          <a:solidFill>
                            <a:srgbClr val="000099"/>
                          </a:solidFill>
                        </a:rPr>
                        <a:t>WHAT</a:t>
                      </a:r>
                      <a:r>
                        <a:rPr lang="en-GB" sz="1100" dirty="0"/>
                        <a:t> you think.</a:t>
                      </a:r>
                    </a:p>
                  </a:txBody>
                  <a:tcPr/>
                </a:tc>
                <a:tc>
                  <a:txBody>
                    <a:bodyPr/>
                    <a:lstStyle/>
                    <a:p>
                      <a:r>
                        <a:rPr lang="en-GB" sz="1100" i="1" dirty="0"/>
                        <a:t>I think the product should be…</a:t>
                      </a:r>
                    </a:p>
                  </a:txBody>
                  <a:tcPr/>
                </a:tc>
                <a:extLst>
                  <a:ext uri="{0D108BD9-81ED-4DB2-BD59-A6C34878D82A}">
                    <a16:rowId xmlns:a16="http://schemas.microsoft.com/office/drawing/2014/main" val="3415274785"/>
                  </a:ext>
                </a:extLst>
              </a:tr>
              <a:tr h="127224">
                <a:tc>
                  <a:txBody>
                    <a:bodyPr/>
                    <a:lstStyle/>
                    <a:p>
                      <a:r>
                        <a:rPr lang="en-GB" sz="1100" dirty="0">
                          <a:solidFill>
                            <a:srgbClr val="CC0099"/>
                          </a:solidFill>
                        </a:rPr>
                        <a:t>EXPLAIN</a:t>
                      </a:r>
                      <a:endParaRPr lang="en-GB" sz="1100" dirty="0"/>
                    </a:p>
                  </a:txBody>
                  <a:tcPr/>
                </a:tc>
                <a:tc>
                  <a:txBody>
                    <a:bodyPr/>
                    <a:lstStyle/>
                    <a:p>
                      <a:r>
                        <a:rPr lang="en-GB" sz="1100" dirty="0"/>
                        <a:t>Say </a:t>
                      </a:r>
                      <a:r>
                        <a:rPr lang="en-GB" sz="1100" dirty="0">
                          <a:solidFill>
                            <a:srgbClr val="CC0099"/>
                          </a:solidFill>
                        </a:rPr>
                        <a:t>WHY</a:t>
                      </a:r>
                      <a:r>
                        <a:rPr lang="en-GB" sz="1100" dirty="0"/>
                        <a:t> you think it.</a:t>
                      </a:r>
                    </a:p>
                  </a:txBody>
                  <a:tcPr/>
                </a:tc>
                <a:tc>
                  <a:txBody>
                    <a:bodyPr/>
                    <a:lstStyle/>
                    <a:p>
                      <a:r>
                        <a:rPr lang="en-GB" sz="1100" i="1" dirty="0"/>
                        <a:t>This is because…</a:t>
                      </a:r>
                    </a:p>
                  </a:txBody>
                  <a:tcPr/>
                </a:tc>
                <a:extLst>
                  <a:ext uri="{0D108BD9-81ED-4DB2-BD59-A6C34878D82A}">
                    <a16:rowId xmlns:a16="http://schemas.microsoft.com/office/drawing/2014/main" val="2813292354"/>
                  </a:ext>
                </a:extLst>
              </a:tr>
              <a:tr h="127224">
                <a:tc>
                  <a:txBody>
                    <a:bodyPr/>
                    <a:lstStyle/>
                    <a:p>
                      <a:r>
                        <a:rPr lang="en-GB" sz="1100" dirty="0">
                          <a:solidFill>
                            <a:srgbClr val="00B050"/>
                          </a:solidFill>
                        </a:rPr>
                        <a:t>EVIDENCE</a:t>
                      </a:r>
                      <a:endParaRPr lang="en-GB" sz="1100" dirty="0"/>
                    </a:p>
                  </a:txBody>
                  <a:tcPr/>
                </a:tc>
                <a:tc>
                  <a:txBody>
                    <a:bodyPr/>
                    <a:lstStyle/>
                    <a:p>
                      <a:r>
                        <a:rPr lang="en-GB" sz="1100" dirty="0"/>
                        <a:t>Say what </a:t>
                      </a:r>
                      <a:r>
                        <a:rPr lang="en-GB" sz="1100" dirty="0">
                          <a:solidFill>
                            <a:srgbClr val="00B050"/>
                          </a:solidFill>
                        </a:rPr>
                        <a:t>RESEARCH</a:t>
                      </a:r>
                      <a:r>
                        <a:rPr lang="en-GB" sz="1100" dirty="0"/>
                        <a:t> you’ve done to back this up.</a:t>
                      </a:r>
                    </a:p>
                  </a:txBody>
                  <a:tcPr/>
                </a:tc>
                <a:tc>
                  <a:txBody>
                    <a:bodyPr/>
                    <a:lstStyle/>
                    <a:p>
                      <a:r>
                        <a:rPr lang="en-GB" sz="1100" i="1" dirty="0"/>
                        <a:t>I know this from my research into…</a:t>
                      </a:r>
                    </a:p>
                  </a:txBody>
                  <a:tcPr/>
                </a:tc>
                <a:extLst>
                  <a:ext uri="{0D108BD9-81ED-4DB2-BD59-A6C34878D82A}">
                    <a16:rowId xmlns:a16="http://schemas.microsoft.com/office/drawing/2014/main" val="778281095"/>
                  </a:ext>
                </a:extLst>
              </a:tr>
            </a:tbl>
          </a:graphicData>
        </a:graphic>
      </p:graphicFrame>
      <p:graphicFrame>
        <p:nvGraphicFramePr>
          <p:cNvPr id="11" name="Table 10">
            <a:extLst>
              <a:ext uri="{FF2B5EF4-FFF2-40B4-BE49-F238E27FC236}">
                <a16:creationId xmlns:a16="http://schemas.microsoft.com/office/drawing/2014/main" id="{C2886727-6DB5-470D-BDED-A1ED688489C8}"/>
              </a:ext>
            </a:extLst>
          </p:cNvPr>
          <p:cNvGraphicFramePr>
            <a:graphicFrameLocks noGrp="1"/>
          </p:cNvGraphicFramePr>
          <p:nvPr>
            <p:extLst>
              <p:ext uri="{D42A27DB-BD31-4B8C-83A1-F6EECF244321}">
                <p14:modId xmlns:p14="http://schemas.microsoft.com/office/powerpoint/2010/main" val="3042020672"/>
              </p:ext>
            </p:extLst>
          </p:nvPr>
        </p:nvGraphicFramePr>
        <p:xfrm>
          <a:off x="260648" y="4175642"/>
          <a:ext cx="6269143" cy="4758758"/>
        </p:xfrm>
        <a:graphic>
          <a:graphicData uri="http://schemas.openxmlformats.org/drawingml/2006/table">
            <a:tbl>
              <a:tblPr firstRow="1" bandRow="1">
                <a:tableStyleId>{5940675A-B579-460E-94D1-54222C63F5DA}</a:tableStyleId>
              </a:tblPr>
              <a:tblGrid>
                <a:gridCol w="333693">
                  <a:extLst>
                    <a:ext uri="{9D8B030D-6E8A-4147-A177-3AD203B41FA5}">
                      <a16:colId xmlns:a16="http://schemas.microsoft.com/office/drawing/2014/main" val="1026182626"/>
                    </a:ext>
                  </a:extLst>
                </a:gridCol>
                <a:gridCol w="360040">
                  <a:extLst>
                    <a:ext uri="{9D8B030D-6E8A-4147-A177-3AD203B41FA5}">
                      <a16:colId xmlns:a16="http://schemas.microsoft.com/office/drawing/2014/main" val="1034868673"/>
                    </a:ext>
                  </a:extLst>
                </a:gridCol>
                <a:gridCol w="4896544">
                  <a:extLst>
                    <a:ext uri="{9D8B030D-6E8A-4147-A177-3AD203B41FA5}">
                      <a16:colId xmlns:a16="http://schemas.microsoft.com/office/drawing/2014/main" val="3601958202"/>
                    </a:ext>
                  </a:extLst>
                </a:gridCol>
                <a:gridCol w="678866">
                  <a:extLst>
                    <a:ext uri="{9D8B030D-6E8A-4147-A177-3AD203B41FA5}">
                      <a16:colId xmlns:a16="http://schemas.microsoft.com/office/drawing/2014/main" val="3028836431"/>
                    </a:ext>
                  </a:extLst>
                </a:gridCol>
              </a:tblGrid>
              <a:tr h="712838">
                <a:tc>
                  <a:txBody>
                    <a:bodyPr/>
                    <a:lstStyle/>
                    <a:p>
                      <a:pPr algn="ctr"/>
                      <a:r>
                        <a:rPr lang="en-GB" sz="1600" b="1" dirty="0"/>
                        <a:t>A</a:t>
                      </a:r>
                    </a:p>
                  </a:txBody>
                  <a:tcPr anchor="ctr"/>
                </a:tc>
                <a:tc>
                  <a:txBody>
                    <a:bodyPr/>
                    <a:lstStyle/>
                    <a:p>
                      <a:pPr algn="ctr"/>
                      <a:r>
                        <a:rPr lang="en-GB" sz="900" dirty="0"/>
                        <a:t>Appearance</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Where did the designer get their inspiration? Could the product look better?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Do</a:t>
                      </a:r>
                      <a:r>
                        <a:rPr lang="en-GB" sz="1100" baseline="0" dirty="0"/>
                        <a:t> you think it looks attractive or ugly, Why? </a:t>
                      </a:r>
                      <a:r>
                        <a:rPr lang="en-GB" sz="1100" dirty="0"/>
                        <a:t>What does</a:t>
                      </a:r>
                      <a:r>
                        <a:rPr lang="en-GB" sz="1100" baseline="0" dirty="0"/>
                        <a:t> the product look like? </a:t>
                      </a:r>
                      <a:r>
                        <a:rPr lang="en-GB" sz="1100" i="1" kern="1200" dirty="0">
                          <a:solidFill>
                            <a:schemeClr val="tx1"/>
                          </a:solidFill>
                          <a:effectLst/>
                          <a:latin typeface="+mn-lt"/>
                          <a:ea typeface="+mn-ea"/>
                          <a:cs typeface="+mn-cs"/>
                        </a:rPr>
                        <a:t>THINK</a:t>
                      </a:r>
                      <a:r>
                        <a:rPr lang="en-GB" sz="1100" kern="1200" dirty="0">
                          <a:solidFill>
                            <a:schemeClr val="tx1"/>
                          </a:solidFill>
                          <a:effectLst/>
                          <a:latin typeface="+mn-lt"/>
                          <a:ea typeface="+mn-ea"/>
                          <a:cs typeface="+mn-cs"/>
                        </a:rPr>
                        <a:t> shape, form, materials, size, beauty, ugliness.</a:t>
                      </a:r>
                      <a:endParaRPr lang="en-GB" sz="11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6496133"/>
                  </a:ext>
                </a:extLst>
              </a:tr>
              <a:tr h="455052">
                <a:tc>
                  <a:txBody>
                    <a:bodyPr/>
                    <a:lstStyle/>
                    <a:p>
                      <a:pPr algn="ctr"/>
                      <a:r>
                        <a:rPr lang="en-GB" sz="1600" b="1" dirty="0"/>
                        <a:t>C</a:t>
                      </a:r>
                    </a:p>
                  </a:txBody>
                  <a:tcPr anchor="ctr"/>
                </a:tc>
                <a:tc>
                  <a:txBody>
                    <a:bodyPr/>
                    <a:lstStyle/>
                    <a:p>
                      <a:pPr algn="ctr"/>
                      <a:r>
                        <a:rPr lang="en-GB" sz="900" dirty="0"/>
                        <a:t>Cost</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Is it affordable to your customer?  Will it make a profit? Is it value for money? How much does it cost to make</a:t>
                      </a:r>
                      <a:r>
                        <a:rPr lang="en-GB" sz="1100" baseline="0" dirty="0"/>
                        <a:t>?</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3489485"/>
                  </a:ext>
                </a:extLst>
              </a:tr>
              <a:tr h="589408">
                <a:tc>
                  <a:txBody>
                    <a:bodyPr/>
                    <a:lstStyle/>
                    <a:p>
                      <a:pPr algn="ctr"/>
                      <a:r>
                        <a:rPr lang="en-GB" sz="1600" b="1" dirty="0"/>
                        <a:t>C</a:t>
                      </a:r>
                    </a:p>
                  </a:txBody>
                  <a:tcPr anchor="ctr"/>
                </a:tc>
                <a:tc>
                  <a:txBody>
                    <a:bodyPr/>
                    <a:lstStyle/>
                    <a:p>
                      <a:pPr algn="ctr"/>
                      <a:r>
                        <a:rPr lang="en-GB" sz="900" dirty="0"/>
                        <a:t>Customer</a:t>
                      </a:r>
                    </a:p>
                  </a:txBody>
                  <a:tcPr vert="vert27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What</a:t>
                      </a:r>
                      <a:r>
                        <a:rPr lang="en-GB" sz="1100" baseline="0" dirty="0"/>
                        <a:t> impact would it have on a customers life? </a:t>
                      </a:r>
                      <a:r>
                        <a:rPr lang="en-GB" sz="1100" dirty="0"/>
                        <a:t>Why would</a:t>
                      </a:r>
                      <a:r>
                        <a:rPr lang="en-GB" sz="1100" baseline="0" dirty="0"/>
                        <a:t> a customer buy it? </a:t>
                      </a:r>
                      <a:r>
                        <a:rPr lang="en-GB" sz="1100" dirty="0"/>
                        <a:t>What</a:t>
                      </a:r>
                      <a:r>
                        <a:rPr lang="en-GB" sz="1100" baseline="0" dirty="0"/>
                        <a:t> makes it suitable for them? </a:t>
                      </a:r>
                      <a:r>
                        <a:rPr lang="en-GB" sz="1100" dirty="0"/>
                        <a:t>Who</a:t>
                      </a:r>
                      <a:r>
                        <a:rPr lang="en-GB" sz="1100" baseline="0" dirty="0"/>
                        <a:t> would buy it?  Who would use it?</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2913323"/>
                  </a:ext>
                </a:extLst>
              </a:tr>
              <a:tr h="750013">
                <a:tc>
                  <a:txBody>
                    <a:bodyPr/>
                    <a:lstStyle/>
                    <a:p>
                      <a:pPr algn="ctr"/>
                      <a:r>
                        <a:rPr lang="en-GB" sz="1600" b="1" dirty="0"/>
                        <a:t>E</a:t>
                      </a:r>
                    </a:p>
                  </a:txBody>
                  <a:tcPr anchor="ctr"/>
                </a:tc>
                <a:tc>
                  <a:txBody>
                    <a:bodyPr/>
                    <a:lstStyle/>
                    <a:p>
                      <a:pPr algn="ctr"/>
                      <a:r>
                        <a:rPr lang="en-GB" sz="900" dirty="0"/>
                        <a:t>Environment</a:t>
                      </a:r>
                    </a:p>
                  </a:txBody>
                  <a:tcPr vert="vert27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What</a:t>
                      </a:r>
                      <a:r>
                        <a:rPr lang="en-GB" sz="1100" baseline="0" dirty="0"/>
                        <a:t> is the products impact on the environment?</a:t>
                      </a:r>
                      <a:r>
                        <a:rPr lang="en-GB" sz="1100" i="1" kern="1200" dirty="0">
                          <a:solidFill>
                            <a:schemeClr val="tx1"/>
                          </a:solidFill>
                          <a:effectLst/>
                          <a:latin typeface="+mn-lt"/>
                          <a:ea typeface="+mn-ea"/>
                          <a:cs typeface="+mn-cs"/>
                        </a:rPr>
                        <a:t> THINK</a:t>
                      </a:r>
                      <a:r>
                        <a:rPr lang="en-GB" sz="1100" kern="1200" dirty="0">
                          <a:solidFill>
                            <a:schemeClr val="tx1"/>
                          </a:solidFill>
                          <a:effectLst/>
                          <a:latin typeface="+mn-lt"/>
                          <a:ea typeface="+mn-ea"/>
                          <a:cs typeface="+mn-cs"/>
                        </a:rPr>
                        <a:t> batteries, rethink, refuse, reduce, reuse, recycle,</a:t>
                      </a:r>
                      <a:r>
                        <a:rPr lang="en-GB" sz="1100" kern="1200" baseline="0" dirty="0">
                          <a:solidFill>
                            <a:schemeClr val="tx1"/>
                          </a:solidFill>
                          <a:effectLst/>
                          <a:latin typeface="+mn-lt"/>
                          <a:ea typeface="+mn-ea"/>
                          <a:cs typeface="+mn-cs"/>
                        </a:rPr>
                        <a:t> lifecycle. </a:t>
                      </a:r>
                      <a:r>
                        <a:rPr lang="en-GB" sz="1100" dirty="0"/>
                        <a:t>How would the</a:t>
                      </a:r>
                      <a:r>
                        <a:rPr lang="en-GB" sz="1100" baseline="0" dirty="0"/>
                        <a:t> product be disposed of?</a:t>
                      </a:r>
                      <a:endParaRPr lang="en-GB" sz="1100" dirty="0"/>
                    </a:p>
                    <a:p>
                      <a:r>
                        <a:rPr lang="en-GB" sz="1100" dirty="0"/>
                        <a:t>Is the product needed</a:t>
                      </a:r>
                      <a:r>
                        <a:rPr lang="en-GB" sz="1100" baseline="0" dirty="0"/>
                        <a:t> or wanted?  How long will it last?</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6058923"/>
                  </a:ext>
                </a:extLst>
              </a:tr>
              <a:tr h="455052">
                <a:tc>
                  <a:txBody>
                    <a:bodyPr/>
                    <a:lstStyle/>
                    <a:p>
                      <a:pPr algn="ctr"/>
                      <a:r>
                        <a:rPr lang="en-GB" sz="1600" b="1" dirty="0"/>
                        <a:t>S</a:t>
                      </a:r>
                    </a:p>
                  </a:txBody>
                  <a:tcPr anchor="ctr"/>
                </a:tc>
                <a:tc>
                  <a:txBody>
                    <a:bodyPr/>
                    <a:lstStyle/>
                    <a:p>
                      <a:pPr algn="ctr"/>
                      <a:r>
                        <a:rPr lang="en-GB" sz="900" dirty="0"/>
                        <a:t>Safety</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Is the product high quality? Does it meet safety standards? How has the designer considered safety? Could</a:t>
                      </a:r>
                      <a:r>
                        <a:rPr lang="en-GB" sz="1100" baseline="0" dirty="0"/>
                        <a:t> the product hurt anyone?  Are there any sharp edges?</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4251314"/>
                  </a:ext>
                </a:extLst>
              </a:tr>
              <a:tr h="455052">
                <a:tc>
                  <a:txBody>
                    <a:bodyPr/>
                    <a:lstStyle/>
                    <a:p>
                      <a:pPr algn="ctr"/>
                      <a:r>
                        <a:rPr lang="en-GB" sz="1600" b="1" dirty="0"/>
                        <a:t>S</a:t>
                      </a:r>
                    </a:p>
                  </a:txBody>
                  <a:tcPr anchor="ctr"/>
                </a:tc>
                <a:tc>
                  <a:txBody>
                    <a:bodyPr/>
                    <a:lstStyle/>
                    <a:p>
                      <a:pPr algn="ctr"/>
                      <a:r>
                        <a:rPr lang="en-GB" sz="900" dirty="0"/>
                        <a:t>Size</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Is it an appropriate size? Would it work better if it was bigger</a:t>
                      </a:r>
                      <a:r>
                        <a:rPr lang="en-GB" sz="1100" baseline="0" dirty="0"/>
                        <a:t> or smaller? </a:t>
                      </a:r>
                      <a:r>
                        <a:rPr lang="en-GB" sz="1100" dirty="0"/>
                        <a:t>Does it come</a:t>
                      </a:r>
                      <a:r>
                        <a:rPr lang="en-GB" sz="1100" baseline="0" dirty="0"/>
                        <a:t> in different sizes? </a:t>
                      </a:r>
                      <a:r>
                        <a:rPr lang="en-GB" sz="1100" dirty="0"/>
                        <a:t>How big is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423410"/>
                  </a:ext>
                </a:extLst>
              </a:tr>
              <a:tr h="579343">
                <a:tc>
                  <a:txBody>
                    <a:bodyPr/>
                    <a:lstStyle/>
                    <a:p>
                      <a:pPr algn="ctr"/>
                      <a:r>
                        <a:rPr lang="en-GB" sz="1600" b="1" dirty="0"/>
                        <a:t>F</a:t>
                      </a:r>
                    </a:p>
                  </a:txBody>
                  <a:tcPr anchor="ctr"/>
                </a:tc>
                <a:tc>
                  <a:txBody>
                    <a:bodyPr/>
                    <a:lstStyle/>
                    <a:p>
                      <a:pPr algn="ctr"/>
                      <a:r>
                        <a:rPr lang="en-GB" sz="900" dirty="0"/>
                        <a:t>Function</a:t>
                      </a:r>
                    </a:p>
                  </a:txBody>
                  <a:tcPr vert="vert270" anchor="ctr">
                    <a:lnR w="12700" cap="flat" cmpd="sng" algn="ctr">
                      <a:solidFill>
                        <a:schemeClr val="tx1"/>
                      </a:solidFill>
                      <a:prstDash val="solid"/>
                      <a:round/>
                      <a:headEnd type="none" w="med" len="med"/>
                      <a:tailEnd type="none" w="med" len="med"/>
                    </a:lnR>
                  </a:tcPr>
                </a:tc>
                <a:tc>
                  <a:txBody>
                    <a:bodyPr/>
                    <a:lstStyle/>
                    <a:p>
                      <a:r>
                        <a:rPr lang="en-GB" sz="1100" dirty="0"/>
                        <a:t>Does the product work</a:t>
                      </a:r>
                      <a:r>
                        <a:rPr lang="en-GB" sz="1100" baseline="0" dirty="0"/>
                        <a:t>? </a:t>
                      </a:r>
                      <a:r>
                        <a:rPr lang="en-GB" sz="1100" dirty="0"/>
                        <a:t>Could the product</a:t>
                      </a:r>
                      <a:r>
                        <a:rPr lang="en-GB" sz="1100" baseline="0" dirty="0"/>
                        <a:t> </a:t>
                      </a:r>
                      <a:r>
                        <a:rPr lang="en-GB" sz="1100" dirty="0"/>
                        <a:t>work</a:t>
                      </a:r>
                      <a:r>
                        <a:rPr lang="en-GB" sz="1100" baseline="0" dirty="0"/>
                        <a:t> </a:t>
                      </a:r>
                      <a:r>
                        <a:rPr lang="en-GB" sz="1100" dirty="0"/>
                        <a:t>better? How does the product work? Why is the product needed? What does the product do</a:t>
                      </a:r>
                      <a:r>
                        <a:rPr lang="en-GB" sz="1100" baseline="0" dirty="0"/>
                        <a:t>? Is it easy to use?</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738426"/>
                  </a:ext>
                </a:extLst>
              </a:tr>
              <a:tr h="633823">
                <a:tc>
                  <a:txBody>
                    <a:bodyPr/>
                    <a:lstStyle/>
                    <a:p>
                      <a:pPr algn="ctr"/>
                      <a:r>
                        <a:rPr lang="en-GB" sz="1600" b="1" dirty="0"/>
                        <a:t>M</a:t>
                      </a:r>
                    </a:p>
                  </a:txBody>
                  <a:tcPr anchor="ctr"/>
                </a:tc>
                <a:tc>
                  <a:txBody>
                    <a:bodyPr/>
                    <a:lstStyle/>
                    <a:p>
                      <a:pPr algn="ctr"/>
                      <a:r>
                        <a:rPr lang="en-GB" sz="900" dirty="0"/>
                        <a:t>Materials/ Manufacture </a:t>
                      </a:r>
                    </a:p>
                  </a:txBody>
                  <a:tcPr vert="vert270" anchor="ctr">
                    <a:lnR w="12700" cap="flat" cmpd="sng" algn="ctr">
                      <a:solidFill>
                        <a:schemeClr val="tx1"/>
                      </a:solidFill>
                      <a:prstDash val="solid"/>
                      <a:round/>
                      <a:headEnd type="none" w="med" len="med"/>
                      <a:tailEnd type="none" w="med" len="med"/>
                    </a:lnR>
                  </a:tcPr>
                </a:tc>
                <a:tc>
                  <a:txBody>
                    <a:bodyPr/>
                    <a:lstStyle/>
                    <a:p>
                      <a:pPr algn="l"/>
                      <a:r>
                        <a:rPr lang="en-GB" sz="1100" kern="1200" dirty="0">
                          <a:solidFill>
                            <a:schemeClr val="tx1"/>
                          </a:solidFill>
                          <a:latin typeface="+mn-lt"/>
                          <a:ea typeface="+mn-ea"/>
                          <a:cs typeface="+mn-cs"/>
                        </a:rPr>
                        <a:t>What impact could the designer’s choice of material have on the environment?</a:t>
                      </a:r>
                      <a:r>
                        <a:rPr lang="en-GB" sz="1100" kern="1200" dirty="0">
                          <a:solidFill>
                            <a:schemeClr val="tx1"/>
                          </a:solidFill>
                          <a:effectLst/>
                          <a:latin typeface="+mn-lt"/>
                          <a:ea typeface="+mn-ea"/>
                          <a:cs typeface="+mn-cs"/>
                        </a:rPr>
                        <a:t> </a:t>
                      </a:r>
                      <a:endParaRPr lang="en-GB"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Would a different material make it better? What material has it been made from? </a:t>
                      </a:r>
                    </a:p>
                    <a:p>
                      <a:r>
                        <a:rPr lang="en-GB" sz="1100" dirty="0"/>
                        <a:t>What process would be used to make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p>
                      <a:endParaRPr lang="en-GB" sz="1100" dirty="0"/>
                    </a:p>
                    <a:p>
                      <a:endParaRPr lang="en-GB" sz="1100" dirty="0"/>
                    </a:p>
                    <a:p>
                      <a:endParaRPr lang="en-GB"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234912"/>
                  </a:ext>
                </a:extLst>
              </a:tr>
            </a:tbl>
          </a:graphicData>
        </a:graphic>
      </p:graphicFrame>
      <p:sp>
        <p:nvSpPr>
          <p:cNvPr id="14" name="Title 1">
            <a:extLst>
              <a:ext uri="{FF2B5EF4-FFF2-40B4-BE49-F238E27FC236}">
                <a16:creationId xmlns:a16="http://schemas.microsoft.com/office/drawing/2014/main" id="{507DF442-8A1D-4D2B-A7D3-660F6A15B8A5}"/>
              </a:ext>
            </a:extLst>
          </p:cNvPr>
          <p:cNvSpPr txBox="1">
            <a:spLocks/>
          </p:cNvSpPr>
          <p:nvPr/>
        </p:nvSpPr>
        <p:spPr>
          <a:xfrm>
            <a:off x="0" y="2992160"/>
            <a:ext cx="136318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ACCESS FM</a:t>
            </a:r>
          </a:p>
        </p:txBody>
      </p:sp>
      <p:sp>
        <p:nvSpPr>
          <p:cNvPr id="15" name="TextBox 14">
            <a:extLst>
              <a:ext uri="{FF2B5EF4-FFF2-40B4-BE49-F238E27FC236}">
                <a16:creationId xmlns:a16="http://schemas.microsoft.com/office/drawing/2014/main" id="{63046F26-1F73-47F3-9B0F-2CA583C342DB}"/>
              </a:ext>
            </a:extLst>
          </p:cNvPr>
          <p:cNvSpPr txBox="1"/>
          <p:nvPr/>
        </p:nvSpPr>
        <p:spPr>
          <a:xfrm>
            <a:off x="188640" y="3622905"/>
            <a:ext cx="6480720" cy="430887"/>
          </a:xfrm>
          <a:prstGeom prst="rect">
            <a:avLst/>
          </a:prstGeom>
          <a:solidFill>
            <a:schemeClr val="bg1">
              <a:lumMod val="95000"/>
            </a:schemeClr>
          </a:solidFill>
        </p:spPr>
        <p:txBody>
          <a:bodyPr wrap="square" rtlCol="0">
            <a:spAutoFit/>
          </a:bodyPr>
          <a:lstStyle/>
          <a:p>
            <a:r>
              <a:rPr lang="en-GB" sz="1100" dirty="0"/>
              <a:t>ACCESS FM is an analysis and annotation tool which makes sure we consider all the important design criteria and the impact they have on products we are investigating, designing or evaluating,</a:t>
            </a:r>
          </a:p>
        </p:txBody>
      </p:sp>
      <p:pic>
        <p:nvPicPr>
          <p:cNvPr id="16" name="Picture 4" descr="http://britishdemocraticparty.org/wp-content/uploads/2013/06/money.gif">
            <a:hlinkClick r:id="rId3"/>
            <a:extLst>
              <a:ext uri="{FF2B5EF4-FFF2-40B4-BE49-F238E27FC236}">
                <a16:creationId xmlns:a16="http://schemas.microsoft.com/office/drawing/2014/main" id="{C80902C5-CB57-425A-8D10-FE1B9A6AB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757">
            <a:off x="5977077" y="4612905"/>
            <a:ext cx="809813" cy="5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http://www.fasttrakauto.com/blog/wp-content/uploads/2013/04/TargetMarket.jpg">
            <a:hlinkClick r:id="rId5"/>
            <a:extLst>
              <a:ext uri="{FF2B5EF4-FFF2-40B4-BE49-F238E27FC236}">
                <a16:creationId xmlns:a16="http://schemas.microsoft.com/office/drawing/2014/main" id="{62E202D5-F8F9-4556-9401-FE143383F10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3702" y="5095834"/>
            <a:ext cx="822012" cy="84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E087017F-054D-4CB8-9D3C-092C38253BE5}"/>
              </a:ext>
            </a:extLst>
          </p:cNvPr>
          <p:cNvGrpSpPr/>
          <p:nvPr/>
        </p:nvGrpSpPr>
        <p:grpSpPr>
          <a:xfrm>
            <a:off x="5955356" y="4111643"/>
            <a:ext cx="511567" cy="430887"/>
            <a:chOff x="8097139" y="4096151"/>
            <a:chExt cx="1063625" cy="732357"/>
          </a:xfrm>
        </p:grpSpPr>
        <p:sp>
          <p:nvSpPr>
            <p:cNvPr id="19" name="Oval 18">
              <a:extLst>
                <a:ext uri="{FF2B5EF4-FFF2-40B4-BE49-F238E27FC236}">
                  <a16:creationId xmlns:a16="http://schemas.microsoft.com/office/drawing/2014/main" id="{0458CBE7-5B57-4546-AACA-880275D43265}"/>
                </a:ext>
              </a:extLst>
            </p:cNvPr>
            <p:cNvSpPr/>
            <p:nvPr/>
          </p:nvSpPr>
          <p:spPr>
            <a:xfrm>
              <a:off x="8237509" y="4189729"/>
              <a:ext cx="782884" cy="6387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0" name="Picture 6" descr="http://t0.gstatic.com/images?q=tbn:ANd9GcR5Dbus2_f_ZRz0f5AGHWzERzUpIL2l6dVJgbXulG_RPb6qUnlu2A">
              <a:hlinkClick r:id="rId7"/>
              <a:extLst>
                <a:ext uri="{FF2B5EF4-FFF2-40B4-BE49-F238E27FC236}">
                  <a16:creationId xmlns:a16="http://schemas.microsoft.com/office/drawing/2014/main" id="{CBAC2D17-8259-4B32-BD4C-83C186B7F8D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97015">
              <a:off x="8097139" y="4096151"/>
              <a:ext cx="10636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0" descr="http://www.kingsbathroom.co.uk/news/wp-content/uploads/2012/07/tape-measure.jpg">
            <a:hlinkClick r:id="rId9"/>
            <a:extLst>
              <a:ext uri="{FF2B5EF4-FFF2-40B4-BE49-F238E27FC236}">
                <a16:creationId xmlns:a16="http://schemas.microsoft.com/office/drawing/2014/main" id="{616F0051-AF9A-49EB-AC92-7D981F91BE81}"/>
              </a:ext>
            </a:extLst>
          </p:cNvPr>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9846" b="89768" l="0" r="96026">
                        <a14:foregroundMark x1="17051" y1="40734" x2="17051" y2="40734"/>
                        <a14:foregroundMark x1="14231" y1="50193" x2="14231" y2="50193"/>
                        <a14:foregroundMark x1="14231" y1="50000" x2="14231" y2="50000"/>
                        <a14:foregroundMark x1="63974" y1="35521" x2="63974" y2="35521"/>
                        <a14:foregroundMark x1="68974" y1="31660" x2="68974" y2="31660"/>
                        <a14:foregroundMark x1="65769" y1="27606" x2="65769" y2="27606"/>
                        <a14:foregroundMark x1="61795" y1="30502" x2="61795" y2="30502"/>
                        <a14:foregroundMark x1="60128" y1="45367" x2="60128" y2="45367"/>
                        <a14:foregroundMark x1="59231" y1="48069" x2="59231" y2="48069"/>
                        <a14:foregroundMark x1="59231" y1="48069" x2="59231" y2="48069"/>
                        <a14:foregroundMark x1="59231" y1="48069" x2="59231" y2="48069"/>
                        <a14:foregroundMark x1="59231" y1="50965" x2="59231" y2="50965"/>
                        <a14:foregroundMark x1="59231" y1="50965" x2="59231" y2="50965"/>
                        <a14:foregroundMark x1="59231" y1="50965" x2="59231" y2="50965"/>
                        <a14:foregroundMark x1="59231" y1="50965" x2="59231" y2="50965"/>
                        <a14:foregroundMark x1="62051" y1="37452" x2="62051" y2="37452"/>
                        <a14:foregroundMark x1="62051" y1="37452" x2="62051" y2="37452"/>
                        <a14:foregroundMark x1="59872" y1="37452" x2="59872" y2="37452"/>
                        <a14:foregroundMark x1="60513" y1="33398" x2="60513" y2="33398"/>
                        <a14:foregroundMark x1="60513" y1="44595" x2="60513" y2="44595"/>
                        <a14:foregroundMark x1="59231" y1="42857" x2="59231" y2="42857"/>
                        <a14:foregroundMark x1="57308" y1="48069" x2="57308" y2="48069"/>
                        <a14:foregroundMark x1="53846" y1="54054" x2="53846" y2="54054"/>
                        <a14:foregroundMark x1="51026" y1="57722" x2="51026" y2="57722"/>
                        <a14:foregroundMark x1="54487" y1="56178" x2="54487" y2="56178"/>
                        <a14:foregroundMark x1="54487" y1="56178" x2="54487" y2="56178"/>
                        <a14:foregroundMark x1="50128" y1="57143" x2="50128" y2="57143"/>
                        <a14:foregroundMark x1="45641" y1="59266" x2="45641" y2="59266"/>
                        <a14:foregroundMark x1="42821" y1="57143" x2="42821" y2="57143"/>
                        <a14:foregroundMark x1="41923" y1="57143" x2="40385" y2="57143"/>
                        <a14:foregroundMark x1="40385" y1="57143" x2="40385" y2="57143"/>
                        <a14:foregroundMark x1="38462" y1="55019" x2="38462" y2="55019"/>
                        <a14:foregroundMark x1="37179" y1="54054" x2="37179" y2="54054"/>
                        <a14:foregroundMark x1="36923" y1="53668" x2="36923" y2="53668"/>
                        <a14:foregroundMark x1="36282" y1="53089" x2="36282" y2="53089"/>
                        <a14:foregroundMark x1="35897" y1="52703" x2="35897" y2="52703"/>
                        <a14:foregroundMark x1="35897" y1="52317" x2="35897" y2="52317"/>
                        <a14:foregroundMark x1="35385" y1="51544" x2="35385" y2="51544"/>
                        <a14:foregroundMark x1="35385" y1="50965" x2="35385" y2="50965"/>
                        <a14:foregroundMark x1="31923" y1="47297" x2="31923" y2="47297"/>
                        <a14:foregroundMark x1="31538" y1="45367" x2="31538" y2="45367"/>
                        <a14:foregroundMark x1="30641" y1="44402" x2="30641" y2="44402"/>
                        <a14:foregroundMark x1="30641" y1="43822" x2="30641" y2="43822"/>
                        <a14:foregroundMark x1="30256" y1="43629" x2="30256" y2="43629"/>
                        <a14:foregroundMark x1="28718" y1="39768" x2="28718" y2="39768"/>
                        <a14:foregroundMark x1="28077" y1="39575" x2="28077" y2="39575"/>
                        <a14:foregroundMark x1="28077" y1="39575" x2="28077" y2="39575"/>
                        <a14:foregroundMark x1="27436" y1="38610" x2="27436" y2="38610"/>
                        <a14:foregroundMark x1="43205" y1="59653" x2="43205" y2="59653"/>
                        <a14:foregroundMark x1="71538" y1="37259" x2="71538" y2="37259"/>
                        <a14:foregroundMark x1="72051" y1="35907" x2="72051" y2="35907"/>
                        <a14:foregroundMark x1="70897" y1="33205" x2="70897" y2="33205"/>
                        <a14:foregroundMark x1="70897" y1="33398" x2="70897" y2="33398"/>
                        <a14:foregroundMark x1="71538" y1="34556" x2="71538" y2="34556"/>
                        <a14:foregroundMark x1="71538" y1="34556" x2="71538" y2="34556"/>
                        <a14:foregroundMark x1="71538" y1="34749" x2="71538" y2="34749"/>
                        <a14:foregroundMark x1="71795" y1="35521" x2="71795" y2="36293"/>
                        <a14:foregroundMark x1="71795" y1="36680" x2="71795" y2="36680"/>
                        <a14:foregroundMark x1="71795" y1="37645" x2="71795" y2="37645"/>
                        <a14:foregroundMark x1="71795" y1="38224" x2="71795" y2="38224"/>
                        <a14:foregroundMark x1="71795" y1="38610" x2="71795" y2="39768"/>
                        <a14:foregroundMark x1="72051" y1="40347" x2="72051" y2="40347"/>
                        <a14:foregroundMark x1="72051" y1="41120" x2="72051" y2="41120"/>
                        <a14:foregroundMark x1="59487" y1="58494" x2="59487" y2="58494"/>
                        <a14:foregroundMark x1="51026" y1="63900" x2="51026" y2="63900"/>
                        <a14:foregroundMark x1="59872" y1="58687" x2="59872" y2="58687"/>
                        <a14:foregroundMark x1="59872" y1="58494" x2="59872" y2="58494"/>
                        <a14:foregroundMark x1="56410" y1="62741" x2="56410" y2="62741"/>
                        <a14:foregroundMark x1="55769" y1="62741" x2="55769" y2="62741"/>
                        <a14:foregroundMark x1="40641" y1="60811" x2="40641" y2="60811"/>
                        <a14:foregroundMark x1="40641" y1="60811" x2="40641" y2="60811"/>
                        <a14:foregroundMark x1="9872" y1="60811" x2="9872" y2="60811"/>
                        <a14:foregroundMark x1="10128" y1="60811" x2="10128" y2="60811"/>
                        <a14:foregroundMark x1="17436" y1="47490" x2="17436" y2="47490"/>
                        <a14:foregroundMark x1="17436" y1="47490" x2="17436" y2="47490"/>
                        <a14:foregroundMark x1="13974" y1="43629" x2="13974" y2="43629"/>
                        <a14:foregroundMark x1="13974" y1="43629" x2="13974" y2="43629"/>
                        <a14:foregroundMark x1="13974" y1="43629" x2="13974" y2="43629"/>
                        <a14:foregroundMark x1="16154" y1="43629" x2="17051" y2="43822"/>
                        <a14:foregroundMark x1="17051" y1="43822" x2="17051" y2="43822"/>
                        <a14:foregroundMark x1="17051" y1="43822" x2="17051" y2="43822"/>
                        <a14:foregroundMark x1="17051" y1="44208" x2="17051" y2="44981"/>
                        <a14:foregroundMark x1="17051" y1="46718" x2="15256" y2="50000"/>
                        <a14:foregroundMark x1="15256" y1="50193" x2="15256" y2="50193"/>
                        <a14:foregroundMark x1="15256" y1="50193" x2="15256" y2="50193"/>
                        <a14:foregroundMark x1="15256" y1="50579" x2="15256" y2="50579"/>
                        <a14:foregroundMark x1="15256" y1="50965" x2="15256" y2="50965"/>
                        <a14:foregroundMark x1="15256" y1="52124" x2="15256" y2="52124"/>
                        <a14:foregroundMark x1="15256" y1="52124" x2="15256" y2="52124"/>
                        <a14:foregroundMark x1="15256" y1="52317" x2="15256" y2="52317"/>
                        <a14:foregroundMark x1="15256" y1="53475" x2="15256" y2="53475"/>
                        <a14:foregroundMark x1="15256" y1="53475" x2="15256" y2="53475"/>
                        <a14:foregroundMark x1="15256" y1="54247" x2="15256" y2="54247"/>
                        <a14:foregroundMark x1="15256" y1="55019" x2="15256" y2="55019"/>
                        <a14:foregroundMark x1="15256" y1="55792" x2="15256" y2="55792"/>
                        <a14:foregroundMark x1="15256" y1="55792" x2="15256" y2="55792"/>
                        <a14:foregroundMark x1="15256" y1="55792" x2="15256" y2="55792"/>
                        <a14:foregroundMark x1="15256" y1="56564" x2="15256" y2="56564"/>
                        <a14:foregroundMark x1="15256" y1="56564" x2="15256" y2="56564"/>
                        <a14:foregroundMark x1="15256" y1="56564" x2="15256" y2="56564"/>
                        <a14:foregroundMark x1="15256" y1="56564" x2="15256" y2="57722"/>
                        <a14:foregroundMark x1="15256" y1="57722" x2="15256" y2="57722"/>
                        <a14:foregroundMark x1="15256" y1="57915" x2="15256" y2="57915"/>
                        <a14:foregroundMark x1="15256" y1="57915" x2="15256" y2="57915"/>
                        <a14:foregroundMark x1="20513" y1="42471" x2="20513" y2="42471"/>
                        <a14:foregroundMark x1="20513" y1="42471" x2="20513" y2="42471"/>
                        <a14:foregroundMark x1="21154" y1="40154" x2="21154" y2="40154"/>
                        <a14:foregroundMark x1="21154" y1="40154" x2="21154" y2="40154"/>
                        <a14:foregroundMark x1="20256" y1="45174" x2="20256" y2="45174"/>
                        <a14:foregroundMark x1="20256" y1="45174" x2="20256" y2="45174"/>
                        <a14:foregroundMark x1="10769" y1="47876" x2="10769" y2="47876"/>
                        <a14:foregroundMark x1="10769" y1="47876" x2="10769" y2="47876"/>
                        <a14:foregroundMark x1="10769" y1="50193" x2="10769" y2="50193"/>
                        <a14:foregroundMark x1="10769" y1="50193" x2="10769" y2="50193"/>
                        <a14:foregroundMark x1="22436" y1="35521" x2="22436" y2="35521"/>
                        <a14:foregroundMark x1="22179" y1="35328" x2="22179" y2="35328"/>
                        <a14:foregroundMark x1="24615" y1="34170" x2="24615" y2="34170"/>
                        <a14:foregroundMark x1="24615" y1="34170" x2="24615" y2="34170"/>
                        <a14:foregroundMark x1="26538" y1="33977" x2="26538" y2="33977"/>
                        <a14:foregroundMark x1="26538" y1="33977" x2="26538" y2="33977"/>
                        <a14:foregroundMark x1="27179" y1="33977" x2="27179" y2="33977"/>
                        <a14:foregroundMark x1="27179" y1="33977" x2="27179" y2="33977"/>
                        <a14:foregroundMark x1="22179" y1="35135" x2="22179" y2="35135"/>
                        <a14:foregroundMark x1="22179" y1="35135" x2="22179" y2="35135"/>
                        <a14:foregroundMark x1="20897" y1="34749" x2="20897" y2="34749"/>
                        <a14:foregroundMark x1="20897" y1="34749" x2="20897" y2="34749"/>
                        <a14:foregroundMark x1="20897" y1="33784" x2="20897" y2="33784"/>
                        <a14:foregroundMark x1="20897" y1="33784" x2="20897" y2="33784"/>
                        <a14:foregroundMark x1="19615" y1="34749" x2="19615" y2="34749"/>
                        <a14:foregroundMark x1="19231" y1="34749" x2="19231" y2="34749"/>
                      </a14:backgroundRemoval>
                    </a14:imgEffect>
                  </a14:imgLayer>
                </a14:imgProps>
              </a:ext>
              <a:ext uri="{28A0092B-C50C-407E-A947-70E740481C1C}">
                <a14:useLocalDpi xmlns:a14="http://schemas.microsoft.com/office/drawing/2010/main" val="0"/>
              </a:ext>
            </a:extLst>
          </a:blip>
          <a:srcRect/>
          <a:stretch>
            <a:fillRect/>
          </a:stretch>
        </p:blipFill>
        <p:spPr bwMode="auto">
          <a:xfrm rot="1344074" flipH="1">
            <a:off x="5863904" y="6575303"/>
            <a:ext cx="862187" cy="91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us.123rf.com/400wm/400/400/arcady31/arcady311002/arcady31100200021/6388848-mortal-danger-sign.jpg">
            <a:hlinkClick r:id="rId12"/>
            <a:extLst>
              <a:ext uri="{FF2B5EF4-FFF2-40B4-BE49-F238E27FC236}">
                <a16:creationId xmlns:a16="http://schemas.microsoft.com/office/drawing/2014/main" id="{78DB3DB5-7A5F-47D1-A590-18B9C013A87C}"/>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3921" y="6204251"/>
            <a:ext cx="511793" cy="49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descr="http://www.rhodespackaging.co.uk/acatalog/retail-wholesale-packing-materials-aldershot-surrey-hampshire-gu.jpg">
            <a:hlinkClick r:id="rId14"/>
            <a:extLst>
              <a:ext uri="{FF2B5EF4-FFF2-40B4-BE49-F238E27FC236}">
                <a16:creationId xmlns:a16="http://schemas.microsoft.com/office/drawing/2014/main" id="{C4E0F69E-30BE-4B7E-999C-C220128743F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316592">
            <a:off x="5940746" y="8209357"/>
            <a:ext cx="803606" cy="66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http://www.carlisleschools.org/webpages/wolfer/imageGallery/ClipArt/Function%20machine.jpg">
            <a:hlinkClick r:id="rId16"/>
            <a:extLst>
              <a:ext uri="{FF2B5EF4-FFF2-40B4-BE49-F238E27FC236}">
                <a16:creationId xmlns:a16="http://schemas.microsoft.com/office/drawing/2014/main" id="{FF43DFCB-9417-4801-B856-44E94CC74D06}"/>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5447">
            <a:off x="5977385" y="7237190"/>
            <a:ext cx="622668" cy="7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25B74A4D-73B9-478B-BBD6-635F4AECB28D}"/>
              </a:ext>
            </a:extLst>
          </p:cNvPr>
          <p:cNvGrpSpPr/>
          <p:nvPr/>
        </p:nvGrpSpPr>
        <p:grpSpPr>
          <a:xfrm>
            <a:off x="5805264" y="5847379"/>
            <a:ext cx="633650" cy="524821"/>
            <a:chOff x="5334847" y="3609750"/>
            <a:chExt cx="1512094" cy="1300757"/>
          </a:xfrm>
        </p:grpSpPr>
        <p:sp>
          <p:nvSpPr>
            <p:cNvPr id="26" name="Rectangle 25">
              <a:extLst>
                <a:ext uri="{FF2B5EF4-FFF2-40B4-BE49-F238E27FC236}">
                  <a16:creationId xmlns:a16="http://schemas.microsoft.com/office/drawing/2014/main" id="{AB771CBD-DB18-4404-B28A-7714897B7339}"/>
                </a:ext>
              </a:extLst>
            </p:cNvPr>
            <p:cNvSpPr/>
            <p:nvPr/>
          </p:nvSpPr>
          <p:spPr>
            <a:xfrm rot="1048393">
              <a:off x="5835253" y="3923928"/>
              <a:ext cx="57640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7" name="Picture 2" descr="http://www.recycling.org.uk/images/recyclingbin.jpg">
              <a:hlinkClick r:id="rId18"/>
              <a:extLst>
                <a:ext uri="{FF2B5EF4-FFF2-40B4-BE49-F238E27FC236}">
                  <a16:creationId xmlns:a16="http://schemas.microsoft.com/office/drawing/2014/main" id="{770BB092-40D2-4D5A-9AF1-6C1ECFCA3044}"/>
                </a:ext>
              </a:extLst>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80311">
              <a:off x="5334847" y="3609750"/>
              <a:ext cx="1512094" cy="130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753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CCE9DB87-23B0-4A33-B428-31312CA42BE8}"/>
              </a:ext>
            </a:extLst>
          </p:cNvPr>
          <p:cNvSpPr>
            <a:spLocks noGrp="1"/>
          </p:cNvSpPr>
          <p:nvPr>
            <p:ph type="title"/>
          </p:nvPr>
        </p:nvSpPr>
        <p:spPr>
          <a:xfrm>
            <a:off x="1" y="1"/>
            <a:ext cx="6858000" cy="539552"/>
          </a:xfrm>
          <a:solidFill>
            <a:schemeClr val="bg1">
              <a:lumMod val="95000"/>
            </a:schemeClr>
          </a:solidFill>
        </p:spPr>
        <p:txBody>
          <a:bodyPr anchor="ctr">
            <a:normAutofit fontScale="90000"/>
          </a:bodyPr>
          <a:lstStyle/>
          <a:p>
            <a:pPr algn="ctr"/>
            <a:r>
              <a:rPr lang="en-GB" sz="2400" b="1" dirty="0"/>
              <a:t>Personalised Learning Checklist: KS3 Electronic Products</a:t>
            </a:r>
            <a:endParaRPr lang="ru-RU" sz="2400" b="1" dirty="0"/>
          </a:p>
        </p:txBody>
      </p:sp>
      <p:sp>
        <p:nvSpPr>
          <p:cNvPr id="3" name="Rectangle 1">
            <a:extLst>
              <a:ext uri="{FF2B5EF4-FFF2-40B4-BE49-F238E27FC236}">
                <a16:creationId xmlns:a16="http://schemas.microsoft.com/office/drawing/2014/main" id="{4D28689E-4AB4-435C-BC07-CA4159A8675F}"/>
              </a:ext>
            </a:extLst>
          </p:cNvPr>
          <p:cNvSpPr>
            <a:spLocks noChangeArrowheads="1"/>
          </p:cNvSpPr>
          <p:nvPr/>
        </p:nvSpPr>
        <p:spPr bwMode="auto">
          <a:xfrm>
            <a:off x="188640" y="656174"/>
            <a:ext cx="6408712" cy="1384995"/>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a:t>
            </a: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revision aid</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each of the statements below, to prove you can do each one. </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you can definitely do the full task, tick green. </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If you can do some of the task, tick amber. </a:t>
            </a:r>
            <a:endParaRPr kumimoji="0" lang="en-GB" altLang="en-US" sz="600" b="0" i="0" u="none" strike="noStrike" cap="none" normalizeH="0" baseline="0" dirty="0">
              <a:ln>
                <a:noFill/>
              </a:ln>
              <a:solidFill>
                <a:schemeClr val="accent6">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you can do less than half of the task, tick red.</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have not ticked green, spend some extra time revising that area!</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What’s a revision aid?</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This could be revision notes, a mind map, a list, flashcards. Whatever works for you! Look at the revision strategies page for more ideas.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E7C71A37-9FB9-485F-9D87-BEE3C7D2C1FD}"/>
              </a:ext>
            </a:extLst>
          </p:cNvPr>
          <p:cNvGraphicFramePr>
            <a:graphicFrameLocks noGrp="1"/>
          </p:cNvGraphicFramePr>
          <p:nvPr>
            <p:extLst>
              <p:ext uri="{D42A27DB-BD31-4B8C-83A1-F6EECF244321}">
                <p14:modId xmlns:p14="http://schemas.microsoft.com/office/powerpoint/2010/main" val="583685509"/>
              </p:ext>
            </p:extLst>
          </p:nvPr>
        </p:nvGraphicFramePr>
        <p:xfrm>
          <a:off x="196280" y="2157791"/>
          <a:ext cx="6401072" cy="6757398"/>
        </p:xfrm>
        <a:graphic>
          <a:graphicData uri="http://schemas.openxmlformats.org/drawingml/2006/table">
            <a:tbl>
              <a:tblPr firstRow="1" firstCol="1" bandRow="1">
                <a:tableStyleId>{5940675A-B579-460E-94D1-54222C63F5DA}</a:tableStyleId>
              </a:tblPr>
              <a:tblGrid>
                <a:gridCol w="3592760">
                  <a:extLst>
                    <a:ext uri="{9D8B030D-6E8A-4147-A177-3AD203B41FA5}">
                      <a16:colId xmlns:a16="http://schemas.microsoft.com/office/drawing/2014/main" val="851561025"/>
                    </a:ext>
                  </a:extLst>
                </a:gridCol>
                <a:gridCol w="1080120">
                  <a:extLst>
                    <a:ext uri="{9D8B030D-6E8A-4147-A177-3AD203B41FA5}">
                      <a16:colId xmlns:a16="http://schemas.microsoft.com/office/drawing/2014/main" val="1695792026"/>
                    </a:ext>
                  </a:extLst>
                </a:gridCol>
                <a:gridCol w="886020">
                  <a:extLst>
                    <a:ext uri="{9D8B030D-6E8A-4147-A177-3AD203B41FA5}">
                      <a16:colId xmlns:a16="http://schemas.microsoft.com/office/drawing/2014/main" val="1933132294"/>
                    </a:ext>
                  </a:extLst>
                </a:gridCol>
                <a:gridCol w="842172">
                  <a:extLst>
                    <a:ext uri="{9D8B030D-6E8A-4147-A177-3AD203B41FA5}">
                      <a16:colId xmlns:a16="http://schemas.microsoft.com/office/drawing/2014/main" val="1108389250"/>
                    </a:ext>
                  </a:extLst>
                </a:gridCol>
              </a:tblGrid>
              <a:tr h="397985">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KS3 ELECTRONIC PRODUCTS</a:t>
                      </a:r>
                    </a:p>
                  </a:txBody>
                  <a:tcPr marL="49660" marR="49660" marT="0" marB="0" anchor="ctr">
                    <a:solidFill>
                      <a:schemeClr val="bg1">
                        <a:lumMod val="95000"/>
                      </a:schemeClr>
                    </a:solidFill>
                  </a:tcPr>
                </a:tc>
                <a:tc>
                  <a:txBody>
                    <a:bodyPr/>
                    <a:lstStyle/>
                    <a:p>
                      <a:pPr algn="ctr">
                        <a:lnSpc>
                          <a:spcPct val="107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tc>
                <a:tc>
                  <a:txBody>
                    <a:bodyPr/>
                    <a:lstStyle/>
                    <a:p>
                      <a:endParaRPr lang="en-GB" dirty="0"/>
                    </a:p>
                  </a:txBody>
                  <a:tcPr marL="49660" marR="49660" marT="0" marB="0"/>
                </a:tc>
                <a:tc>
                  <a:txBody>
                    <a:bodyPr/>
                    <a:lstStyle/>
                    <a:p>
                      <a:pPr algn="ctr">
                        <a:lnSpc>
                          <a:spcPct val="107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tc>
                <a:extLst>
                  <a:ext uri="{0D108BD9-81ED-4DB2-BD59-A6C34878D82A}">
                    <a16:rowId xmlns:a16="http://schemas.microsoft.com/office/drawing/2014/main" val="1120164215"/>
                  </a:ext>
                </a:extLst>
              </a:tr>
              <a:tr h="168491">
                <a:tc gridSpan="4">
                  <a:txBody>
                    <a:bodyPr/>
                    <a:lstStyle/>
                    <a:p>
                      <a:pPr>
                        <a:lnSpc>
                          <a:spcPct val="107000"/>
                        </a:lnSpc>
                        <a:spcAft>
                          <a:spcPts val="800"/>
                        </a:spcAft>
                      </a:pPr>
                      <a:r>
                        <a:rPr lang="en-GB" sz="1000" b="1" dirty="0">
                          <a:effectLst/>
                        </a:rPr>
                        <a:t>Year 8 Module 1 –Planning and Designing</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pPr algn="ctr">
                        <a:lnSpc>
                          <a:spcPct val="107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tc>
                <a:extLst>
                  <a:ext uri="{0D108BD9-81ED-4DB2-BD59-A6C34878D82A}">
                    <a16:rowId xmlns:a16="http://schemas.microsoft.com/office/drawing/2014/main" val="4237147951"/>
                  </a:ext>
                </a:extLst>
              </a:tr>
              <a:tr h="344810">
                <a:tc>
                  <a:txBody>
                    <a:bodyPr/>
                    <a:lstStyle/>
                    <a:p>
                      <a:pPr>
                        <a:lnSpc>
                          <a:spcPct val="107000"/>
                        </a:lnSpc>
                        <a:spcAft>
                          <a:spcPts val="0"/>
                        </a:spcAft>
                      </a:pPr>
                      <a:r>
                        <a:rPr lang="en-GB" sz="1000" dirty="0">
                          <a:effectLst/>
                        </a:rPr>
                        <a:t>Draw a design for a child’s toy and label the parts to explain your idea.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r>
                        <a:rPr lang="en-GB" sz="1000">
                          <a:effectLst/>
                        </a:rPr>
                        <a:t> </a:t>
                      </a:r>
                      <a:endParaRPr lang="en-GB"/>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extLst>
                  <a:ext uri="{0D108BD9-81ED-4DB2-BD59-A6C34878D82A}">
                    <a16:rowId xmlns:a16="http://schemas.microsoft.com/office/drawing/2014/main" val="1595333705"/>
                  </a:ext>
                </a:extLst>
              </a:tr>
              <a:tr h="168491">
                <a:tc>
                  <a:txBody>
                    <a:bodyPr/>
                    <a:lstStyle/>
                    <a:p>
                      <a:pPr>
                        <a:lnSpc>
                          <a:spcPct val="107000"/>
                        </a:lnSpc>
                        <a:spcAft>
                          <a:spcPts val="0"/>
                        </a:spcAft>
                      </a:pPr>
                      <a:r>
                        <a:rPr lang="en-GB" sz="1000">
                          <a:effectLst/>
                        </a:rPr>
                        <a:t>Write a plan for the manufacture of your toy.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r>
                        <a:rPr lang="en-GB" sz="1000">
                          <a:effectLst/>
                        </a:rPr>
                        <a:t> </a:t>
                      </a:r>
                      <a:endParaRPr lang="en-GB"/>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extLst>
                  <a:ext uri="{0D108BD9-81ED-4DB2-BD59-A6C34878D82A}">
                    <a16:rowId xmlns:a16="http://schemas.microsoft.com/office/drawing/2014/main" val="1019194991"/>
                  </a:ext>
                </a:extLst>
              </a:tr>
              <a:tr h="344810">
                <a:tc>
                  <a:txBody>
                    <a:bodyPr/>
                    <a:lstStyle/>
                    <a:p>
                      <a:pPr>
                        <a:lnSpc>
                          <a:spcPct val="107000"/>
                        </a:lnSpc>
                        <a:spcAft>
                          <a:spcPts val="0"/>
                        </a:spcAft>
                      </a:pPr>
                      <a:r>
                        <a:rPr lang="en-GB" sz="1000">
                          <a:effectLst/>
                        </a:rPr>
                        <a:t>Draw a design for a child’s toy and annotate the idea using ACCESS FM.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r>
                        <a:rPr lang="en-GB" sz="1000">
                          <a:effectLst/>
                        </a:rPr>
                        <a:t> </a:t>
                      </a:r>
                      <a:endParaRPr lang="en-GB"/>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extLst>
                  <a:ext uri="{0D108BD9-81ED-4DB2-BD59-A6C34878D82A}">
                    <a16:rowId xmlns:a16="http://schemas.microsoft.com/office/drawing/2014/main" val="564723591"/>
                  </a:ext>
                </a:extLst>
              </a:tr>
              <a:tr h="344810">
                <a:tc>
                  <a:txBody>
                    <a:bodyPr/>
                    <a:lstStyle/>
                    <a:p>
                      <a:pPr>
                        <a:lnSpc>
                          <a:spcPct val="107000"/>
                        </a:lnSpc>
                        <a:spcAft>
                          <a:spcPts val="0"/>
                        </a:spcAft>
                      </a:pPr>
                      <a:r>
                        <a:rPr lang="en-GB" sz="1000">
                          <a:effectLst/>
                        </a:rPr>
                        <a:t>Write a plan for making the toy and include quality checks and timescales for making 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r>
                        <a:rPr lang="en-GB" sz="1000">
                          <a:effectLst/>
                        </a:rPr>
                        <a:t> </a:t>
                      </a:r>
                      <a:endParaRPr lang="en-GB"/>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extLst>
                  <a:ext uri="{0D108BD9-81ED-4DB2-BD59-A6C34878D82A}">
                    <a16:rowId xmlns:a16="http://schemas.microsoft.com/office/drawing/2014/main" val="425187218"/>
                  </a:ext>
                </a:extLst>
              </a:tr>
              <a:tr h="344810">
                <a:tc>
                  <a:txBody>
                    <a:bodyPr/>
                    <a:lstStyle/>
                    <a:p>
                      <a:pPr>
                        <a:lnSpc>
                          <a:spcPct val="107000"/>
                        </a:lnSpc>
                        <a:spcAft>
                          <a:spcPts val="0"/>
                        </a:spcAft>
                      </a:pPr>
                      <a:r>
                        <a:rPr lang="en-GB" sz="1000">
                          <a:effectLst/>
                        </a:rPr>
                        <a:t>Draw a design for a child’s toy, annotate the idea using ACCESS FM and use PEE chains to explain your decisions.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r>
                        <a:rPr lang="en-GB" sz="1000">
                          <a:effectLst/>
                        </a:rPr>
                        <a:t> </a:t>
                      </a:r>
                      <a:endParaRPr lang="en-GB"/>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extLst>
                  <a:ext uri="{0D108BD9-81ED-4DB2-BD59-A6C34878D82A}">
                    <a16:rowId xmlns:a16="http://schemas.microsoft.com/office/drawing/2014/main" val="2971854250"/>
                  </a:ext>
                </a:extLst>
              </a:tr>
              <a:tr h="344810">
                <a:tc>
                  <a:txBody>
                    <a:bodyPr/>
                    <a:lstStyle/>
                    <a:p>
                      <a:pPr>
                        <a:lnSpc>
                          <a:spcPct val="107000"/>
                        </a:lnSpc>
                        <a:spcAft>
                          <a:spcPts val="0"/>
                        </a:spcAft>
                      </a:pPr>
                      <a:r>
                        <a:rPr lang="en-GB" sz="1000">
                          <a:effectLst/>
                        </a:rPr>
                        <a:t>Write a plan for making the toy and include quality checks and timescales for making 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r>
                        <a:rPr lang="en-GB" sz="1000">
                          <a:effectLst/>
                        </a:rPr>
                        <a:t> </a:t>
                      </a:r>
                      <a:endParaRPr lang="en-GB"/>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extLst>
                  <a:ext uri="{0D108BD9-81ED-4DB2-BD59-A6C34878D82A}">
                    <a16:rowId xmlns:a16="http://schemas.microsoft.com/office/drawing/2014/main" val="2129613311"/>
                  </a:ext>
                </a:extLst>
              </a:tr>
              <a:tr h="344810">
                <a:tc>
                  <a:txBody>
                    <a:bodyPr/>
                    <a:lstStyle/>
                    <a:p>
                      <a:pPr>
                        <a:lnSpc>
                          <a:spcPct val="107000"/>
                        </a:lnSpc>
                        <a:spcAft>
                          <a:spcPts val="0"/>
                        </a:spcAft>
                      </a:pPr>
                      <a:r>
                        <a:rPr lang="en-GB" sz="1000">
                          <a:effectLst/>
                        </a:rPr>
                        <a:t>Write a paragraph explaining how you would need to change this plan if you were making 100 of the product.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r>
                        <a:rPr lang="en-GB" sz="1000" dirty="0">
                          <a:effectLst/>
                        </a:rPr>
                        <a:t> </a:t>
                      </a:r>
                      <a:endParaRPr lang="en-GB" dirty="0"/>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extLst>
                  <a:ext uri="{0D108BD9-81ED-4DB2-BD59-A6C34878D82A}">
                    <a16:rowId xmlns:a16="http://schemas.microsoft.com/office/drawing/2014/main" val="3041420565"/>
                  </a:ext>
                </a:extLst>
              </a:tr>
              <a:tr h="168491">
                <a:tc gridSpan="4">
                  <a:txBody>
                    <a:bodyPr/>
                    <a:lstStyle/>
                    <a:p>
                      <a:pPr>
                        <a:lnSpc>
                          <a:spcPct val="107000"/>
                        </a:lnSpc>
                        <a:spcAft>
                          <a:spcPts val="800"/>
                        </a:spcAft>
                      </a:pPr>
                      <a:r>
                        <a:rPr lang="en-GB" sz="1000" b="1" dirty="0">
                          <a:effectLst/>
                        </a:rPr>
                        <a:t>Year 8 Module 2 – Production methods</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pPr algn="ctr">
                        <a:lnSpc>
                          <a:spcPct val="107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tc>
                <a:extLst>
                  <a:ext uri="{0D108BD9-81ED-4DB2-BD59-A6C34878D82A}">
                    <a16:rowId xmlns:a16="http://schemas.microsoft.com/office/drawing/2014/main" val="1455493496"/>
                  </a:ext>
                </a:extLst>
              </a:tr>
              <a:tr h="344810">
                <a:tc>
                  <a:txBody>
                    <a:bodyPr/>
                    <a:lstStyle/>
                    <a:p>
                      <a:pPr>
                        <a:lnSpc>
                          <a:spcPct val="107000"/>
                        </a:lnSpc>
                        <a:spcAft>
                          <a:spcPts val="0"/>
                        </a:spcAft>
                      </a:pPr>
                      <a:r>
                        <a:rPr lang="en-GB" sz="1000">
                          <a:effectLst/>
                        </a:rPr>
                        <a:t>Using words and diagrams show the stages of how vacuum forming works.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a:effectLst/>
                        </a:rPr>
                        <a:t> </a:t>
                      </a:r>
                      <a:endParaRPr lang="en-GB"/>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extLst>
                  <a:ext uri="{0D108BD9-81ED-4DB2-BD59-A6C34878D82A}">
                    <a16:rowId xmlns:a16="http://schemas.microsoft.com/office/drawing/2014/main" val="2044712790"/>
                  </a:ext>
                </a:extLst>
              </a:tr>
              <a:tr h="344810">
                <a:tc>
                  <a:txBody>
                    <a:bodyPr/>
                    <a:lstStyle/>
                    <a:p>
                      <a:pPr>
                        <a:lnSpc>
                          <a:spcPct val="107000"/>
                        </a:lnSpc>
                        <a:spcAft>
                          <a:spcPts val="0"/>
                        </a:spcAft>
                      </a:pPr>
                      <a:r>
                        <a:rPr lang="en-GB" sz="1000">
                          <a:effectLst/>
                        </a:rPr>
                        <a:t>Write a paragraph explaining the benefits of using the laser cutter in manufacturing.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dirty="0">
                          <a:effectLst/>
                        </a:rPr>
                        <a:t> </a:t>
                      </a:r>
                      <a:endParaRPr lang="en-GB" dirty="0"/>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extLst>
                  <a:ext uri="{0D108BD9-81ED-4DB2-BD59-A6C34878D82A}">
                    <a16:rowId xmlns:a16="http://schemas.microsoft.com/office/drawing/2014/main" val="1674827741"/>
                  </a:ext>
                </a:extLst>
              </a:tr>
              <a:tr h="344810">
                <a:tc>
                  <a:txBody>
                    <a:bodyPr/>
                    <a:lstStyle/>
                    <a:p>
                      <a:pPr>
                        <a:lnSpc>
                          <a:spcPct val="107000"/>
                        </a:lnSpc>
                        <a:spcAft>
                          <a:spcPts val="0"/>
                        </a:spcAft>
                      </a:pPr>
                      <a:r>
                        <a:rPr lang="en-GB" sz="1000">
                          <a:effectLst/>
                        </a:rPr>
                        <a:t>In a table compare and contrast the advantages and disadvantages of using the laser cutter and the vacuum former.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a:effectLst/>
                        </a:rPr>
                        <a:t> </a:t>
                      </a:r>
                      <a:endParaRPr lang="en-GB"/>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extLst>
                  <a:ext uri="{0D108BD9-81ED-4DB2-BD59-A6C34878D82A}">
                    <a16:rowId xmlns:a16="http://schemas.microsoft.com/office/drawing/2014/main" val="2872224319"/>
                  </a:ext>
                </a:extLst>
              </a:tr>
              <a:tr h="168491">
                <a:tc>
                  <a:txBody>
                    <a:bodyPr/>
                    <a:lstStyle/>
                    <a:p>
                      <a:pPr>
                        <a:lnSpc>
                          <a:spcPct val="107000"/>
                        </a:lnSpc>
                        <a:spcAft>
                          <a:spcPts val="0"/>
                        </a:spcAft>
                      </a:pPr>
                      <a:r>
                        <a:rPr lang="en-GB" sz="1000">
                          <a:effectLst/>
                        </a:rPr>
                        <a:t>Write a conclusion of what you have found.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a:effectLst/>
                        </a:rPr>
                        <a:t> </a:t>
                      </a:r>
                      <a:endParaRPr lang="en-GB"/>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extLst>
                  <a:ext uri="{0D108BD9-81ED-4DB2-BD59-A6C34878D82A}">
                    <a16:rowId xmlns:a16="http://schemas.microsoft.com/office/drawing/2014/main" val="1673923395"/>
                  </a:ext>
                </a:extLst>
              </a:tr>
              <a:tr h="521128">
                <a:tc>
                  <a:txBody>
                    <a:bodyPr/>
                    <a:lstStyle/>
                    <a:p>
                      <a:pPr>
                        <a:lnSpc>
                          <a:spcPct val="107000"/>
                        </a:lnSpc>
                        <a:spcAft>
                          <a:spcPts val="0"/>
                        </a:spcAft>
                      </a:pPr>
                      <a:r>
                        <a:rPr lang="en-GB" sz="1000">
                          <a:effectLst/>
                        </a:rPr>
                        <a:t>Write an essay discussing the following statement:</a:t>
                      </a:r>
                    </a:p>
                    <a:p>
                      <a:pPr>
                        <a:lnSpc>
                          <a:spcPct val="107000"/>
                        </a:lnSpc>
                        <a:spcAft>
                          <a:spcPts val="0"/>
                        </a:spcAft>
                      </a:pPr>
                      <a:r>
                        <a:rPr lang="en-GB" sz="1000">
                          <a:effectLst/>
                        </a:rPr>
                        <a:t>Using machines to manufacture is bad for people because it costs jobs.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dirty="0">
                          <a:effectLst/>
                        </a:rPr>
                        <a:t> </a:t>
                      </a:r>
                      <a:endParaRPr lang="en-GB" dirty="0"/>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extLst>
                  <a:ext uri="{0D108BD9-81ED-4DB2-BD59-A6C34878D82A}">
                    <a16:rowId xmlns:a16="http://schemas.microsoft.com/office/drawing/2014/main" val="4010722732"/>
                  </a:ext>
                </a:extLst>
              </a:tr>
              <a:tr h="168491">
                <a:tc gridSpan="4">
                  <a:txBody>
                    <a:bodyPr/>
                    <a:lstStyle/>
                    <a:p>
                      <a:pPr>
                        <a:lnSpc>
                          <a:spcPct val="107000"/>
                        </a:lnSpc>
                        <a:spcAft>
                          <a:spcPts val="800"/>
                        </a:spcAft>
                      </a:pPr>
                      <a:r>
                        <a:rPr lang="en-GB" sz="1000" b="1" dirty="0">
                          <a:effectLst/>
                        </a:rPr>
                        <a:t>Year 8 Module 3 – Circuits and Components</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31217101"/>
                  </a:ext>
                </a:extLst>
              </a:tr>
              <a:tr h="344810">
                <a:tc>
                  <a:txBody>
                    <a:bodyPr/>
                    <a:lstStyle/>
                    <a:p>
                      <a:pPr>
                        <a:lnSpc>
                          <a:spcPct val="107000"/>
                        </a:lnSpc>
                        <a:spcAft>
                          <a:spcPts val="0"/>
                        </a:spcAft>
                      </a:pPr>
                      <a:r>
                        <a:rPr lang="en-GB" sz="1000">
                          <a:effectLst/>
                        </a:rPr>
                        <a:t>Make a poster showing all the different electronic components you have studied.  Include their electronic symbols.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a:effectLst/>
                        </a:rPr>
                        <a:t> </a:t>
                      </a:r>
                      <a:endParaRPr lang="en-GB"/>
                    </a:p>
                  </a:txBody>
                  <a:tcPr marL="49660" marR="49660" marT="0" marB="0" anchor="b"/>
                </a:tc>
                <a:extLst>
                  <a:ext uri="{0D108BD9-81ED-4DB2-BD59-A6C34878D82A}">
                    <a16:rowId xmlns:a16="http://schemas.microsoft.com/office/drawing/2014/main" val="4129518066"/>
                  </a:ext>
                </a:extLst>
              </a:tr>
              <a:tr h="168491">
                <a:tc>
                  <a:txBody>
                    <a:bodyPr/>
                    <a:lstStyle/>
                    <a:p>
                      <a:pPr>
                        <a:lnSpc>
                          <a:spcPct val="107000"/>
                        </a:lnSpc>
                        <a:spcAft>
                          <a:spcPts val="0"/>
                        </a:spcAft>
                      </a:pPr>
                      <a:r>
                        <a:rPr lang="en-GB" sz="1000">
                          <a:effectLst/>
                        </a:rPr>
                        <a:t>Put 5 safety rules for soldering onto the back.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a:effectLst/>
                        </a:rPr>
                        <a:t> </a:t>
                      </a:r>
                      <a:endParaRPr lang="en-GB"/>
                    </a:p>
                  </a:txBody>
                  <a:tcPr marL="49660" marR="49660" marT="0" marB="0" anchor="b"/>
                </a:tc>
                <a:extLst>
                  <a:ext uri="{0D108BD9-81ED-4DB2-BD59-A6C34878D82A}">
                    <a16:rowId xmlns:a16="http://schemas.microsoft.com/office/drawing/2014/main" val="1216124460"/>
                  </a:ext>
                </a:extLst>
              </a:tr>
              <a:tr h="521128">
                <a:tc>
                  <a:txBody>
                    <a:bodyPr/>
                    <a:lstStyle/>
                    <a:p>
                      <a:pPr>
                        <a:lnSpc>
                          <a:spcPct val="107000"/>
                        </a:lnSpc>
                        <a:spcAft>
                          <a:spcPts val="0"/>
                        </a:spcAft>
                      </a:pPr>
                      <a:r>
                        <a:rPr lang="en-GB" sz="1000">
                          <a:effectLst/>
                        </a:rPr>
                        <a:t>Create a table showing the different components you used to make your circuit, their symbols and explaining the job that each one does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a:effectLst/>
                        </a:rPr>
                        <a:t> </a:t>
                      </a:r>
                      <a:endParaRPr lang="en-GB"/>
                    </a:p>
                  </a:txBody>
                  <a:tcPr marL="49660" marR="49660" marT="0" marB="0" anchor="b"/>
                </a:tc>
                <a:extLst>
                  <a:ext uri="{0D108BD9-81ED-4DB2-BD59-A6C34878D82A}">
                    <a16:rowId xmlns:a16="http://schemas.microsoft.com/office/drawing/2014/main" val="1829869051"/>
                  </a:ext>
                </a:extLst>
              </a:tr>
              <a:tr h="344810">
                <a:tc>
                  <a:txBody>
                    <a:bodyPr/>
                    <a:lstStyle/>
                    <a:p>
                      <a:pPr>
                        <a:lnSpc>
                          <a:spcPct val="107000"/>
                        </a:lnSpc>
                        <a:spcAft>
                          <a:spcPts val="0"/>
                        </a:spcAft>
                      </a:pPr>
                      <a:r>
                        <a:rPr lang="en-GB" sz="1000">
                          <a:effectLst/>
                        </a:rPr>
                        <a:t>Explain the steps for soldering safely and describe the risks if people do not follow the rules in the workshop.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a:effectLst/>
                        </a:rPr>
                        <a:t> </a:t>
                      </a:r>
                      <a:endParaRPr lang="en-GB"/>
                    </a:p>
                  </a:txBody>
                  <a:tcPr marL="49660" marR="49660" marT="0" marB="0" anchor="b"/>
                </a:tc>
                <a:extLst>
                  <a:ext uri="{0D108BD9-81ED-4DB2-BD59-A6C34878D82A}">
                    <a16:rowId xmlns:a16="http://schemas.microsoft.com/office/drawing/2014/main" val="1301090078"/>
                  </a:ext>
                </a:extLst>
              </a:tr>
              <a:tr h="168491">
                <a:tc>
                  <a:txBody>
                    <a:bodyPr/>
                    <a:lstStyle/>
                    <a:p>
                      <a:pPr>
                        <a:lnSpc>
                          <a:spcPct val="107000"/>
                        </a:lnSpc>
                        <a:spcAft>
                          <a:spcPts val="0"/>
                        </a:spcAft>
                      </a:pPr>
                      <a:r>
                        <a:rPr lang="en-GB" sz="1000">
                          <a:effectLst/>
                        </a:rPr>
                        <a:t>Label each component and explain what job it does.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a:effectLst/>
                        </a:rPr>
                        <a:t> </a:t>
                      </a:r>
                      <a:endParaRPr lang="en-GB"/>
                    </a:p>
                  </a:txBody>
                  <a:tcPr marL="49660" marR="49660" marT="0" marB="0" anchor="b"/>
                </a:tc>
                <a:extLst>
                  <a:ext uri="{0D108BD9-81ED-4DB2-BD59-A6C34878D82A}">
                    <a16:rowId xmlns:a16="http://schemas.microsoft.com/office/drawing/2014/main" val="2016198661"/>
                  </a:ext>
                </a:extLst>
              </a:tr>
              <a:tr h="344810">
                <a:tc>
                  <a:txBody>
                    <a:bodyPr/>
                    <a:lstStyle/>
                    <a:p>
                      <a:pPr>
                        <a:lnSpc>
                          <a:spcPct val="107000"/>
                        </a:lnSpc>
                        <a:spcAft>
                          <a:spcPts val="0"/>
                        </a:spcAft>
                      </a:pPr>
                      <a:r>
                        <a:rPr lang="en-GB" sz="1000">
                          <a:effectLst/>
                        </a:rPr>
                        <a:t>Write a paragraph explaining how you made the circuit safely and explain the reasons that the circuit might not work.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ctr"/>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pPr>
                        <a:lnSpc>
                          <a:spcPct val="107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660" marR="49660" marT="0" marB="0" anchor="b"/>
                </a:tc>
                <a:tc>
                  <a:txBody>
                    <a:bodyPr/>
                    <a:lstStyle/>
                    <a:p>
                      <a:r>
                        <a:rPr lang="en-GB" sz="1000" dirty="0">
                          <a:effectLst/>
                        </a:rPr>
                        <a:t> </a:t>
                      </a:r>
                      <a:endParaRPr lang="en-GB" dirty="0"/>
                    </a:p>
                  </a:txBody>
                  <a:tcPr marL="49660" marR="49660" marT="0" marB="0" anchor="b"/>
                </a:tc>
                <a:extLst>
                  <a:ext uri="{0D108BD9-81ED-4DB2-BD59-A6C34878D82A}">
                    <a16:rowId xmlns:a16="http://schemas.microsoft.com/office/drawing/2014/main" val="211002796"/>
                  </a:ext>
                </a:extLst>
              </a:tr>
            </a:tbl>
          </a:graphicData>
        </a:graphic>
      </p:graphicFrame>
      <p:pic>
        <p:nvPicPr>
          <p:cNvPr id="5" name="Picture 4">
            <a:extLst>
              <a:ext uri="{FF2B5EF4-FFF2-40B4-BE49-F238E27FC236}">
                <a16:creationId xmlns:a16="http://schemas.microsoft.com/office/drawing/2014/main" id="{0A229AC8-490D-4456-868C-FFDE9A5F25A8}"/>
              </a:ext>
            </a:extLst>
          </p:cNvPr>
          <p:cNvPicPr>
            <a:picLocks noChangeAspect="1"/>
          </p:cNvPicPr>
          <p:nvPr/>
        </p:nvPicPr>
        <p:blipFill rotWithShape="1">
          <a:blip r:embed="rId2"/>
          <a:srcRect l="6009" t="44600" r="64664" b="9500"/>
          <a:stretch/>
        </p:blipFill>
        <p:spPr>
          <a:xfrm>
            <a:off x="4115194" y="2195736"/>
            <a:ext cx="304975" cy="288032"/>
          </a:xfrm>
          <a:prstGeom prst="rect">
            <a:avLst/>
          </a:prstGeom>
        </p:spPr>
      </p:pic>
      <p:pic>
        <p:nvPicPr>
          <p:cNvPr id="6" name="Picture 5">
            <a:extLst>
              <a:ext uri="{FF2B5EF4-FFF2-40B4-BE49-F238E27FC236}">
                <a16:creationId xmlns:a16="http://schemas.microsoft.com/office/drawing/2014/main" id="{F73CAC56-A6C4-44B3-A67A-9836A936E567}"/>
              </a:ext>
            </a:extLst>
          </p:cNvPr>
          <p:cNvPicPr>
            <a:picLocks noChangeAspect="1"/>
          </p:cNvPicPr>
          <p:nvPr/>
        </p:nvPicPr>
        <p:blipFill rotWithShape="1">
          <a:blip r:embed="rId2"/>
          <a:srcRect l="66103" t="44600" r="6009" b="9500"/>
          <a:stretch/>
        </p:blipFill>
        <p:spPr>
          <a:xfrm>
            <a:off x="6021288" y="2195736"/>
            <a:ext cx="290004" cy="288032"/>
          </a:xfrm>
          <a:prstGeom prst="rect">
            <a:avLst/>
          </a:prstGeom>
        </p:spPr>
      </p:pic>
      <p:pic>
        <p:nvPicPr>
          <p:cNvPr id="7" name="Picture 6">
            <a:extLst>
              <a:ext uri="{FF2B5EF4-FFF2-40B4-BE49-F238E27FC236}">
                <a16:creationId xmlns:a16="http://schemas.microsoft.com/office/drawing/2014/main" id="{EA6FD273-877B-4683-9F65-7B4409C24905}"/>
              </a:ext>
            </a:extLst>
          </p:cNvPr>
          <p:cNvPicPr>
            <a:picLocks noChangeAspect="1"/>
          </p:cNvPicPr>
          <p:nvPr/>
        </p:nvPicPr>
        <p:blipFill rotWithShape="1">
          <a:blip r:embed="rId2"/>
          <a:srcRect l="36966" t="44600" r="36966" b="9500"/>
          <a:stretch/>
        </p:blipFill>
        <p:spPr>
          <a:xfrm>
            <a:off x="5085184" y="2195736"/>
            <a:ext cx="271089" cy="288032"/>
          </a:xfrm>
          <a:prstGeom prst="rect">
            <a:avLst/>
          </a:prstGeom>
        </p:spPr>
      </p:pic>
    </p:spTree>
    <p:extLst>
      <p:ext uri="{BB962C8B-B14F-4D97-AF65-F5344CB8AC3E}">
        <p14:creationId xmlns:p14="http://schemas.microsoft.com/office/powerpoint/2010/main" val="179733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2034</Words>
  <Application>Microsoft Office PowerPoint</Application>
  <PresentationFormat>On-screen Show (4:3)</PresentationFormat>
  <Paragraphs>286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Structuring your answers in Design Technology</vt:lpstr>
      <vt:lpstr>Personalised Learning Checklist: KS3 Electronic Products</vt:lpstr>
    </vt:vector>
  </TitlesOfParts>
  <Company>Dene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Woodhouse</dc:creator>
  <cp:lastModifiedBy>Mr A Sehnal</cp:lastModifiedBy>
  <cp:revision>121</cp:revision>
  <dcterms:created xsi:type="dcterms:W3CDTF">2019-07-16T12:24:10Z</dcterms:created>
  <dcterms:modified xsi:type="dcterms:W3CDTF">2022-12-22T13:35:18Z</dcterms:modified>
</cp:coreProperties>
</file>