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2" r:id="rId2"/>
    <p:sldId id="283" r:id="rId3"/>
    <p:sldId id="284" r:id="rId4"/>
    <p:sldId id="263" r:id="rId5"/>
    <p:sldId id="276"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55" d="100"/>
          <a:sy n="55" d="100"/>
        </p:scale>
        <p:origin x="2124"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AEEF4-7828-4D35-BFFA-83F6144A1672}" type="datetimeFigureOut">
              <a:rPr lang="en-GB" smtClean="0"/>
              <a:t>22/12/2022</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BE26E-838C-4E1E-B70F-79EC3EE8ADC2}" type="slidenum">
              <a:rPr lang="en-GB" smtClean="0"/>
              <a:t>‹#›</a:t>
            </a:fld>
            <a:endParaRPr lang="en-GB"/>
          </a:p>
        </p:txBody>
      </p:sp>
    </p:spTree>
    <p:extLst>
      <p:ext uri="{BB962C8B-B14F-4D97-AF65-F5344CB8AC3E}">
        <p14:creationId xmlns:p14="http://schemas.microsoft.com/office/powerpoint/2010/main" val="243379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5339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4414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3845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8447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2015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307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DF60DD-2376-4605-846B-30A25D71841C}" type="datetimeFigureOut">
              <a:rPr lang="en-GB" smtClean="0"/>
              <a:t>22/12/2022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9773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DF60DD-2376-4605-846B-30A25D71841C}" type="datetimeFigureOut">
              <a:rPr lang="en-GB" smtClean="0"/>
              <a:t>22/12/2022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16612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F60DD-2376-4605-846B-30A25D71841C}" type="datetimeFigureOut">
              <a:rPr lang="en-GB" smtClean="0"/>
              <a:t>22/12/2022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6403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42635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88904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DF60DD-2376-4605-846B-30A25D71841C}" type="datetimeFigureOut">
              <a:rPr lang="en-GB" smtClean="0"/>
              <a:t>22/12/2022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7C287CC-985F-4B04-99F4-C2FD1C974765}" type="slidenum">
              <a:rPr lang="en-GB" smtClean="0"/>
              <a:t>‹#›</a:t>
            </a:fld>
            <a:endParaRPr lang="en-GB"/>
          </a:p>
        </p:txBody>
      </p:sp>
    </p:spTree>
    <p:extLst>
      <p:ext uri="{BB962C8B-B14F-4D97-AF65-F5344CB8AC3E}">
        <p14:creationId xmlns:p14="http://schemas.microsoft.com/office/powerpoint/2010/main" val="170951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1.jpeg"/><Relationship Id="rId18" Type="http://schemas.openxmlformats.org/officeDocument/2006/relationships/hyperlink" Target="http://www.google.co.uk/url?sa=i&amp;rct=j&amp;q=recycling&amp;source=images&amp;cd=&amp;cad=rja&amp;docid=PsVKcvdyx9xFGM&amp;tbnid=1xayl7nfPqvj9M:&amp;ved=0CAUQjRw&amp;url=http://www.recycling.org.uk/&amp;ei=cnncUff9A6iX0AXR3IGoAg&amp;bvm=bv.48705608,d.ZG4&amp;psig=AFQjCNHXW6c9VEzqesbSBT8quuGTyyHJlQ&amp;ust=1373489885474429" TargetMode="External"/><Relationship Id="rId3" Type="http://schemas.openxmlformats.org/officeDocument/2006/relationships/hyperlink" Target="http://www.google.co.uk/url?sa=i&amp;rct=j&amp;q=money&amp;source=images&amp;cd=&amp;cad=rja&amp;docid=2KSKTUJwJK81NM&amp;tbnid=LWQYtJrGRVHrRM:&amp;ved=0CAUQjRw&amp;url=http://britishdemocraticparty.org/money-what-is-it-for/&amp;ei=u3ncUeSzNpCc0wXd0IGwCg&amp;bvm=bv.48705608,d.ZG4&amp;psig=AFQjCNHImdpDYRJwJGbTSq90jywXyxQ21A&amp;ust=1373489959848015" TargetMode="External"/><Relationship Id="rId7" Type="http://schemas.openxmlformats.org/officeDocument/2006/relationships/hyperlink" Target="http://www.google.co.uk/url?sa=i&amp;rct=j&amp;q=eye%2Bclip%2Bart&amp;source=images&amp;cd=&amp;cad=rja&amp;docid=qnMv9OFYziir9M&amp;tbnid=GxOQIsxOt77xwM:&amp;ved=0CAUQjRw&amp;url=http://sweetclipart.com/pretty-green-eye-shadow-114&amp;ei=RnvcUY7GH6KM0AX6_4CoCw&amp;psig=AFQjCNG22Yn-Xs6ZqC2QoMjRdz0OTEzGGw&amp;ust=1373490280324385" TargetMode="External"/><Relationship Id="rId12" Type="http://schemas.openxmlformats.org/officeDocument/2006/relationships/hyperlink" Target="http://www.google.co.uk/url?sa=i&amp;rct=j&amp;q=danger&amp;source=images&amp;cd=&amp;cad=rja&amp;docid=kFcZeU076isvPM&amp;tbnid=cUa2TOx1r_6FgM:&amp;ved=0CAUQjRw&amp;url=http://www.123rf.com/photo_6388848_mortal-danger-sign.html&amp;ei=EnzcUcfZIsaU0AXNtoDQCw&amp;psig=AFQjCNGdsBXOA5WOrqY9t46AoE86cpzUIA&amp;ust=1373490532349143" TargetMode="External"/><Relationship Id="rId17" Type="http://schemas.openxmlformats.org/officeDocument/2006/relationships/image" Target="../media/image23.jpeg"/><Relationship Id="rId2" Type="http://schemas.openxmlformats.org/officeDocument/2006/relationships/image" Target="../media/image16.jpeg"/><Relationship Id="rId16" Type="http://schemas.openxmlformats.org/officeDocument/2006/relationships/hyperlink" Target="http://www.google.co.uk/url?sa=i&amp;rct=j&amp;q=function%2Bclip%2Bart&amp;source=images&amp;cd=&amp;cad=rja&amp;docid=92ThWoWm7tN8SM&amp;tbnid=T453jJqgc8fQZM:&amp;ved=0CAUQjRw&amp;url=http://www.carlisleschools.org/webpages/wolfer/virtual.cfm&amp;ei=CoHcUdPnLY6S0AWvpIGIDQ&amp;psig=AFQjCNHUDBuGIOR-t58yTJgMlKdBDOYY_Q&amp;ust=1373491821154792" TargetMode="External"/><Relationship Id="rId1" Type="http://schemas.openxmlformats.org/officeDocument/2006/relationships/slideLayout" Target="../slideLayouts/slideLayout6.xml"/><Relationship Id="rId6" Type="http://schemas.openxmlformats.org/officeDocument/2006/relationships/image" Target="../media/image18.jpeg"/><Relationship Id="rId11" Type="http://schemas.microsoft.com/office/2007/relationships/hdphoto" Target="../media/hdphoto1.wdp"/><Relationship Id="rId5" Type="http://schemas.openxmlformats.org/officeDocument/2006/relationships/hyperlink" Target="http://www.google.co.uk/url?sa=i&amp;rct=j&amp;q=target%2Bmarket&amp;source=images&amp;cd=&amp;cad=rja&amp;docid=hOUxS6y07b_1pM&amp;tbnid=3B20-73czbMZiM:&amp;ved=0CAUQjRw&amp;url=http://www.fasttrakauto.com/blog/2013/04/22/5-keys-to-target-market-definition-for-auto-repair-shops/&amp;ei=LITcUaHHOefP0QWOlYG4DA&amp;psig=AFQjCNGhbnRM-3bi6CF0HTPZuOvJeqs-Gg&amp;ust=1373492641824414" TargetMode="External"/><Relationship Id="rId15" Type="http://schemas.openxmlformats.org/officeDocument/2006/relationships/image" Target="../media/image22.jpeg"/><Relationship Id="rId10" Type="http://schemas.openxmlformats.org/officeDocument/2006/relationships/image" Target="../media/image20.png"/><Relationship Id="rId19" Type="http://schemas.openxmlformats.org/officeDocument/2006/relationships/image" Target="../media/image24.jpeg"/><Relationship Id="rId4" Type="http://schemas.openxmlformats.org/officeDocument/2006/relationships/image" Target="../media/image17.png"/><Relationship Id="rId9" Type="http://schemas.openxmlformats.org/officeDocument/2006/relationships/hyperlink" Target="http://www.google.co.uk/url?sa=i&amp;rct=j&amp;q=tape%2Bmeasure&amp;source=images&amp;cd=&amp;cad=rja&amp;docid=we-p8oE9KwHDIM&amp;tbnid=m-68JMqnKcLFrM:&amp;ved=0CAUQjRw&amp;url=http://www.kingsbathroom.co.uk/news/bathrooms/2012/07/31/knowing-your-bathroom-plans/&amp;ei=gXzcUbqRMcOd0QXg74CwBg&amp;psig=AFQjCNFWrzgeAbKGyE0qDr_d7ynkzLJsFg&amp;ust=1373490680548704" TargetMode="External"/><Relationship Id="rId14" Type="http://schemas.openxmlformats.org/officeDocument/2006/relationships/hyperlink" Target="http://www.google.co.uk/url?sa=i&amp;rct=j&amp;q=materials&amp;source=images&amp;cd=&amp;cad=rja&amp;docid=ouTomAtNpwPnMM&amp;tbnid=IJdpcgg22lSahM:&amp;ved=&amp;url=http://www.rhodespackaging.co.uk/&amp;ei=nYPcUaX8NqGP0AXxk4CQAg&amp;psig=AFQjCNEPj6vtn2wlwTmdqRVSulTyUMkJww&amp;ust=137349248989605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CAD &amp; Engineering</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55576"/>
            <a:ext cx="450912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Material Properties and Technical Drawings</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168186236"/>
              </p:ext>
            </p:extLst>
          </p:nvPr>
        </p:nvGraphicFramePr>
        <p:xfrm>
          <a:off x="5517232" y="654512"/>
          <a:ext cx="1205880" cy="459005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367">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4218689">
                <a:tc>
                  <a:txBody>
                    <a:bodyPr/>
                    <a:lstStyle/>
                    <a:p>
                      <a:r>
                        <a:rPr lang="en-GB" sz="1400" dirty="0"/>
                        <a:t>Specification</a:t>
                      </a:r>
                    </a:p>
                    <a:p>
                      <a:r>
                        <a:rPr lang="en-GB" sz="1400" dirty="0"/>
                        <a:t>ACCESS FM </a:t>
                      </a:r>
                      <a:r>
                        <a:rPr lang="en-GB" sz="1200" dirty="0"/>
                        <a:t>(Appearance, cost, customer, environment, size, safety, function, materials and manufacturing method)</a:t>
                      </a:r>
                    </a:p>
                    <a:p>
                      <a:r>
                        <a:rPr lang="en-GB" sz="1400" dirty="0"/>
                        <a:t>Annotation</a:t>
                      </a:r>
                    </a:p>
                    <a:p>
                      <a:r>
                        <a:rPr lang="en-GB" sz="1400" dirty="0"/>
                        <a:t>Technical drawing</a:t>
                      </a:r>
                    </a:p>
                    <a:p>
                      <a:r>
                        <a:rPr lang="en-GB" sz="1400" dirty="0"/>
                        <a:t>BS 8888</a:t>
                      </a:r>
                    </a:p>
                    <a:p>
                      <a:r>
                        <a:rPr lang="en-GB" sz="1400" dirty="0"/>
                        <a:t>Orthographic</a:t>
                      </a:r>
                    </a:p>
                    <a:p>
                      <a:r>
                        <a:rPr lang="en-GB" sz="1400" dirty="0"/>
                        <a:t>2 dimensional</a:t>
                      </a:r>
                    </a:p>
                    <a:p>
                      <a:r>
                        <a:rPr lang="en-GB" sz="1400" dirty="0"/>
                        <a:t>3 dimensional</a:t>
                      </a:r>
                    </a:p>
                    <a:p>
                      <a:r>
                        <a:rPr lang="en-GB" sz="1400" dirty="0"/>
                        <a:t>Quality Control</a:t>
                      </a:r>
                    </a:p>
                    <a:p>
                      <a:r>
                        <a:rPr lang="en-GB" sz="1400" dirty="0"/>
                        <a:t>Assurance</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1108082520"/>
              </p:ext>
            </p:extLst>
          </p:nvPr>
        </p:nvGraphicFramePr>
        <p:xfrm>
          <a:off x="219980" y="1403648"/>
          <a:ext cx="5081228" cy="4297680"/>
        </p:xfrm>
        <a:graphic>
          <a:graphicData uri="http://schemas.openxmlformats.org/drawingml/2006/table">
            <a:tbl>
              <a:tblPr firstRow="1" bandRow="1">
                <a:tableStyleId>{5940675A-B579-460E-94D1-54222C63F5DA}</a:tableStyleId>
              </a:tblPr>
              <a:tblGrid>
                <a:gridCol w="2540614">
                  <a:extLst>
                    <a:ext uri="{9D8B030D-6E8A-4147-A177-3AD203B41FA5}">
                      <a16:colId xmlns:a16="http://schemas.microsoft.com/office/drawing/2014/main" val="1686071732"/>
                    </a:ext>
                  </a:extLst>
                </a:gridCol>
                <a:gridCol w="1100454">
                  <a:extLst>
                    <a:ext uri="{9D8B030D-6E8A-4147-A177-3AD203B41FA5}">
                      <a16:colId xmlns:a16="http://schemas.microsoft.com/office/drawing/2014/main" val="3967177804"/>
                    </a:ext>
                  </a:extLst>
                </a:gridCol>
                <a:gridCol w="360040">
                  <a:extLst>
                    <a:ext uri="{9D8B030D-6E8A-4147-A177-3AD203B41FA5}">
                      <a16:colId xmlns:a16="http://schemas.microsoft.com/office/drawing/2014/main" val="3119715458"/>
                    </a:ext>
                  </a:extLst>
                </a:gridCol>
                <a:gridCol w="1080120">
                  <a:extLst>
                    <a:ext uri="{9D8B030D-6E8A-4147-A177-3AD203B41FA5}">
                      <a16:colId xmlns:a16="http://schemas.microsoft.com/office/drawing/2014/main" val="974389394"/>
                    </a:ext>
                  </a:extLst>
                </a:gridCol>
              </a:tblGrid>
              <a:tr h="329342">
                <a:tc gridSpan="4">
                  <a:txBody>
                    <a:bodyPr/>
                    <a:lstStyle/>
                    <a:p>
                      <a:pPr algn="ctr"/>
                      <a:r>
                        <a:rPr lang="en-GB"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76846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Product Specification:  </a:t>
                      </a:r>
                      <a:r>
                        <a:rPr lang="en-US" sz="1000" dirty="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2693566867"/>
                  </a:ext>
                </a:extLst>
              </a:tr>
              <a:tr h="1042915">
                <a:tc gridSpan="2">
                  <a:txBody>
                    <a:bodyPr/>
                    <a:lstStyle/>
                    <a:p>
                      <a:r>
                        <a:rPr lang="en-GB" sz="1000" b="1" dirty="0">
                          <a:latin typeface="+mj-lt"/>
                        </a:rPr>
                        <a:t>Design idea development: </a:t>
                      </a:r>
                      <a:r>
                        <a:rPr lang="en-GB" sz="1000" b="0" dirty="0">
                          <a:latin typeface="+mj-lt"/>
                        </a:rPr>
                        <a:t>First develop a range of initial ideas and compare them with your specification.  You can then see any areas which are less good and look at how to improve them to produce a final idea.  Annotation helps explain designs fully and using 3D sketching and ACCESS FM for your annotation will make your ideas clear.  Improving and developing designs based on feedback is called iterative design.</a:t>
                      </a:r>
                    </a:p>
                  </a:txBody>
                  <a:tcPr/>
                </a:tc>
                <a:tc hMerge="1">
                  <a:txBody>
                    <a:bodyPr/>
                    <a:lstStyle/>
                    <a:p>
                      <a:endParaRPr lang="en-GB"/>
                    </a:p>
                  </a:txBody>
                  <a:tcPr/>
                </a:tc>
                <a:tc gridSpan="2">
                  <a:txBody>
                    <a:bodyPr/>
                    <a:lstStyle/>
                    <a:p>
                      <a:endParaRPr lang="en-GB" dirty="0"/>
                    </a:p>
                  </a:txBody>
                  <a:tcPr/>
                </a:tc>
                <a:tc hMerge="1">
                  <a:txBody>
                    <a:bodyPr/>
                    <a:lstStyle/>
                    <a:p>
                      <a:endParaRPr lang="en-GB"/>
                    </a:p>
                  </a:txBody>
                  <a:tcPr/>
                </a:tc>
                <a:extLst>
                  <a:ext uri="{0D108BD9-81ED-4DB2-BD59-A6C34878D82A}">
                    <a16:rowId xmlns:a16="http://schemas.microsoft.com/office/drawing/2014/main" val="3881275897"/>
                  </a:ext>
                </a:extLst>
              </a:tr>
              <a:tr h="536616">
                <a:tc>
                  <a:txBody>
                    <a:bodyPr/>
                    <a:lstStyle/>
                    <a:p>
                      <a:r>
                        <a:rPr lang="en-GB" sz="1000" b="1" dirty="0"/>
                        <a:t>Technical Drawings: </a:t>
                      </a:r>
                      <a:r>
                        <a:rPr lang="en-US" sz="1000" dirty="0"/>
                        <a:t>Technical drawings have to conform to BS 8888 which is a set of rules that the drawing must follow.  Drawing Standards exist so that everyone using the drawing can understand them clearly and shows the information in the same way.  Often the parts being shown on the drawings are too big to draw full size, so they are drawn to scale.  This means drawing them in model but as a smaller size than they really are.  The scale being used is shown on the drawing in the title block.</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Orthographic drawing layout:</a:t>
                      </a:r>
                    </a:p>
                    <a:p>
                      <a:endParaRPr lang="en-US" sz="1000" dirty="0"/>
                    </a:p>
                  </a:txBody>
                  <a:tcPr>
                    <a:lnR w="12700" cap="flat" cmpd="sng" algn="ctr">
                      <a:noFill/>
                      <a:prstDash val="solid"/>
                      <a:round/>
                      <a:headEnd type="none" w="med" len="med"/>
                      <a:tailEnd type="none" w="med" len="med"/>
                    </a:lnR>
                  </a:tcPr>
                </a:tc>
                <a:tc hMerge="1">
                  <a:txBody>
                    <a:bodyPr/>
                    <a:lstStyle/>
                    <a:p>
                      <a:endParaRPr lang="en-GB" sz="1000" dirty="0"/>
                    </a:p>
                  </a:txBody>
                  <a:tcPr/>
                </a:tc>
                <a:tc>
                  <a:txBody>
                    <a:bodyPr/>
                    <a:lstStyle/>
                    <a:p>
                      <a:r>
                        <a:rPr lang="en-US" sz="1000" dirty="0"/>
                        <a:t>2D drawing technique which shows the top (plan), front and side (end) view of a product.  Used to show technical information such as dimensions clearly.</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827845674"/>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1063385929"/>
              </p:ext>
            </p:extLst>
          </p:nvPr>
        </p:nvGraphicFramePr>
        <p:xfrm>
          <a:off x="207404" y="5809847"/>
          <a:ext cx="5081228" cy="3166554"/>
        </p:xfrm>
        <a:graphic>
          <a:graphicData uri="http://schemas.openxmlformats.org/drawingml/2006/table">
            <a:tbl>
              <a:tblPr firstRow="1" bandRow="1">
                <a:tableStyleId>{5940675A-B579-460E-94D1-54222C63F5DA}</a:tableStyleId>
              </a:tblPr>
              <a:tblGrid>
                <a:gridCol w="2848980">
                  <a:extLst>
                    <a:ext uri="{9D8B030D-6E8A-4147-A177-3AD203B41FA5}">
                      <a16:colId xmlns:a16="http://schemas.microsoft.com/office/drawing/2014/main" val="1686071732"/>
                    </a:ext>
                  </a:extLst>
                </a:gridCol>
                <a:gridCol w="2232248">
                  <a:extLst>
                    <a:ext uri="{9D8B030D-6E8A-4147-A177-3AD203B41FA5}">
                      <a16:colId xmlns:a16="http://schemas.microsoft.com/office/drawing/2014/main" val="2480888992"/>
                    </a:ext>
                  </a:extLst>
                </a:gridCol>
              </a:tblGrid>
              <a:tr h="383963">
                <a:tc gridSpan="2">
                  <a:txBody>
                    <a:bodyPr/>
                    <a:lstStyle/>
                    <a:p>
                      <a:pPr algn="ctr"/>
                      <a:r>
                        <a:rPr lang="en-GB" b="1" dirty="0"/>
                        <a:t>Key knowledge</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2782591">
                <a:tc>
                  <a:txBody>
                    <a:bodyPr/>
                    <a:lstStyle/>
                    <a:p>
                      <a:r>
                        <a:rPr lang="en-GB" sz="1000" b="1" dirty="0">
                          <a:solidFill>
                            <a:schemeClr val="tx1"/>
                          </a:solidFill>
                        </a:rPr>
                        <a:t>2D Command 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Quality control and Quality Assurance:  </a:t>
                      </a:r>
                      <a:r>
                        <a:rPr lang="en-GB" sz="1000" b="0" dirty="0">
                          <a:solidFill>
                            <a:schemeClr val="tx1"/>
                          </a:solidFill>
                        </a:rPr>
                        <a:t>Quality control is a system of maintaining standards in manufactured products by testing a sample of the output against the specification.  Quality Assurance is </a:t>
                      </a:r>
                      <a:r>
                        <a:rPr lang="en-US" sz="1000" b="0" dirty="0">
                          <a:solidFill>
                            <a:schemeClr val="tx1"/>
                          </a:solidFill>
                        </a:rPr>
                        <a:t>a way of preventing mistakes and defects in manufactured products and avoiding problems when delivering products or services to customers. Q</a:t>
                      </a:r>
                      <a:r>
                        <a:rPr lang="en-GB" sz="1000" b="0" dirty="0" err="1">
                          <a:solidFill>
                            <a:schemeClr val="tx1"/>
                          </a:solidFill>
                          <a:ea typeface="+mn-lt"/>
                          <a:cs typeface="+mn-lt"/>
                        </a:rPr>
                        <a:t>uality</a:t>
                      </a:r>
                      <a:r>
                        <a:rPr lang="en-GB" sz="1000" b="0" dirty="0">
                          <a:solidFill>
                            <a:schemeClr val="tx1"/>
                          </a:solidFill>
                          <a:ea typeface="+mn-lt"/>
                          <a:cs typeface="+mn-lt"/>
                        </a:rPr>
                        <a:t> assurance makes sure quality is created during the designing phase. Whereas in quality control, quality is created at the production stages. Quality Assurance is a preventive action, but Quality Control is a corrective measure.</a:t>
                      </a:r>
                      <a:endParaRPr lang="en-US" sz="1000" b="0" dirty="0">
                        <a:solidFill>
                          <a:schemeClr val="tx1"/>
                        </a:solidFill>
                        <a:cs typeface="Calibri"/>
                      </a:endParaRPr>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3374539443"/>
              </p:ext>
            </p:extLst>
          </p:nvPr>
        </p:nvGraphicFramePr>
        <p:xfrm>
          <a:off x="5517232" y="5410241"/>
          <a:ext cx="1205880" cy="356616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901">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70438">
                <a:tc>
                  <a:txBody>
                    <a:bodyPr/>
                    <a:lstStyle/>
                    <a:p>
                      <a:r>
                        <a:rPr lang="en-GB" sz="950" b="1" dirty="0"/>
                        <a:t>Literacy:</a:t>
                      </a:r>
                    </a:p>
                    <a:p>
                      <a:r>
                        <a:rPr lang="en-GB" sz="950" b="0" dirty="0"/>
                        <a:t>Specification writing, PEE chains, justification and analysis skills, use of acronyms.</a:t>
                      </a:r>
                    </a:p>
                    <a:p>
                      <a:r>
                        <a:rPr lang="en-GB" sz="950" b="1" dirty="0"/>
                        <a:t>Numeracy:</a:t>
                      </a:r>
                    </a:p>
                    <a:p>
                      <a:r>
                        <a:rPr lang="en-GB" sz="950" b="0" dirty="0"/>
                        <a:t>Costing, dimensions, scale, proportion, graphical representation.</a:t>
                      </a:r>
                    </a:p>
                    <a:p>
                      <a:r>
                        <a:rPr lang="en-GB" sz="950" b="1" dirty="0"/>
                        <a:t>Careers:</a:t>
                      </a:r>
                    </a:p>
                    <a:p>
                      <a:r>
                        <a:rPr lang="en-GB" sz="950" b="0" dirty="0"/>
                        <a:t>Problem solving, software skills, communication skills.</a:t>
                      </a:r>
                    </a:p>
                    <a:p>
                      <a:r>
                        <a:rPr lang="en-GB" sz="950" b="1" dirty="0"/>
                        <a:t>Cultural Capital:</a:t>
                      </a:r>
                    </a:p>
                    <a:p>
                      <a:r>
                        <a:rPr lang="en-GB" sz="950" b="0" dirty="0"/>
                        <a:t>Specification writing, design skills, communication.</a:t>
                      </a:r>
                    </a:p>
                  </a:txBody>
                  <a:tcPr/>
                </a:tc>
                <a:extLst>
                  <a:ext uri="{0D108BD9-81ED-4DB2-BD59-A6C34878D82A}">
                    <a16:rowId xmlns:a16="http://schemas.microsoft.com/office/drawing/2014/main" val="2693566867"/>
                  </a:ext>
                </a:extLst>
              </a:tr>
            </a:tbl>
          </a:graphicData>
        </a:graphic>
      </p:graphicFrame>
      <p:pic>
        <p:nvPicPr>
          <p:cNvPr id="2" name="Picture 1">
            <a:extLst>
              <a:ext uri="{FF2B5EF4-FFF2-40B4-BE49-F238E27FC236}">
                <a16:creationId xmlns:a16="http://schemas.microsoft.com/office/drawing/2014/main" id="{773A0C00-7AE8-4AAF-A0AC-E608F2AB1315}"/>
              </a:ext>
            </a:extLst>
          </p:cNvPr>
          <p:cNvPicPr>
            <a:picLocks noChangeAspect="1"/>
          </p:cNvPicPr>
          <p:nvPr/>
        </p:nvPicPr>
        <p:blipFill rotWithShape="1">
          <a:blip r:embed="rId2"/>
          <a:srcRect l="10100" t="29116" r="73100" b="43039"/>
          <a:stretch/>
        </p:blipFill>
        <p:spPr>
          <a:xfrm>
            <a:off x="4617131" y="580040"/>
            <a:ext cx="792089" cy="792089"/>
          </a:xfrm>
          <a:prstGeom prst="rect">
            <a:avLst/>
          </a:prstGeom>
        </p:spPr>
      </p:pic>
      <p:pic>
        <p:nvPicPr>
          <p:cNvPr id="10" name="Picture 9">
            <a:extLst>
              <a:ext uri="{FF2B5EF4-FFF2-40B4-BE49-F238E27FC236}">
                <a16:creationId xmlns:a16="http://schemas.microsoft.com/office/drawing/2014/main" id="{7A1C390E-F7A9-4FCB-AC92-2342528B07E2}"/>
              </a:ext>
            </a:extLst>
          </p:cNvPr>
          <p:cNvPicPr>
            <a:picLocks noChangeAspect="1"/>
          </p:cNvPicPr>
          <p:nvPr/>
        </p:nvPicPr>
        <p:blipFill>
          <a:blip r:embed="rId3"/>
          <a:stretch>
            <a:fillRect/>
          </a:stretch>
        </p:blipFill>
        <p:spPr>
          <a:xfrm>
            <a:off x="3933056" y="2699792"/>
            <a:ext cx="1318332" cy="974859"/>
          </a:xfrm>
          <a:prstGeom prst="rect">
            <a:avLst/>
          </a:prstGeom>
        </p:spPr>
      </p:pic>
      <p:pic>
        <p:nvPicPr>
          <p:cNvPr id="11" name="Picture 10">
            <a:extLst>
              <a:ext uri="{FF2B5EF4-FFF2-40B4-BE49-F238E27FC236}">
                <a16:creationId xmlns:a16="http://schemas.microsoft.com/office/drawing/2014/main" id="{AF25FEE2-BEE5-4184-AF33-938DB7504D7F}"/>
              </a:ext>
            </a:extLst>
          </p:cNvPr>
          <p:cNvPicPr>
            <a:picLocks noChangeAspect="1"/>
          </p:cNvPicPr>
          <p:nvPr/>
        </p:nvPicPr>
        <p:blipFill rotWithShape="1">
          <a:blip r:embed="rId4"/>
          <a:srcRect l="32151" t="29542" r="41600" b="16384"/>
          <a:stretch/>
        </p:blipFill>
        <p:spPr>
          <a:xfrm>
            <a:off x="548679" y="6372200"/>
            <a:ext cx="2176049" cy="2520280"/>
          </a:xfrm>
          <a:prstGeom prst="rect">
            <a:avLst/>
          </a:prstGeom>
        </p:spPr>
      </p:pic>
      <p:pic>
        <p:nvPicPr>
          <p:cNvPr id="13" name="Picture 12">
            <a:extLst>
              <a:ext uri="{FF2B5EF4-FFF2-40B4-BE49-F238E27FC236}">
                <a16:creationId xmlns:a16="http://schemas.microsoft.com/office/drawing/2014/main" id="{E37D6ACA-BAC9-4449-A22A-1C6EC55DB868}"/>
              </a:ext>
            </a:extLst>
          </p:cNvPr>
          <p:cNvPicPr>
            <a:picLocks noChangeAspect="1"/>
          </p:cNvPicPr>
          <p:nvPr/>
        </p:nvPicPr>
        <p:blipFill rotWithShape="1">
          <a:blip r:embed="rId5"/>
          <a:srcRect l="55238" t="13122" r="3593" b="24186"/>
          <a:stretch/>
        </p:blipFill>
        <p:spPr>
          <a:xfrm>
            <a:off x="2852936" y="4125684"/>
            <a:ext cx="1224136" cy="1513446"/>
          </a:xfrm>
          <a:prstGeom prst="rect">
            <a:avLst/>
          </a:prstGeom>
        </p:spPr>
      </p:pic>
    </p:spTree>
    <p:extLst>
      <p:ext uri="{BB962C8B-B14F-4D97-AF65-F5344CB8AC3E}">
        <p14:creationId xmlns:p14="http://schemas.microsoft.com/office/powerpoint/2010/main" val="23125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CAD &amp; Engineering</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55576"/>
            <a:ext cx="242088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Manufacturing Safely</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2910529916"/>
              </p:ext>
            </p:extLst>
          </p:nvPr>
        </p:nvGraphicFramePr>
        <p:xfrm>
          <a:off x="5517232" y="654512"/>
          <a:ext cx="1205880" cy="459005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367">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4218689">
                <a:tc>
                  <a:txBody>
                    <a:bodyPr/>
                    <a:lstStyle/>
                    <a:p>
                      <a:r>
                        <a:rPr lang="en-GB" sz="1400" dirty="0"/>
                        <a:t>Manufacture</a:t>
                      </a:r>
                    </a:p>
                    <a:p>
                      <a:r>
                        <a:rPr lang="en-GB" sz="1400" dirty="0"/>
                        <a:t>Risk Assessment</a:t>
                      </a:r>
                    </a:p>
                    <a:p>
                      <a:r>
                        <a:rPr lang="en-GB" sz="1400" dirty="0"/>
                        <a:t>Welding</a:t>
                      </a:r>
                    </a:p>
                    <a:p>
                      <a:r>
                        <a:rPr lang="en-GB" sz="1400" dirty="0"/>
                        <a:t>Quality</a:t>
                      </a:r>
                    </a:p>
                    <a:p>
                      <a:r>
                        <a:rPr lang="en-GB" sz="1400" dirty="0"/>
                        <a:t>Laser cutting</a:t>
                      </a:r>
                    </a:p>
                    <a:p>
                      <a:r>
                        <a:rPr lang="en-GB" sz="1400" dirty="0"/>
                        <a:t>Drilling</a:t>
                      </a:r>
                    </a:p>
                    <a:p>
                      <a:r>
                        <a:rPr lang="en-GB" sz="1400" dirty="0"/>
                        <a:t>Vectorise</a:t>
                      </a:r>
                    </a:p>
                    <a:p>
                      <a:r>
                        <a:rPr lang="en-GB" sz="1400" dirty="0"/>
                        <a:t>Import</a:t>
                      </a:r>
                    </a:p>
                    <a:p>
                      <a:r>
                        <a:rPr lang="en-GB" sz="1400" dirty="0"/>
                        <a:t>Hazard</a:t>
                      </a:r>
                    </a:p>
                    <a:p>
                      <a:r>
                        <a:rPr lang="en-GB" sz="1400" dirty="0"/>
                        <a:t>Control</a:t>
                      </a:r>
                    </a:p>
                    <a:p>
                      <a:r>
                        <a:rPr lang="en-GB" sz="1400" dirty="0"/>
                        <a:t>DXF file</a:t>
                      </a:r>
                    </a:p>
                    <a:p>
                      <a:r>
                        <a:rPr lang="en-GB" sz="1400" dirty="0"/>
                        <a:t>Safety</a:t>
                      </a:r>
                    </a:p>
                    <a:p>
                      <a:r>
                        <a:rPr lang="en-GB" sz="1400" dirty="0"/>
                        <a:t>Strength</a:t>
                      </a:r>
                    </a:p>
                    <a:p>
                      <a:r>
                        <a:rPr lang="en-GB" sz="1400" dirty="0"/>
                        <a:t>Ductility</a:t>
                      </a:r>
                    </a:p>
                    <a:p>
                      <a:r>
                        <a:rPr lang="en-GB" sz="1400" dirty="0"/>
                        <a:t>Elasticity</a:t>
                      </a:r>
                    </a:p>
                    <a:p>
                      <a:r>
                        <a:rPr lang="en-GB" sz="1400" dirty="0"/>
                        <a:t>Ductility</a:t>
                      </a:r>
                    </a:p>
                    <a:p>
                      <a:r>
                        <a:rPr lang="en-GB" sz="1400" dirty="0"/>
                        <a:t>Plasticity</a:t>
                      </a:r>
                    </a:p>
                    <a:p>
                      <a:r>
                        <a:rPr lang="en-GB" sz="1400" dirty="0"/>
                        <a:t>Tensile</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2340469100"/>
              </p:ext>
            </p:extLst>
          </p:nvPr>
        </p:nvGraphicFramePr>
        <p:xfrm>
          <a:off x="219980" y="1403648"/>
          <a:ext cx="5081228" cy="3707518"/>
        </p:xfrm>
        <a:graphic>
          <a:graphicData uri="http://schemas.openxmlformats.org/drawingml/2006/table">
            <a:tbl>
              <a:tblPr firstRow="1" bandRow="1">
                <a:tableStyleId>{5940675A-B579-460E-94D1-54222C63F5DA}</a:tableStyleId>
              </a:tblPr>
              <a:tblGrid>
                <a:gridCol w="2488940">
                  <a:extLst>
                    <a:ext uri="{9D8B030D-6E8A-4147-A177-3AD203B41FA5}">
                      <a16:colId xmlns:a16="http://schemas.microsoft.com/office/drawing/2014/main" val="1686071732"/>
                    </a:ext>
                  </a:extLst>
                </a:gridCol>
                <a:gridCol w="1080120">
                  <a:extLst>
                    <a:ext uri="{9D8B030D-6E8A-4147-A177-3AD203B41FA5}">
                      <a16:colId xmlns:a16="http://schemas.microsoft.com/office/drawing/2014/main" val="3631337640"/>
                    </a:ext>
                  </a:extLst>
                </a:gridCol>
                <a:gridCol w="1512168">
                  <a:extLst>
                    <a:ext uri="{9D8B030D-6E8A-4147-A177-3AD203B41FA5}">
                      <a16:colId xmlns:a16="http://schemas.microsoft.com/office/drawing/2014/main" val="3857763809"/>
                    </a:ext>
                  </a:extLst>
                </a:gridCol>
              </a:tblGrid>
              <a:tr h="352729">
                <a:tc gridSpan="3">
                  <a:txBody>
                    <a:bodyPr/>
                    <a:lstStyle/>
                    <a:p>
                      <a:pPr algn="ctr"/>
                      <a:r>
                        <a:rPr lang="en-GB"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8119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Manufacturing: </a:t>
                      </a:r>
                      <a:r>
                        <a:rPr lang="en-GB" sz="1000" b="0" dirty="0"/>
                        <a:t>Using key manufacturing skills safely and practicing to develop your skill and accuracy so that the products you make are high quality.  In Engineering this includes </a:t>
                      </a:r>
                      <a:r>
                        <a:rPr lang="en-GB" sz="1000" dirty="0"/>
                        <a:t>hand tools, heat treatment, laser cutting, drilling and welding.</a:t>
                      </a:r>
                      <a:endParaRPr lang="en-GB" sz="1000" b="1"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2693566867"/>
                  </a:ext>
                </a:extLst>
              </a:tr>
              <a:tr h="5089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Laser cutting process:  </a:t>
                      </a:r>
                      <a:r>
                        <a:rPr lang="en-GB" sz="1000" b="0" dirty="0"/>
                        <a:t>Draw your image on 2D design, or vectorise an existing image.  Then change cut lines to red and engrave lines to black.  </a:t>
                      </a:r>
                    </a:p>
                  </a:txBody>
                  <a:tcPr>
                    <a:lnB w="12700" cap="flat" cmpd="sng" algn="ctr">
                      <a:noFill/>
                      <a:prstDash val="solid"/>
                      <a:round/>
                      <a:headEnd type="none" w="med" len="med"/>
                      <a:tailEnd type="none" w="med" len="med"/>
                    </a:lnB>
                  </a:tcPr>
                </a:tc>
                <a:tc h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Risk Assessment: </a:t>
                      </a:r>
                      <a:r>
                        <a:rPr lang="en-US" sz="1000" b="0" i="0" kern="1200" dirty="0">
                          <a:solidFill>
                            <a:schemeClr val="tx1"/>
                          </a:solidFill>
                          <a:effectLst/>
                          <a:latin typeface="+mn-lt"/>
                          <a:ea typeface="+mn-ea"/>
                          <a:cs typeface="+mn-cs"/>
                        </a:rPr>
                        <a:t>This term is used to describe the overall process or method where you: Identify hazards and risk factors that have the potential to cause har.  After hazard identification, you then consider appropriate ways to eliminate the hazard, or control the risk when the hazard cannot be eliminated, this is called risk control.</a:t>
                      </a:r>
                      <a:endParaRPr lang="en-GB" sz="1000" b="0" dirty="0"/>
                    </a:p>
                  </a:txBody>
                  <a:tcPr/>
                </a:tc>
                <a:extLst>
                  <a:ext uri="{0D108BD9-81ED-4DB2-BD59-A6C34878D82A}">
                    <a16:rowId xmlns:a16="http://schemas.microsoft.com/office/drawing/2014/main" val="2634296245"/>
                  </a:ext>
                </a:extLst>
              </a:tr>
              <a:tr h="1623836">
                <a:tc>
                  <a:txBody>
                    <a:bodyPr/>
                    <a:lstStyle/>
                    <a:p>
                      <a:endParaRPr lang="en-GB" sz="1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GB" sz="1000" b="0" dirty="0"/>
                        <a:t>Export the image as a DXF file to the laser cutter.  Place the material into the laser and follow the settings and safety rules in the handbook to cut it out correctly.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vMerge="1">
                  <a:txBody>
                    <a:bodyPr/>
                    <a:lstStyle/>
                    <a:p>
                      <a:endParaRPr lang="en-GB" sz="1000" dirty="0"/>
                    </a:p>
                  </a:txBody>
                  <a:tcPr/>
                </a:tc>
                <a:extLst>
                  <a:ext uri="{0D108BD9-81ED-4DB2-BD59-A6C34878D82A}">
                    <a16:rowId xmlns:a16="http://schemas.microsoft.com/office/drawing/2014/main" val="3673698099"/>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1426227821"/>
              </p:ext>
            </p:extLst>
          </p:nvPr>
        </p:nvGraphicFramePr>
        <p:xfrm>
          <a:off x="219980" y="5225503"/>
          <a:ext cx="5081228" cy="3755558"/>
        </p:xfrm>
        <a:graphic>
          <a:graphicData uri="http://schemas.openxmlformats.org/drawingml/2006/table">
            <a:tbl>
              <a:tblPr firstRow="1" bandRow="1">
                <a:tableStyleId>{5940675A-B579-460E-94D1-54222C63F5DA}</a:tableStyleId>
              </a:tblPr>
              <a:tblGrid>
                <a:gridCol w="2200908">
                  <a:extLst>
                    <a:ext uri="{9D8B030D-6E8A-4147-A177-3AD203B41FA5}">
                      <a16:colId xmlns:a16="http://schemas.microsoft.com/office/drawing/2014/main" val="1686071732"/>
                    </a:ext>
                  </a:extLst>
                </a:gridCol>
                <a:gridCol w="1080120">
                  <a:extLst>
                    <a:ext uri="{9D8B030D-6E8A-4147-A177-3AD203B41FA5}">
                      <a16:colId xmlns:a16="http://schemas.microsoft.com/office/drawing/2014/main" val="2457673648"/>
                    </a:ext>
                  </a:extLst>
                </a:gridCol>
                <a:gridCol w="1800200">
                  <a:extLst>
                    <a:ext uri="{9D8B030D-6E8A-4147-A177-3AD203B41FA5}">
                      <a16:colId xmlns:a16="http://schemas.microsoft.com/office/drawing/2014/main" val="1682212121"/>
                    </a:ext>
                  </a:extLst>
                </a:gridCol>
              </a:tblGrid>
              <a:tr h="327075">
                <a:tc gridSpan="3">
                  <a:txBody>
                    <a:bodyPr/>
                    <a:lstStyle/>
                    <a:p>
                      <a:pPr algn="ctr"/>
                      <a:r>
                        <a:rPr lang="en-GB" b="1" dirty="0"/>
                        <a:t>Key knowledge</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204873">
                <a:tc rowSpan="2">
                  <a:txBody>
                    <a:bodyPr/>
                    <a:lstStyle/>
                    <a:p>
                      <a:r>
                        <a:rPr lang="en-GB" sz="1000" b="1" dirty="0"/>
                        <a:t>Material properties:</a:t>
                      </a:r>
                    </a:p>
                    <a:p>
                      <a:r>
                        <a:rPr lang="en-GB" sz="1000" b="0" dirty="0"/>
                        <a:t>Strength – </a:t>
                      </a:r>
                      <a:r>
                        <a:rPr lang="en-US" sz="1000" b="0" i="0" kern="1200" dirty="0">
                          <a:solidFill>
                            <a:schemeClr val="tx1"/>
                          </a:solidFill>
                          <a:effectLst/>
                          <a:latin typeface="+mn-lt"/>
                          <a:ea typeface="+mn-ea"/>
                          <a:cs typeface="+mn-cs"/>
                        </a:rPr>
                        <a:t>The ability of a material to stand up to forces being applied without it bending, breaking, shattering or deforming in any way.</a:t>
                      </a:r>
                      <a:endParaRPr lang="en-GB" sz="1000" b="0" dirty="0"/>
                    </a:p>
                    <a:p>
                      <a:r>
                        <a:rPr lang="en-GB" sz="1000" b="0" dirty="0"/>
                        <a:t>Elasticity – </a:t>
                      </a:r>
                      <a:r>
                        <a:rPr lang="en-US" sz="1000" b="0" i="0" kern="1200" dirty="0">
                          <a:solidFill>
                            <a:schemeClr val="tx1"/>
                          </a:solidFill>
                          <a:effectLst/>
                          <a:latin typeface="+mn-lt"/>
                          <a:ea typeface="+mn-ea"/>
                          <a:cs typeface="+mn-cs"/>
                        </a:rPr>
                        <a:t>The ability of a material to absorb force and flex in different directions, returning to its original position.</a:t>
                      </a:r>
                      <a:endParaRPr lang="en-GB" sz="1000" b="0" dirty="0"/>
                    </a:p>
                    <a:p>
                      <a:r>
                        <a:rPr lang="en-GB" sz="1000" b="0" dirty="0"/>
                        <a:t>Ductility - </a:t>
                      </a:r>
                      <a:r>
                        <a:rPr lang="en-US" sz="1000" b="0" i="0" kern="1200" dirty="0">
                          <a:solidFill>
                            <a:schemeClr val="tx1"/>
                          </a:solidFill>
                          <a:effectLst/>
                          <a:latin typeface="+mn-lt"/>
                          <a:ea typeface="+mn-ea"/>
                          <a:cs typeface="+mn-cs"/>
                        </a:rPr>
                        <a:t>The ability of a material to change shape (deform) usually by stretching along its length.</a:t>
                      </a:r>
                      <a:endParaRPr lang="en-GB" sz="1000" b="0" dirty="0"/>
                    </a:p>
                    <a:p>
                      <a:r>
                        <a:rPr lang="en-GB" sz="1000" b="0" dirty="0"/>
                        <a:t>Plasticity - </a:t>
                      </a:r>
                      <a:r>
                        <a:rPr lang="en-US" sz="1000" b="0" i="0" kern="1200" dirty="0">
                          <a:solidFill>
                            <a:schemeClr val="tx1"/>
                          </a:solidFill>
                          <a:effectLst/>
                          <a:latin typeface="+mn-lt"/>
                          <a:ea typeface="+mn-ea"/>
                          <a:cs typeface="+mn-cs"/>
                        </a:rPr>
                        <a:t>The ability of a material to be change in shape permanently.</a:t>
                      </a:r>
                      <a:endParaRPr lang="en-GB" sz="1000" b="0" dirty="0"/>
                    </a:p>
                    <a:p>
                      <a:r>
                        <a:rPr lang="en-GB" sz="1000" b="0" dirty="0"/>
                        <a:t>Tensile Strength - </a:t>
                      </a:r>
                      <a:r>
                        <a:rPr lang="en-US" sz="1000" b="0" i="0" kern="1200" dirty="0">
                          <a:solidFill>
                            <a:schemeClr val="tx1"/>
                          </a:solidFill>
                          <a:effectLst/>
                          <a:latin typeface="+mn-lt"/>
                          <a:ea typeface="+mn-ea"/>
                          <a:cs typeface="+mn-cs"/>
                        </a:rPr>
                        <a:t>The ability of a material to stretch without breaking or snapping.</a:t>
                      </a:r>
                      <a:endParaRPr lang="en-GB" sz="1000" b="0" dirty="0"/>
                    </a:p>
                  </a:txBody>
                  <a:tcPr/>
                </a:tc>
                <a:tc gridSpan="2">
                  <a:txBody>
                    <a:bodyPr/>
                    <a:lstStyle/>
                    <a:p>
                      <a:r>
                        <a:rPr lang="en-GB" sz="1000" b="1" dirty="0"/>
                        <a:t>Advantages and Disadvantages of welding:</a:t>
                      </a:r>
                    </a:p>
                  </a:txBody>
                  <a:tcPr>
                    <a:lnB w="12700" cap="flat" cmpd="sng" algn="ctr">
                      <a:noFill/>
                      <a:prstDash val="solid"/>
                      <a:round/>
                      <a:headEnd type="none" w="med" len="med"/>
                      <a:tailEnd type="none" w="med" len="med"/>
                    </a:lnB>
                  </a:tcPr>
                </a:tc>
                <a:tc hMerge="1">
                  <a:txBody>
                    <a:bodyPr/>
                    <a:lstStyle/>
                    <a:p>
                      <a:endParaRPr lang="en-GB" sz="1000" b="1" dirty="0"/>
                    </a:p>
                  </a:txBody>
                  <a:tcPr/>
                </a:tc>
                <a:extLst>
                  <a:ext uri="{0D108BD9-81ED-4DB2-BD59-A6C34878D82A}">
                    <a16:rowId xmlns:a16="http://schemas.microsoft.com/office/drawing/2014/main" val="2693566867"/>
                  </a:ext>
                </a:extLst>
              </a:tr>
              <a:tr h="1112520">
                <a:tc vMerge="1">
                  <a:txBody>
                    <a:bodyPr/>
                    <a:lstStyle/>
                    <a:p>
                      <a:endParaRPr lang="en-GB"/>
                    </a:p>
                  </a:txBody>
                  <a:tcPr/>
                </a:tc>
                <a:tc>
                  <a:txBody>
                    <a:bodyPr/>
                    <a:lstStyle/>
                    <a:p>
                      <a:r>
                        <a:rPr lang="en-GB" sz="1000" b="0" dirty="0"/>
                        <a:t>Advantages:</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Strong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Lightweight joint</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More effective than riveting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Look neat and tidy</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Quick to produce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Rigid</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No noise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GB" sz="1000" b="0" dirty="0"/>
                        <a:t>Disadvantages:</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Brittle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Don’t cope well with fatigue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Skilled labor needed to weld</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Electricity is required for welding.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Inspection of welding work is more difficult and costly than riveting. Easy to get defects in the joint which are difficult to detect.</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Risks are higher from welding flash</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216023694"/>
                  </a:ext>
                </a:extLst>
              </a:tr>
              <a:tr h="707558">
                <a:tc gridSpan="3">
                  <a:txBody>
                    <a:bodyPr/>
                    <a:lstStyle/>
                    <a:p>
                      <a:r>
                        <a:rPr lang="en-GB" sz="1000" b="1" dirty="0"/>
                        <a:t>Properties of steel:  </a:t>
                      </a:r>
                      <a:r>
                        <a:rPr lang="en-US" sz="1000" b="0" i="0" kern="1200" dirty="0">
                          <a:solidFill>
                            <a:schemeClr val="tx1"/>
                          </a:solidFill>
                          <a:effectLst/>
                          <a:latin typeface="+mn-lt"/>
                          <a:ea typeface="+mn-ea"/>
                          <a:cs typeface="+mn-cs"/>
                        </a:rPr>
                        <a:t>Steel is an alloy of iron and carbon and, sometimes, other elements such as chromium. Because of its high tensile strength and low cost, this material is best used in buildings, infrastructure, tools, ships, trains, cars, machines, electrical appliances, and weapons.</a:t>
                      </a:r>
                      <a:endParaRPr lang="en-GB" sz="1000" b="0" dirty="0"/>
                    </a:p>
                  </a:txBody>
                  <a:tcPr/>
                </a:tc>
                <a:tc hMerge="1">
                  <a:txBody>
                    <a:bodyPr/>
                    <a:lstStyle/>
                    <a:p>
                      <a:endParaRPr lang="en-GB" sz="1000" b="1" dirty="0"/>
                    </a:p>
                  </a:txBody>
                  <a:tcPr/>
                </a:tc>
                <a:tc hMerge="1">
                  <a:txBody>
                    <a:bodyPr/>
                    <a:lstStyle/>
                    <a:p>
                      <a:endParaRPr lang="en-GB"/>
                    </a:p>
                  </a:txBody>
                  <a:tcPr/>
                </a:tc>
                <a:extLst>
                  <a:ext uri="{0D108BD9-81ED-4DB2-BD59-A6C34878D82A}">
                    <a16:rowId xmlns:a16="http://schemas.microsoft.com/office/drawing/2014/main" val="1195760612"/>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1401028860"/>
              </p:ext>
            </p:extLst>
          </p:nvPr>
        </p:nvGraphicFramePr>
        <p:xfrm>
          <a:off x="5517232" y="5410241"/>
          <a:ext cx="1205880" cy="356616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r>
                        <a:rPr lang="en-GB" sz="950" b="1" dirty="0"/>
                        <a:t>Literacy:</a:t>
                      </a:r>
                    </a:p>
                    <a:p>
                      <a:r>
                        <a:rPr lang="en-GB" sz="950" b="0" dirty="0"/>
                        <a:t>Risk assessment, processing instructions, use of technical documentation.</a:t>
                      </a:r>
                    </a:p>
                    <a:p>
                      <a:r>
                        <a:rPr lang="en-GB" sz="950" b="1" dirty="0"/>
                        <a:t>Numeracy:</a:t>
                      </a:r>
                    </a:p>
                    <a:p>
                      <a:r>
                        <a:rPr lang="en-GB" sz="950" b="0" dirty="0"/>
                        <a:t>Planning, dimensions, marking out.</a:t>
                      </a:r>
                    </a:p>
                    <a:p>
                      <a:r>
                        <a:rPr lang="en-GB" sz="950" b="1" dirty="0"/>
                        <a:t>Careers:</a:t>
                      </a:r>
                    </a:p>
                    <a:p>
                      <a:r>
                        <a:rPr lang="en-GB" sz="950" b="0" dirty="0"/>
                        <a:t>Problem solving, hand skills, communication skills.</a:t>
                      </a:r>
                    </a:p>
                    <a:p>
                      <a:r>
                        <a:rPr lang="en-GB" sz="950" b="1" dirty="0"/>
                        <a:t>Cultural Capital:</a:t>
                      </a:r>
                    </a:p>
                    <a:p>
                      <a:r>
                        <a:rPr lang="en-GB" sz="950" b="0" dirty="0"/>
                        <a:t>H&amp;S/Risk awareness, manufacturing skills, communication.</a:t>
                      </a:r>
                    </a:p>
                  </a:txBody>
                  <a:tcPr/>
                </a:tc>
                <a:extLst>
                  <a:ext uri="{0D108BD9-81ED-4DB2-BD59-A6C34878D82A}">
                    <a16:rowId xmlns:a16="http://schemas.microsoft.com/office/drawing/2014/main" val="2693566867"/>
                  </a:ext>
                </a:extLst>
              </a:tr>
            </a:tbl>
          </a:graphicData>
        </a:graphic>
      </p:graphicFrame>
      <p:pic>
        <p:nvPicPr>
          <p:cNvPr id="2" name="Picture 1">
            <a:extLst>
              <a:ext uri="{FF2B5EF4-FFF2-40B4-BE49-F238E27FC236}">
                <a16:creationId xmlns:a16="http://schemas.microsoft.com/office/drawing/2014/main" id="{F7541B45-187B-42C7-81EE-C81C7D2E3676}"/>
              </a:ext>
            </a:extLst>
          </p:cNvPr>
          <p:cNvPicPr>
            <a:picLocks noChangeAspect="1"/>
          </p:cNvPicPr>
          <p:nvPr/>
        </p:nvPicPr>
        <p:blipFill>
          <a:blip r:embed="rId2"/>
          <a:stretch>
            <a:fillRect/>
          </a:stretch>
        </p:blipFill>
        <p:spPr>
          <a:xfrm>
            <a:off x="3861048" y="570605"/>
            <a:ext cx="1460494" cy="801990"/>
          </a:xfrm>
          <a:prstGeom prst="rect">
            <a:avLst/>
          </a:prstGeom>
        </p:spPr>
      </p:pic>
      <p:pic>
        <p:nvPicPr>
          <p:cNvPr id="3" name="Picture 2">
            <a:extLst>
              <a:ext uri="{FF2B5EF4-FFF2-40B4-BE49-F238E27FC236}">
                <a16:creationId xmlns:a16="http://schemas.microsoft.com/office/drawing/2014/main" id="{01AD6296-FE7D-4F0D-94C4-E7F4A2D7F757}"/>
              </a:ext>
            </a:extLst>
          </p:cNvPr>
          <p:cNvPicPr>
            <a:picLocks noChangeAspect="1"/>
          </p:cNvPicPr>
          <p:nvPr/>
        </p:nvPicPr>
        <p:blipFill rotWithShape="1">
          <a:blip r:embed="rId3"/>
          <a:srcRect b="7885"/>
          <a:stretch/>
        </p:blipFill>
        <p:spPr>
          <a:xfrm>
            <a:off x="2795238" y="539553"/>
            <a:ext cx="798470" cy="792088"/>
          </a:xfrm>
          <a:prstGeom prst="rect">
            <a:avLst/>
          </a:prstGeom>
        </p:spPr>
      </p:pic>
      <p:pic>
        <p:nvPicPr>
          <p:cNvPr id="10" name="Picture 9">
            <a:extLst>
              <a:ext uri="{FF2B5EF4-FFF2-40B4-BE49-F238E27FC236}">
                <a16:creationId xmlns:a16="http://schemas.microsoft.com/office/drawing/2014/main" id="{1924727E-1ECF-4D5A-A60F-2BC1DA0EDA72}"/>
              </a:ext>
            </a:extLst>
          </p:cNvPr>
          <p:cNvPicPr>
            <a:picLocks noChangeAspect="1"/>
          </p:cNvPicPr>
          <p:nvPr/>
        </p:nvPicPr>
        <p:blipFill rotWithShape="1">
          <a:blip r:embed="rId4"/>
          <a:srcRect l="-1684" r="-7024" b="18078"/>
          <a:stretch/>
        </p:blipFill>
        <p:spPr>
          <a:xfrm>
            <a:off x="3861048" y="1793749"/>
            <a:ext cx="1440160" cy="724042"/>
          </a:xfrm>
          <a:prstGeom prst="rect">
            <a:avLst/>
          </a:prstGeom>
        </p:spPr>
      </p:pic>
      <p:pic>
        <p:nvPicPr>
          <p:cNvPr id="11" name="Picture 10">
            <a:extLst>
              <a:ext uri="{FF2B5EF4-FFF2-40B4-BE49-F238E27FC236}">
                <a16:creationId xmlns:a16="http://schemas.microsoft.com/office/drawing/2014/main" id="{B418832E-365A-4F24-9388-D8525D3AB3BA}"/>
              </a:ext>
            </a:extLst>
          </p:cNvPr>
          <p:cNvPicPr>
            <a:picLocks noChangeAspect="1"/>
          </p:cNvPicPr>
          <p:nvPr/>
        </p:nvPicPr>
        <p:blipFill rotWithShape="1">
          <a:blip r:embed="rId5"/>
          <a:srcRect l="23751" t="14456" r="22700" b="14970"/>
          <a:stretch/>
        </p:blipFill>
        <p:spPr>
          <a:xfrm>
            <a:off x="375333" y="3241833"/>
            <a:ext cx="2362918" cy="1750879"/>
          </a:xfrm>
          <a:prstGeom prst="rect">
            <a:avLst/>
          </a:prstGeom>
        </p:spPr>
      </p:pic>
    </p:spTree>
    <p:extLst>
      <p:ext uri="{BB962C8B-B14F-4D97-AF65-F5344CB8AC3E}">
        <p14:creationId xmlns:p14="http://schemas.microsoft.com/office/powerpoint/2010/main" val="81869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CAD &amp; Engineering</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55576"/>
            <a:ext cx="2564904"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Computer Aided Design</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925959942"/>
              </p:ext>
            </p:extLst>
          </p:nvPr>
        </p:nvGraphicFramePr>
        <p:xfrm>
          <a:off x="5517232" y="654512"/>
          <a:ext cx="1205880" cy="408432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11126">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3534354">
                <a:tc>
                  <a:txBody>
                    <a:bodyPr/>
                    <a:lstStyle/>
                    <a:p>
                      <a:r>
                        <a:rPr lang="en-GB" sz="1400" dirty="0"/>
                        <a:t>Testing</a:t>
                      </a:r>
                    </a:p>
                    <a:p>
                      <a:r>
                        <a:rPr lang="en-GB" sz="1400" dirty="0"/>
                        <a:t>Evaluating</a:t>
                      </a:r>
                    </a:p>
                    <a:p>
                      <a:r>
                        <a:rPr lang="en-GB" sz="1400" dirty="0"/>
                        <a:t>Computer Aided Design</a:t>
                      </a:r>
                    </a:p>
                    <a:p>
                      <a:r>
                        <a:rPr lang="en-GB" sz="1400" dirty="0"/>
                        <a:t>Modelling</a:t>
                      </a:r>
                    </a:p>
                    <a:p>
                      <a:r>
                        <a:rPr lang="en-GB" sz="1400" dirty="0"/>
                        <a:t>Rendering</a:t>
                      </a:r>
                    </a:p>
                    <a:p>
                      <a:r>
                        <a:rPr lang="en-GB" sz="1400" dirty="0"/>
                        <a:t>Virtual</a:t>
                      </a:r>
                    </a:p>
                    <a:p>
                      <a:r>
                        <a:rPr lang="en-GB" sz="1400" dirty="0"/>
                        <a:t>Technical</a:t>
                      </a:r>
                    </a:p>
                    <a:p>
                      <a:r>
                        <a:rPr lang="en-GB" sz="1400" dirty="0"/>
                        <a:t>3</a:t>
                      </a:r>
                      <a:r>
                        <a:rPr lang="en-GB" sz="1400" baseline="30000" dirty="0"/>
                        <a:t>rd</a:t>
                      </a:r>
                      <a:r>
                        <a:rPr lang="en-GB" sz="1400" dirty="0"/>
                        <a:t> party feedback</a:t>
                      </a:r>
                    </a:p>
                    <a:p>
                      <a:r>
                        <a:rPr lang="en-GB" sz="1400" dirty="0"/>
                        <a:t>Heat treatment</a:t>
                      </a:r>
                    </a:p>
                    <a:p>
                      <a:r>
                        <a:rPr lang="en-GB" sz="1400" dirty="0"/>
                        <a:t>Crystalline</a:t>
                      </a:r>
                    </a:p>
                    <a:p>
                      <a:r>
                        <a:rPr lang="en-GB" sz="1400" dirty="0"/>
                        <a:t>Characteristic</a:t>
                      </a:r>
                    </a:p>
                    <a:p>
                      <a:r>
                        <a:rPr lang="en-GB" sz="1400" dirty="0"/>
                        <a:t>Forge</a:t>
                      </a:r>
                    </a:p>
                    <a:p>
                      <a:r>
                        <a:rPr lang="en-GB" sz="1400" dirty="0"/>
                        <a:t>Shade</a:t>
                      </a:r>
                    </a:p>
                    <a:p>
                      <a:r>
                        <a:rPr lang="en-GB" sz="1400" dirty="0"/>
                        <a:t>Tone</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1171087426"/>
              </p:ext>
            </p:extLst>
          </p:nvPr>
        </p:nvGraphicFramePr>
        <p:xfrm>
          <a:off x="219980" y="1403648"/>
          <a:ext cx="5081228" cy="4998720"/>
        </p:xfrm>
        <a:graphic>
          <a:graphicData uri="http://schemas.openxmlformats.org/drawingml/2006/table">
            <a:tbl>
              <a:tblPr firstRow="1" bandRow="1">
                <a:tableStyleId>{5940675A-B579-460E-94D1-54222C63F5DA}</a:tableStyleId>
              </a:tblPr>
              <a:tblGrid>
                <a:gridCol w="992442">
                  <a:extLst>
                    <a:ext uri="{9D8B030D-6E8A-4147-A177-3AD203B41FA5}">
                      <a16:colId xmlns:a16="http://schemas.microsoft.com/office/drawing/2014/main" val="1686071732"/>
                    </a:ext>
                  </a:extLst>
                </a:gridCol>
                <a:gridCol w="1208466">
                  <a:extLst>
                    <a:ext uri="{9D8B030D-6E8A-4147-A177-3AD203B41FA5}">
                      <a16:colId xmlns:a16="http://schemas.microsoft.com/office/drawing/2014/main" val="3988704315"/>
                    </a:ext>
                  </a:extLst>
                </a:gridCol>
                <a:gridCol w="1368152">
                  <a:extLst>
                    <a:ext uri="{9D8B030D-6E8A-4147-A177-3AD203B41FA5}">
                      <a16:colId xmlns:a16="http://schemas.microsoft.com/office/drawing/2014/main" val="2853423088"/>
                    </a:ext>
                  </a:extLst>
                </a:gridCol>
                <a:gridCol w="1512168">
                  <a:extLst>
                    <a:ext uri="{9D8B030D-6E8A-4147-A177-3AD203B41FA5}">
                      <a16:colId xmlns:a16="http://schemas.microsoft.com/office/drawing/2014/main" val="3947707756"/>
                    </a:ext>
                  </a:extLst>
                </a:gridCol>
              </a:tblGrid>
              <a:tr h="342659">
                <a:tc gridSpan="4">
                  <a:txBody>
                    <a:bodyPr/>
                    <a:lstStyle/>
                    <a:p>
                      <a:pPr algn="ctr"/>
                      <a:r>
                        <a:rPr lang="en-GB" b="1" dirty="0"/>
                        <a:t>Key skills</a:t>
                      </a:r>
                    </a:p>
                  </a:txBody>
                  <a:tcPr>
                    <a:lnL w="12700" cap="flat" cmpd="sng" algn="ctr">
                      <a:solidFill>
                        <a:schemeClr val="tx1"/>
                      </a:solidFill>
                      <a:prstDash val="solid"/>
                      <a:round/>
                      <a:headEnd type="none" w="med" len="med"/>
                      <a:tailEnd type="none" w="med" len="med"/>
                    </a:lnL>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799537">
                <a:tc gridSpan="3">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sz="1000" b="0" dirty="0"/>
                    </a:p>
                  </a:txBody>
                  <a:tcPr/>
                </a:tc>
                <a:tc>
                  <a:txBody>
                    <a:bodyPr/>
                    <a:lstStyle/>
                    <a:p>
                      <a:endParaRPr lang="en-GB" dirty="0"/>
                    </a:p>
                  </a:txBody>
                  <a:tcPr/>
                </a:tc>
                <a:extLst>
                  <a:ext uri="{0D108BD9-81ED-4DB2-BD59-A6C34878D82A}">
                    <a16:rowId xmlns:a16="http://schemas.microsoft.com/office/drawing/2014/main" val="2693566867"/>
                  </a:ext>
                </a:extLst>
              </a:tr>
              <a:tr h="1085086">
                <a:tc gridSpan="4">
                  <a:txBody>
                    <a:bodyPr/>
                    <a:lstStyle/>
                    <a:p>
                      <a:r>
                        <a:rPr lang="en-GB" sz="1000" b="1" dirty="0"/>
                        <a:t>CAD</a:t>
                      </a:r>
                      <a:r>
                        <a:rPr lang="en-GB" sz="1000" dirty="0"/>
                        <a:t>: </a:t>
                      </a:r>
                      <a:r>
                        <a:rPr lang="en-US" sz="1000" dirty="0"/>
                        <a:t>3D computer modelling means using a computer </a:t>
                      </a:r>
                      <a:r>
                        <a:rPr lang="en-US" sz="1000" dirty="0" err="1"/>
                        <a:t>programme</a:t>
                      </a:r>
                      <a:r>
                        <a:rPr lang="en-US" sz="1000" dirty="0"/>
                        <a:t> to create a virtual representation of a real object.  This drawing can then be used to </a:t>
                      </a:r>
                      <a:r>
                        <a:rPr lang="en-US" sz="1000" dirty="0" err="1"/>
                        <a:t>programme</a:t>
                      </a:r>
                      <a:r>
                        <a:rPr lang="en-US" sz="1000" dirty="0"/>
                        <a:t> a piece of machinery to cut out a real physical product. The model can also be rendered to make it look real by choosing a </a:t>
                      </a:r>
                      <a:r>
                        <a:rPr lang="en-US" sz="1000" dirty="0" err="1"/>
                        <a:t>colour</a:t>
                      </a:r>
                      <a:r>
                        <a:rPr lang="en-US" sz="1000" dirty="0"/>
                        <a:t> and a material.  A number of 3D model parts can be put together to make an assembly.  Once the complete 3D model is created, it can be used to create a technical drawing.  These drawings are used when the product is made to make sure it is the right shape and size.</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79435092"/>
                  </a:ext>
                </a:extLst>
              </a:tr>
              <a:tr h="1135280">
                <a:tc gridSpan="2">
                  <a:txBody>
                    <a:bodyPr/>
                    <a:lstStyle/>
                    <a:p>
                      <a:r>
                        <a:rPr lang="en-GB" sz="1000" b="1" dirty="0"/>
                        <a:t>Card modelling: </a:t>
                      </a:r>
                      <a:r>
                        <a:rPr lang="en-GB" sz="1000" b="0" dirty="0"/>
                        <a:t>Card modelling is another way to test a design before proper production begins.  </a:t>
                      </a:r>
                      <a:r>
                        <a:rPr lang="en-US" sz="1000" b="0" i="0" kern="1200" dirty="0">
                          <a:solidFill>
                            <a:schemeClr val="tx1"/>
                          </a:solidFill>
                          <a:effectLst/>
                          <a:latin typeface="+mn-lt"/>
                          <a:ea typeface="+mn-ea"/>
                          <a:cs typeface="+mn-cs"/>
                        </a:rPr>
                        <a:t>One major advantage of using card is if you make a mistake, each part can be remodeled at very little cost. When assembled correctly they can be really strong and last for many years. </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en-GB" sz="1000" b="0" dirty="0"/>
                    </a:p>
                  </a:txBody>
                  <a:tcPr/>
                </a:tc>
                <a:tc rowSpan="2" gridSpan="2">
                  <a:txBody>
                    <a:bodyPr/>
                    <a:lstStyle/>
                    <a:p>
                      <a:pPr rtl="0"/>
                      <a:r>
                        <a:rPr lang="en-GB" sz="1000" b="1" u="none" dirty="0">
                          <a:solidFill>
                            <a:schemeClr val="tx1"/>
                          </a:solidFill>
                        </a:rPr>
                        <a:t>Heat treatment: </a:t>
                      </a:r>
                      <a:r>
                        <a:rPr lang="en-US" sz="1000" b="0" i="0" u="none" strike="noStrike" kern="1200" dirty="0">
                          <a:solidFill>
                            <a:schemeClr val="tx1"/>
                          </a:solidFill>
                          <a:effectLst/>
                          <a:latin typeface="+mn-lt"/>
                          <a:ea typeface="+mn-ea"/>
                          <a:cs typeface="+mn-cs"/>
                        </a:rPr>
                        <a:t>Heat Treatment</a:t>
                      </a:r>
                      <a:r>
                        <a:rPr lang="en-US" sz="1000" b="0" i="0" u="none" kern="1200" dirty="0">
                          <a:solidFill>
                            <a:schemeClr val="tx1"/>
                          </a:solidFill>
                          <a:effectLst/>
                          <a:latin typeface="+mn-lt"/>
                          <a:ea typeface="+mn-ea"/>
                          <a:cs typeface="+mn-cs"/>
                        </a:rPr>
                        <a:t> in </a:t>
                      </a:r>
                      <a:r>
                        <a:rPr lang="en-US" sz="1000" b="0" i="0" u="none" strike="noStrike" kern="1200" dirty="0">
                          <a:solidFill>
                            <a:schemeClr val="tx1"/>
                          </a:solidFill>
                          <a:effectLst/>
                          <a:latin typeface="+mn-lt"/>
                          <a:ea typeface="+mn-ea"/>
                          <a:cs typeface="+mn-cs"/>
                        </a:rPr>
                        <a:t>Design and Technology</a:t>
                      </a:r>
                      <a:r>
                        <a:rPr lang="en-US" sz="1000" b="0" i="0" u="none" kern="1200" dirty="0">
                          <a:solidFill>
                            <a:schemeClr val="tx1"/>
                          </a:solidFill>
                          <a:effectLst/>
                          <a:latin typeface="+mn-lt"/>
                          <a:ea typeface="+mn-ea"/>
                          <a:cs typeface="+mn-cs"/>
                        </a:rPr>
                        <a:t> involves the use of heat to raise the temperature of a material </a:t>
                      </a:r>
                      <a:r>
                        <a:rPr lang="en-US" sz="1000" b="0" i="1" u="none" kern="1200" dirty="0">
                          <a:solidFill>
                            <a:schemeClr val="tx1"/>
                          </a:solidFill>
                          <a:effectLst/>
                          <a:latin typeface="+mn-lt"/>
                          <a:ea typeface="+mn-ea"/>
                          <a:cs typeface="+mn-cs"/>
                        </a:rPr>
                        <a:t>(usually metal)</a:t>
                      </a:r>
                      <a:r>
                        <a:rPr lang="en-US" sz="1000" b="0" i="0" u="none" kern="1200" dirty="0">
                          <a:solidFill>
                            <a:schemeClr val="tx1"/>
                          </a:solidFill>
                          <a:effectLst/>
                          <a:latin typeface="+mn-lt"/>
                          <a:ea typeface="+mn-ea"/>
                          <a:cs typeface="+mn-cs"/>
                        </a:rPr>
                        <a:t> to a point where changes in its crystalline structure occur and alter its working characteristics.  Often this means it is easier to work with and shape.  The source of heat could be a </a:t>
                      </a:r>
                      <a:r>
                        <a:rPr lang="en-US" sz="1000" b="0" i="0" u="none" strike="noStrike" kern="1200" dirty="0">
                          <a:solidFill>
                            <a:schemeClr val="tx1"/>
                          </a:solidFill>
                          <a:effectLst/>
                          <a:latin typeface="+mn-lt"/>
                          <a:ea typeface="+mn-ea"/>
                          <a:cs typeface="+mn-cs"/>
                        </a:rPr>
                        <a:t>Blow Torch</a:t>
                      </a:r>
                      <a:r>
                        <a:rPr lang="en-US" sz="1000" b="0" i="0" u="none" kern="1200" dirty="0">
                          <a:solidFill>
                            <a:schemeClr val="tx1"/>
                          </a:solidFill>
                          <a:effectLst/>
                          <a:latin typeface="+mn-lt"/>
                          <a:ea typeface="+mn-ea"/>
                          <a:cs typeface="+mn-cs"/>
                        </a:rPr>
                        <a:t> but in industry, more consistency and accuracy is achieved by the use of temperature controlled ovens and kilns.</a:t>
                      </a:r>
                    </a:p>
                    <a:p>
                      <a:endParaRPr lang="en-GB" sz="1000" dirty="0"/>
                    </a:p>
                  </a:txBody>
                  <a:tcPr/>
                </a:tc>
                <a:tc rowSpan="2" hMerge="1">
                  <a:txBody>
                    <a:bodyPr/>
                    <a:lstStyle/>
                    <a:p>
                      <a:endParaRPr lang="en-GB" dirty="0"/>
                    </a:p>
                  </a:txBody>
                  <a:tcPr/>
                </a:tc>
                <a:extLst>
                  <a:ext uri="{0D108BD9-81ED-4DB2-BD59-A6C34878D82A}">
                    <a16:rowId xmlns:a16="http://schemas.microsoft.com/office/drawing/2014/main" val="694005239"/>
                  </a:ext>
                </a:extLst>
              </a:tr>
              <a:tr h="1227861">
                <a:tc>
                  <a:txBody>
                    <a:bodyPr/>
                    <a:lstStyle/>
                    <a:p>
                      <a:r>
                        <a:rPr lang="en-US" sz="1000" b="0" i="0" kern="1200" dirty="0">
                          <a:solidFill>
                            <a:schemeClr val="tx1"/>
                          </a:solidFill>
                          <a:effectLst/>
                          <a:latin typeface="+mn-lt"/>
                          <a:ea typeface="+mn-ea"/>
                          <a:cs typeface="+mn-cs"/>
                        </a:rPr>
                        <a:t>Creating a card model is easy and can quickly show what a product will look like so it can be evaluated.</a:t>
                      </a:r>
                      <a:endParaRPr lang="en-GB" sz="10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sz="1000"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710388104"/>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361323028"/>
              </p:ext>
            </p:extLst>
          </p:nvPr>
        </p:nvGraphicFramePr>
        <p:xfrm>
          <a:off x="219980" y="6522890"/>
          <a:ext cx="5081228" cy="2438400"/>
        </p:xfrm>
        <a:graphic>
          <a:graphicData uri="http://schemas.openxmlformats.org/drawingml/2006/table">
            <a:tbl>
              <a:tblPr firstRow="1" bandRow="1">
                <a:tableStyleId>{5940675A-B579-460E-94D1-54222C63F5DA}</a:tableStyleId>
              </a:tblPr>
              <a:tblGrid>
                <a:gridCol w="2056892">
                  <a:extLst>
                    <a:ext uri="{9D8B030D-6E8A-4147-A177-3AD203B41FA5}">
                      <a16:colId xmlns:a16="http://schemas.microsoft.com/office/drawing/2014/main" val="1686071732"/>
                    </a:ext>
                  </a:extLst>
                </a:gridCol>
                <a:gridCol w="2232248">
                  <a:extLst>
                    <a:ext uri="{9D8B030D-6E8A-4147-A177-3AD203B41FA5}">
                      <a16:colId xmlns:a16="http://schemas.microsoft.com/office/drawing/2014/main" val="4005176688"/>
                    </a:ext>
                  </a:extLst>
                </a:gridCol>
                <a:gridCol w="792088">
                  <a:extLst>
                    <a:ext uri="{9D8B030D-6E8A-4147-A177-3AD203B41FA5}">
                      <a16:colId xmlns:a16="http://schemas.microsoft.com/office/drawing/2014/main" val="3345319171"/>
                    </a:ext>
                  </a:extLst>
                </a:gridCol>
              </a:tblGrid>
              <a:tr h="239320">
                <a:tc gridSpan="3">
                  <a:txBody>
                    <a:bodyPr/>
                    <a:lstStyle/>
                    <a:p>
                      <a:pPr algn="ctr"/>
                      <a:r>
                        <a:rPr lang="en-GB" b="1" dirty="0"/>
                        <a:t>Key knowledge</a:t>
                      </a:r>
                    </a:p>
                  </a:txBody>
                  <a:tcPr>
                    <a:lnL w="12700" cap="flat" cmpd="sng" algn="ctr">
                      <a:solidFill>
                        <a:schemeClr val="tx1"/>
                      </a:solidFill>
                      <a:prstDash val="solid"/>
                      <a:round/>
                      <a:headEnd type="none" w="med" len="med"/>
                      <a:tailEnd type="none" w="med" len="med"/>
                    </a:lnL>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1392026">
                <a:tc>
                  <a:txBody>
                    <a:bodyPr/>
                    <a:lstStyle/>
                    <a:p>
                      <a:r>
                        <a:rPr lang="en-GB" sz="1000" b="1" dirty="0"/>
                        <a:t>Target audiences: </a:t>
                      </a:r>
                      <a:r>
                        <a:rPr lang="en-GB" sz="1000" b="0" dirty="0"/>
                        <a:t> When designing you need to think about the customer, client and end user.  Sometimes they will be the same, but often they are different people who will have different needs and wants from the product.  For example a dog bowl.  The client might be a pet shop, the customer would be the pet owner and the end user would be the dog.  Whose needs are most important will depend on the product being made.</a:t>
                      </a:r>
                    </a:p>
                  </a:txBody>
                  <a:tcPr>
                    <a:lnL w="12700" cap="flat" cmpd="sng" algn="ctr">
                      <a:solidFill>
                        <a:schemeClr val="tx1"/>
                      </a:solidFill>
                      <a:prstDash val="solid"/>
                      <a:round/>
                      <a:headEnd type="none" w="med" len="med"/>
                      <a:tailEnd type="none" w="med" len="med"/>
                    </a:lnL>
                  </a:tcPr>
                </a:tc>
                <a:tc>
                  <a:txBody>
                    <a:bodyPr/>
                    <a:lstStyle/>
                    <a:p>
                      <a:r>
                        <a:rPr lang="en-GB" sz="1000" b="1" dirty="0"/>
                        <a:t>Environmental impacts of products: </a:t>
                      </a:r>
                      <a:r>
                        <a:rPr lang="en-GB" sz="1000" b="0" dirty="0"/>
                        <a:t>When designing a product it is important to think about the environmental impacts all the way through the product’s life.  This might be the energy used in the extraction of raw materials or during manufacturing.  It could be the transport of materials or finished products for sale.  It will also include any consumable items when the product is being used, like batteries, as well as how the product will be disposed of at the end of its life.</a:t>
                      </a:r>
                      <a:endParaRPr lang="en-GB" sz="1000" b="1" dirty="0"/>
                    </a:p>
                  </a:txBody>
                  <a:tcPr>
                    <a:lnR w="12700" cap="flat" cmpd="sng" algn="ctr">
                      <a:noFill/>
                      <a:prstDash val="solid"/>
                      <a:round/>
                      <a:headEnd type="none" w="med" len="med"/>
                      <a:tailEnd type="none" w="med" len="med"/>
                    </a:lnR>
                  </a:tcPr>
                </a:tc>
                <a:tc>
                  <a:txBody>
                    <a:bodyPr/>
                    <a:lstStyle/>
                    <a:p>
                      <a:endParaRPr lang="en-GB" sz="1000" b="1"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4097201315"/>
              </p:ext>
            </p:extLst>
          </p:nvPr>
        </p:nvGraphicFramePr>
        <p:xfrm>
          <a:off x="5517232" y="4853791"/>
          <a:ext cx="1205880" cy="4148024"/>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97064">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3550960">
                <a:tc>
                  <a:txBody>
                    <a:bodyPr/>
                    <a:lstStyle/>
                    <a:p>
                      <a:r>
                        <a:rPr lang="en-GB" sz="1000" b="1" dirty="0"/>
                        <a:t>Literacy:</a:t>
                      </a:r>
                    </a:p>
                    <a:p>
                      <a:r>
                        <a:rPr lang="en-GB" sz="1000" b="0" dirty="0"/>
                        <a:t>Risk assessment, processing instructions, use of technical documentation.  Evaluation.</a:t>
                      </a:r>
                    </a:p>
                    <a:p>
                      <a:r>
                        <a:rPr lang="en-GB" sz="1000" b="1" dirty="0"/>
                        <a:t>Numeracy:</a:t>
                      </a:r>
                    </a:p>
                    <a:p>
                      <a:r>
                        <a:rPr lang="en-GB" sz="1000" b="0" dirty="0"/>
                        <a:t>Checking, estimating, dimensions, marking out.</a:t>
                      </a:r>
                    </a:p>
                    <a:p>
                      <a:r>
                        <a:rPr lang="en-GB" sz="1000" b="1" dirty="0"/>
                        <a:t>Careers:</a:t>
                      </a:r>
                    </a:p>
                    <a:p>
                      <a:r>
                        <a:rPr lang="en-GB" sz="1000" b="0" dirty="0"/>
                        <a:t>Problem solving, hand skills, communication skills.</a:t>
                      </a:r>
                    </a:p>
                    <a:p>
                      <a:r>
                        <a:rPr lang="en-GB" sz="1000" b="1" dirty="0"/>
                        <a:t>Cultural Capital:</a:t>
                      </a:r>
                    </a:p>
                    <a:p>
                      <a:r>
                        <a:rPr lang="en-GB" sz="1000" b="0" dirty="0"/>
                        <a:t>Manufacturing skills, communication, production.</a:t>
                      </a:r>
                    </a:p>
                  </a:txBody>
                  <a:tcPr/>
                </a:tc>
                <a:extLst>
                  <a:ext uri="{0D108BD9-81ED-4DB2-BD59-A6C34878D82A}">
                    <a16:rowId xmlns:a16="http://schemas.microsoft.com/office/drawing/2014/main" val="2693566867"/>
                  </a:ext>
                </a:extLst>
              </a:tr>
            </a:tbl>
          </a:graphicData>
        </a:graphic>
      </p:graphicFrame>
      <p:pic>
        <p:nvPicPr>
          <p:cNvPr id="3" name="Picture 2">
            <a:extLst>
              <a:ext uri="{FF2B5EF4-FFF2-40B4-BE49-F238E27FC236}">
                <a16:creationId xmlns:a16="http://schemas.microsoft.com/office/drawing/2014/main" id="{8DAC4BE2-EB3B-4955-9586-4DD45F5D03D0}"/>
              </a:ext>
            </a:extLst>
          </p:cNvPr>
          <p:cNvPicPr>
            <a:picLocks noChangeAspect="1"/>
          </p:cNvPicPr>
          <p:nvPr/>
        </p:nvPicPr>
        <p:blipFill rotWithShape="1">
          <a:blip r:embed="rId2"/>
          <a:srcRect t="9812"/>
          <a:stretch/>
        </p:blipFill>
        <p:spPr>
          <a:xfrm>
            <a:off x="2684176" y="539553"/>
            <a:ext cx="1374640" cy="829792"/>
          </a:xfrm>
          <a:prstGeom prst="rect">
            <a:avLst/>
          </a:prstGeom>
        </p:spPr>
      </p:pic>
      <p:pic>
        <p:nvPicPr>
          <p:cNvPr id="10" name="Picture 9">
            <a:extLst>
              <a:ext uri="{FF2B5EF4-FFF2-40B4-BE49-F238E27FC236}">
                <a16:creationId xmlns:a16="http://schemas.microsoft.com/office/drawing/2014/main" id="{1D80473B-6A5D-4037-9843-162EC98CF8B9}"/>
              </a:ext>
            </a:extLst>
          </p:cNvPr>
          <p:cNvPicPr>
            <a:picLocks noChangeAspect="1"/>
          </p:cNvPicPr>
          <p:nvPr/>
        </p:nvPicPr>
        <p:blipFill>
          <a:blip r:embed="rId3"/>
          <a:stretch>
            <a:fillRect/>
          </a:stretch>
        </p:blipFill>
        <p:spPr>
          <a:xfrm>
            <a:off x="4274840" y="573856"/>
            <a:ext cx="1097403" cy="779509"/>
          </a:xfrm>
          <a:prstGeom prst="rect">
            <a:avLst/>
          </a:prstGeom>
        </p:spPr>
      </p:pic>
      <p:pic>
        <p:nvPicPr>
          <p:cNvPr id="2" name="Picture 1">
            <a:extLst>
              <a:ext uri="{FF2B5EF4-FFF2-40B4-BE49-F238E27FC236}">
                <a16:creationId xmlns:a16="http://schemas.microsoft.com/office/drawing/2014/main" id="{12F83836-0471-477C-9680-AE8DF4291097}"/>
              </a:ext>
            </a:extLst>
          </p:cNvPr>
          <p:cNvPicPr>
            <a:picLocks noChangeAspect="1"/>
          </p:cNvPicPr>
          <p:nvPr/>
        </p:nvPicPr>
        <p:blipFill>
          <a:blip r:embed="rId4"/>
          <a:stretch>
            <a:fillRect/>
          </a:stretch>
        </p:blipFill>
        <p:spPr>
          <a:xfrm>
            <a:off x="4058816" y="1851446"/>
            <a:ext cx="1026368" cy="732028"/>
          </a:xfrm>
          <a:prstGeom prst="rect">
            <a:avLst/>
          </a:prstGeom>
        </p:spPr>
      </p:pic>
      <p:pic>
        <p:nvPicPr>
          <p:cNvPr id="15" name="Picture 14">
            <a:extLst>
              <a:ext uri="{FF2B5EF4-FFF2-40B4-BE49-F238E27FC236}">
                <a16:creationId xmlns:a16="http://schemas.microsoft.com/office/drawing/2014/main" id="{46313822-49E3-4A2A-A88C-1D55278C16A5}"/>
              </a:ext>
            </a:extLst>
          </p:cNvPr>
          <p:cNvPicPr>
            <a:picLocks noChangeAspect="1"/>
          </p:cNvPicPr>
          <p:nvPr/>
        </p:nvPicPr>
        <p:blipFill rotWithShape="1">
          <a:blip r:embed="rId5"/>
          <a:srcRect l="62333" t="33192" r="6950" b="35060"/>
          <a:stretch/>
        </p:blipFill>
        <p:spPr>
          <a:xfrm>
            <a:off x="2910980" y="5225046"/>
            <a:ext cx="1880795" cy="1092981"/>
          </a:xfrm>
          <a:prstGeom prst="rect">
            <a:avLst/>
          </a:prstGeom>
        </p:spPr>
      </p:pic>
      <p:pic>
        <p:nvPicPr>
          <p:cNvPr id="16" name="Picture 15">
            <a:extLst>
              <a:ext uri="{FF2B5EF4-FFF2-40B4-BE49-F238E27FC236}">
                <a16:creationId xmlns:a16="http://schemas.microsoft.com/office/drawing/2014/main" id="{6198C8AC-04F3-43A5-9B68-71EC7CCF3A88}"/>
              </a:ext>
            </a:extLst>
          </p:cNvPr>
          <p:cNvPicPr>
            <a:picLocks noChangeAspect="1"/>
          </p:cNvPicPr>
          <p:nvPr/>
        </p:nvPicPr>
        <p:blipFill>
          <a:blip r:embed="rId6"/>
          <a:stretch>
            <a:fillRect/>
          </a:stretch>
        </p:blipFill>
        <p:spPr>
          <a:xfrm>
            <a:off x="1309203" y="5251736"/>
            <a:ext cx="1023039" cy="953287"/>
          </a:xfrm>
          <a:prstGeom prst="rect">
            <a:avLst/>
          </a:prstGeom>
        </p:spPr>
      </p:pic>
      <p:pic>
        <p:nvPicPr>
          <p:cNvPr id="18" name="Picture 17">
            <a:extLst>
              <a:ext uri="{FF2B5EF4-FFF2-40B4-BE49-F238E27FC236}">
                <a16:creationId xmlns:a16="http://schemas.microsoft.com/office/drawing/2014/main" id="{58BDA613-F0A3-4C38-BECA-D6483A95E58A}"/>
              </a:ext>
            </a:extLst>
          </p:cNvPr>
          <p:cNvPicPr>
            <a:picLocks noChangeAspect="1"/>
          </p:cNvPicPr>
          <p:nvPr/>
        </p:nvPicPr>
        <p:blipFill rotWithShape="1">
          <a:blip r:embed="rId7"/>
          <a:srcRect l="9445" r="10072"/>
          <a:stretch/>
        </p:blipFill>
        <p:spPr>
          <a:xfrm>
            <a:off x="4510174" y="7365441"/>
            <a:ext cx="695603" cy="692332"/>
          </a:xfrm>
          <a:prstGeom prst="rect">
            <a:avLst/>
          </a:prstGeom>
        </p:spPr>
      </p:pic>
      <p:pic>
        <p:nvPicPr>
          <p:cNvPr id="19" name="Picture 18">
            <a:extLst>
              <a:ext uri="{FF2B5EF4-FFF2-40B4-BE49-F238E27FC236}">
                <a16:creationId xmlns:a16="http://schemas.microsoft.com/office/drawing/2014/main" id="{2504A04C-4E19-4943-AE41-698D1C74E65E}"/>
              </a:ext>
            </a:extLst>
          </p:cNvPr>
          <p:cNvPicPr>
            <a:picLocks noChangeAspect="1"/>
          </p:cNvPicPr>
          <p:nvPr/>
        </p:nvPicPr>
        <p:blipFill rotWithShape="1">
          <a:blip r:embed="rId8"/>
          <a:srcRect l="17926" r="17926"/>
          <a:stretch/>
        </p:blipFill>
        <p:spPr>
          <a:xfrm>
            <a:off x="4549718" y="8251193"/>
            <a:ext cx="656059" cy="604884"/>
          </a:xfrm>
          <a:prstGeom prst="rect">
            <a:avLst/>
          </a:prstGeom>
        </p:spPr>
      </p:pic>
    </p:spTree>
    <p:extLst>
      <p:ext uri="{BB962C8B-B14F-4D97-AF65-F5344CB8AC3E}">
        <p14:creationId xmlns:p14="http://schemas.microsoft.com/office/powerpoint/2010/main" val="2523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dirty="0"/>
              <a:t>Structuring your answers in Design Technology</a:t>
            </a:r>
            <a:endParaRPr lang="ru-RU" sz="2400" b="1" dirty="0"/>
          </a:p>
        </p:txBody>
      </p:sp>
      <p:sp>
        <p:nvSpPr>
          <p:cNvPr id="8" name="Title 1">
            <a:extLst>
              <a:ext uri="{FF2B5EF4-FFF2-40B4-BE49-F238E27FC236}">
                <a16:creationId xmlns:a16="http://schemas.microsoft.com/office/drawing/2014/main" id="{A1DC2B7C-A5E1-48AD-A683-D46B1D80463C}"/>
              </a:ext>
            </a:extLst>
          </p:cNvPr>
          <p:cNvSpPr txBox="1">
            <a:spLocks/>
          </p:cNvSpPr>
          <p:nvPr/>
        </p:nvSpPr>
        <p:spPr>
          <a:xfrm>
            <a:off x="0" y="755576"/>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P.E.E Chains </a:t>
            </a:r>
          </a:p>
        </p:txBody>
      </p:sp>
      <p:grpSp>
        <p:nvGrpSpPr>
          <p:cNvPr id="3" name="Group 2">
            <a:extLst>
              <a:ext uri="{FF2B5EF4-FFF2-40B4-BE49-F238E27FC236}">
                <a16:creationId xmlns:a16="http://schemas.microsoft.com/office/drawing/2014/main" id="{D93EBC1B-36CA-4218-A2A9-43776D0770C6}"/>
              </a:ext>
            </a:extLst>
          </p:cNvPr>
          <p:cNvGrpSpPr/>
          <p:nvPr/>
        </p:nvGrpSpPr>
        <p:grpSpPr>
          <a:xfrm>
            <a:off x="1556792" y="714302"/>
            <a:ext cx="1404156" cy="589755"/>
            <a:chOff x="1331640" y="836712"/>
            <a:chExt cx="6408712" cy="3168352"/>
          </a:xfrm>
        </p:grpSpPr>
        <p:sp>
          <p:nvSpPr>
            <p:cNvPr id="4" name="Rounded Rectangle 6">
              <a:extLst>
                <a:ext uri="{FF2B5EF4-FFF2-40B4-BE49-F238E27FC236}">
                  <a16:creationId xmlns:a16="http://schemas.microsoft.com/office/drawing/2014/main" id="{8FF61F94-3BB4-4EF7-98DD-D8697F14C951}"/>
                </a:ext>
              </a:extLst>
            </p:cNvPr>
            <p:cNvSpPr/>
            <p:nvPr/>
          </p:nvSpPr>
          <p:spPr>
            <a:xfrm>
              <a:off x="4860032" y="836712"/>
              <a:ext cx="2880320" cy="3168352"/>
            </a:xfrm>
            <a:prstGeom prst="roundRect">
              <a:avLst/>
            </a:prstGeom>
            <a:solidFill>
              <a:srgbClr val="00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F30DF0FB-8633-4FCF-BCFF-9F5668981279}"/>
                </a:ext>
              </a:extLst>
            </p:cNvPr>
            <p:cNvSpPr/>
            <p:nvPr/>
          </p:nvSpPr>
          <p:spPr>
            <a:xfrm>
              <a:off x="1331640" y="836712"/>
              <a:ext cx="2736304" cy="3168352"/>
            </a:xfrm>
            <a:prstGeom prst="roundRect">
              <a:avLst/>
            </a:prstGeom>
            <a:solidFill>
              <a:srgbClr val="CC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3.bp.blogspot.com/_5Kk_-8lDBqU/TSMgFqmEsEI/AAAAAAAAAGs/QOv2o7jF1Zk/s1600/TE_Data_Toilet_signs_by_msalah.jpg">
              <a:extLst>
                <a:ext uri="{FF2B5EF4-FFF2-40B4-BE49-F238E27FC236}">
                  <a16:creationId xmlns:a16="http://schemas.microsoft.com/office/drawing/2014/main" id="{C8F65009-D664-403F-A930-ED70423D4938}"/>
                </a:ext>
              </a:extLst>
            </p:cNvPr>
            <p:cNvPicPr>
              <a:picLocks noChangeAspect="1" noChangeArrowheads="1"/>
            </p:cNvPicPr>
            <p:nvPr/>
          </p:nvPicPr>
          <p:blipFill>
            <a:blip r:embed="rId2" cstate="print"/>
            <a:srcRect l="57475" t="15090" r="10395" b="27570"/>
            <a:stretch>
              <a:fillRect/>
            </a:stretch>
          </p:blipFill>
          <p:spPr bwMode="auto">
            <a:xfrm>
              <a:off x="5076056" y="1052736"/>
              <a:ext cx="2448272" cy="2736304"/>
            </a:xfrm>
            <a:prstGeom prst="roundRect">
              <a:avLst/>
            </a:prstGeom>
            <a:noFill/>
            <a:ln>
              <a:noFill/>
            </a:ln>
          </p:spPr>
        </p:pic>
        <p:pic>
          <p:nvPicPr>
            <p:cNvPr id="9" name="Picture 2" descr="http://3.bp.blogspot.com/_5Kk_-8lDBqU/TSMgFqmEsEI/AAAAAAAAAGs/QOv2o7jF1Zk/s1600/TE_Data_Toilet_signs_by_msalah.jpg">
              <a:extLst>
                <a:ext uri="{FF2B5EF4-FFF2-40B4-BE49-F238E27FC236}">
                  <a16:creationId xmlns:a16="http://schemas.microsoft.com/office/drawing/2014/main" id="{59544B70-5CE3-4984-853E-05C4022B72B8}"/>
                </a:ext>
              </a:extLst>
            </p:cNvPr>
            <p:cNvPicPr>
              <a:picLocks noChangeAspect="1" noChangeArrowheads="1"/>
            </p:cNvPicPr>
            <p:nvPr/>
          </p:nvPicPr>
          <p:blipFill>
            <a:blip r:embed="rId2" cstate="print"/>
            <a:srcRect l="12116" t="18108" r="57644" b="27570"/>
            <a:stretch>
              <a:fillRect/>
            </a:stretch>
          </p:blipFill>
          <p:spPr bwMode="auto">
            <a:xfrm>
              <a:off x="1547664" y="1052736"/>
              <a:ext cx="2304256" cy="2736304"/>
            </a:xfrm>
            <a:prstGeom prst="roundRect">
              <a:avLst/>
            </a:prstGeom>
            <a:noFill/>
            <a:ln>
              <a:noFill/>
            </a:ln>
          </p:spPr>
        </p:pic>
      </p:grpSp>
      <p:sp>
        <p:nvSpPr>
          <p:cNvPr id="12" name="TextBox 11">
            <a:extLst>
              <a:ext uri="{FF2B5EF4-FFF2-40B4-BE49-F238E27FC236}">
                <a16:creationId xmlns:a16="http://schemas.microsoft.com/office/drawing/2014/main" id="{2EDEE34B-5820-4978-899C-C523B94D1722}"/>
              </a:ext>
            </a:extLst>
          </p:cNvPr>
          <p:cNvSpPr txBox="1"/>
          <p:nvPr/>
        </p:nvSpPr>
        <p:spPr>
          <a:xfrm>
            <a:off x="188640" y="1403648"/>
            <a:ext cx="6480720" cy="600164"/>
          </a:xfrm>
          <a:prstGeom prst="rect">
            <a:avLst/>
          </a:prstGeom>
          <a:solidFill>
            <a:schemeClr val="bg1">
              <a:lumMod val="95000"/>
            </a:schemeClr>
          </a:solidFill>
        </p:spPr>
        <p:txBody>
          <a:bodyPr wrap="square" rtlCol="0">
            <a:spAutoFit/>
          </a:bodyPr>
          <a:lstStyle/>
          <a:p>
            <a:r>
              <a:rPr lang="en-GB" sz="1100" dirty="0"/>
              <a:t>In Technology we use PEE chains to expand our answers so we are communicating our thoughts and ideas clearly.  This makes sure that we say what we think and then back up, or justify, our thoughts with explanations and evidence from research which support them.</a:t>
            </a:r>
          </a:p>
        </p:txBody>
      </p:sp>
      <p:graphicFrame>
        <p:nvGraphicFramePr>
          <p:cNvPr id="13" name="Table 12">
            <a:extLst>
              <a:ext uri="{FF2B5EF4-FFF2-40B4-BE49-F238E27FC236}">
                <a16:creationId xmlns:a16="http://schemas.microsoft.com/office/drawing/2014/main" id="{8E73E5C5-3526-49FB-91AD-F0F800C8F7A4}"/>
              </a:ext>
            </a:extLst>
          </p:cNvPr>
          <p:cNvGraphicFramePr>
            <a:graphicFrameLocks noGrp="1"/>
          </p:cNvGraphicFramePr>
          <p:nvPr>
            <p:extLst>
              <p:ext uri="{D42A27DB-BD31-4B8C-83A1-F6EECF244321}">
                <p14:modId xmlns:p14="http://schemas.microsoft.com/office/powerpoint/2010/main" val="3224304086"/>
              </p:ext>
            </p:extLst>
          </p:nvPr>
        </p:nvGraphicFramePr>
        <p:xfrm>
          <a:off x="305097" y="2123728"/>
          <a:ext cx="6220247" cy="777240"/>
        </p:xfrm>
        <a:graphic>
          <a:graphicData uri="http://schemas.openxmlformats.org/drawingml/2006/table">
            <a:tbl>
              <a:tblPr firstRow="1" bandRow="1">
                <a:tableStyleId>{5940675A-B579-460E-94D1-54222C63F5DA}</a:tableStyleId>
              </a:tblPr>
              <a:tblGrid>
                <a:gridCol w="819647">
                  <a:extLst>
                    <a:ext uri="{9D8B030D-6E8A-4147-A177-3AD203B41FA5}">
                      <a16:colId xmlns:a16="http://schemas.microsoft.com/office/drawing/2014/main" val="191324073"/>
                    </a:ext>
                  </a:extLst>
                </a:gridCol>
                <a:gridCol w="3096344">
                  <a:extLst>
                    <a:ext uri="{9D8B030D-6E8A-4147-A177-3AD203B41FA5}">
                      <a16:colId xmlns:a16="http://schemas.microsoft.com/office/drawing/2014/main" val="1201511810"/>
                    </a:ext>
                  </a:extLst>
                </a:gridCol>
                <a:gridCol w="2304256">
                  <a:extLst>
                    <a:ext uri="{9D8B030D-6E8A-4147-A177-3AD203B41FA5}">
                      <a16:colId xmlns:a16="http://schemas.microsoft.com/office/drawing/2014/main" val="2118711588"/>
                    </a:ext>
                  </a:extLst>
                </a:gridCol>
              </a:tblGrid>
              <a:tr h="127224">
                <a:tc>
                  <a:txBody>
                    <a:bodyPr/>
                    <a:lstStyle/>
                    <a:p>
                      <a:r>
                        <a:rPr lang="en-GB" sz="1100" dirty="0">
                          <a:solidFill>
                            <a:srgbClr val="000099"/>
                          </a:solidFill>
                        </a:rPr>
                        <a:t>POINT</a:t>
                      </a:r>
                      <a:endParaRPr lang="en-GB" sz="1100" dirty="0"/>
                    </a:p>
                  </a:txBody>
                  <a:tcPr/>
                </a:tc>
                <a:tc>
                  <a:txBody>
                    <a:bodyPr/>
                    <a:lstStyle/>
                    <a:p>
                      <a:r>
                        <a:rPr lang="en-GB" sz="1100" dirty="0"/>
                        <a:t>Say </a:t>
                      </a:r>
                      <a:r>
                        <a:rPr lang="en-GB" sz="1100" dirty="0">
                          <a:solidFill>
                            <a:srgbClr val="000099"/>
                          </a:solidFill>
                        </a:rPr>
                        <a:t>WHAT</a:t>
                      </a:r>
                      <a:r>
                        <a:rPr lang="en-GB" sz="1100" dirty="0"/>
                        <a:t> you think.</a:t>
                      </a:r>
                    </a:p>
                  </a:txBody>
                  <a:tcPr/>
                </a:tc>
                <a:tc>
                  <a:txBody>
                    <a:bodyPr/>
                    <a:lstStyle/>
                    <a:p>
                      <a:r>
                        <a:rPr lang="en-GB" sz="1100" i="1" dirty="0"/>
                        <a:t>I think the product should be…</a:t>
                      </a:r>
                    </a:p>
                  </a:txBody>
                  <a:tcPr/>
                </a:tc>
                <a:extLst>
                  <a:ext uri="{0D108BD9-81ED-4DB2-BD59-A6C34878D82A}">
                    <a16:rowId xmlns:a16="http://schemas.microsoft.com/office/drawing/2014/main" val="3415274785"/>
                  </a:ext>
                </a:extLst>
              </a:tr>
              <a:tr h="127224">
                <a:tc>
                  <a:txBody>
                    <a:bodyPr/>
                    <a:lstStyle/>
                    <a:p>
                      <a:r>
                        <a:rPr lang="en-GB" sz="1100" dirty="0">
                          <a:solidFill>
                            <a:srgbClr val="CC0099"/>
                          </a:solidFill>
                        </a:rPr>
                        <a:t>EXPLAIN</a:t>
                      </a:r>
                      <a:endParaRPr lang="en-GB" sz="1100" dirty="0"/>
                    </a:p>
                  </a:txBody>
                  <a:tcPr/>
                </a:tc>
                <a:tc>
                  <a:txBody>
                    <a:bodyPr/>
                    <a:lstStyle/>
                    <a:p>
                      <a:r>
                        <a:rPr lang="en-GB" sz="1100" dirty="0"/>
                        <a:t>Say </a:t>
                      </a:r>
                      <a:r>
                        <a:rPr lang="en-GB" sz="1100" dirty="0">
                          <a:solidFill>
                            <a:srgbClr val="CC0099"/>
                          </a:solidFill>
                        </a:rPr>
                        <a:t>WHY</a:t>
                      </a:r>
                      <a:r>
                        <a:rPr lang="en-GB" sz="1100" dirty="0"/>
                        <a:t> you think it.</a:t>
                      </a:r>
                    </a:p>
                  </a:txBody>
                  <a:tcPr/>
                </a:tc>
                <a:tc>
                  <a:txBody>
                    <a:bodyPr/>
                    <a:lstStyle/>
                    <a:p>
                      <a:r>
                        <a:rPr lang="en-GB" sz="1100" i="1" dirty="0"/>
                        <a:t>This is because…</a:t>
                      </a:r>
                    </a:p>
                  </a:txBody>
                  <a:tcPr/>
                </a:tc>
                <a:extLst>
                  <a:ext uri="{0D108BD9-81ED-4DB2-BD59-A6C34878D82A}">
                    <a16:rowId xmlns:a16="http://schemas.microsoft.com/office/drawing/2014/main" val="2813292354"/>
                  </a:ext>
                </a:extLst>
              </a:tr>
              <a:tr h="127224">
                <a:tc>
                  <a:txBody>
                    <a:bodyPr/>
                    <a:lstStyle/>
                    <a:p>
                      <a:r>
                        <a:rPr lang="en-GB" sz="1100" dirty="0">
                          <a:solidFill>
                            <a:srgbClr val="00B050"/>
                          </a:solidFill>
                        </a:rPr>
                        <a:t>EVIDENCE</a:t>
                      </a:r>
                      <a:endParaRPr lang="en-GB" sz="1100" dirty="0"/>
                    </a:p>
                  </a:txBody>
                  <a:tcPr/>
                </a:tc>
                <a:tc>
                  <a:txBody>
                    <a:bodyPr/>
                    <a:lstStyle/>
                    <a:p>
                      <a:r>
                        <a:rPr lang="en-GB" sz="1100" dirty="0"/>
                        <a:t>Say what </a:t>
                      </a:r>
                      <a:r>
                        <a:rPr lang="en-GB" sz="1100" dirty="0">
                          <a:solidFill>
                            <a:srgbClr val="00B050"/>
                          </a:solidFill>
                        </a:rPr>
                        <a:t>RESEARCH</a:t>
                      </a:r>
                      <a:r>
                        <a:rPr lang="en-GB" sz="1100" dirty="0"/>
                        <a:t> you’ve done to back this up.</a:t>
                      </a:r>
                    </a:p>
                  </a:txBody>
                  <a:tcPr/>
                </a:tc>
                <a:tc>
                  <a:txBody>
                    <a:bodyPr/>
                    <a:lstStyle/>
                    <a:p>
                      <a:r>
                        <a:rPr lang="en-GB" sz="1100" i="1" dirty="0"/>
                        <a:t>I know this from my research into…</a:t>
                      </a:r>
                    </a:p>
                  </a:txBody>
                  <a:tcPr/>
                </a:tc>
                <a:extLst>
                  <a:ext uri="{0D108BD9-81ED-4DB2-BD59-A6C34878D82A}">
                    <a16:rowId xmlns:a16="http://schemas.microsoft.com/office/drawing/2014/main" val="778281095"/>
                  </a:ext>
                </a:extLst>
              </a:tr>
            </a:tbl>
          </a:graphicData>
        </a:graphic>
      </p:graphicFrame>
      <p:graphicFrame>
        <p:nvGraphicFramePr>
          <p:cNvPr id="11" name="Table 10">
            <a:extLst>
              <a:ext uri="{FF2B5EF4-FFF2-40B4-BE49-F238E27FC236}">
                <a16:creationId xmlns:a16="http://schemas.microsoft.com/office/drawing/2014/main" id="{C2886727-6DB5-470D-BDED-A1ED688489C8}"/>
              </a:ext>
            </a:extLst>
          </p:cNvPr>
          <p:cNvGraphicFramePr>
            <a:graphicFrameLocks noGrp="1"/>
          </p:cNvGraphicFramePr>
          <p:nvPr>
            <p:extLst>
              <p:ext uri="{D42A27DB-BD31-4B8C-83A1-F6EECF244321}">
                <p14:modId xmlns:p14="http://schemas.microsoft.com/office/powerpoint/2010/main" val="3042020672"/>
              </p:ext>
            </p:extLst>
          </p:nvPr>
        </p:nvGraphicFramePr>
        <p:xfrm>
          <a:off x="260648" y="4175642"/>
          <a:ext cx="6269143" cy="4758758"/>
        </p:xfrm>
        <a:graphic>
          <a:graphicData uri="http://schemas.openxmlformats.org/drawingml/2006/table">
            <a:tbl>
              <a:tblPr firstRow="1" bandRow="1">
                <a:tableStyleId>{5940675A-B579-460E-94D1-54222C63F5DA}</a:tableStyleId>
              </a:tblPr>
              <a:tblGrid>
                <a:gridCol w="333693">
                  <a:extLst>
                    <a:ext uri="{9D8B030D-6E8A-4147-A177-3AD203B41FA5}">
                      <a16:colId xmlns:a16="http://schemas.microsoft.com/office/drawing/2014/main" val="1026182626"/>
                    </a:ext>
                  </a:extLst>
                </a:gridCol>
                <a:gridCol w="360040">
                  <a:extLst>
                    <a:ext uri="{9D8B030D-6E8A-4147-A177-3AD203B41FA5}">
                      <a16:colId xmlns:a16="http://schemas.microsoft.com/office/drawing/2014/main" val="1034868673"/>
                    </a:ext>
                  </a:extLst>
                </a:gridCol>
                <a:gridCol w="4896544">
                  <a:extLst>
                    <a:ext uri="{9D8B030D-6E8A-4147-A177-3AD203B41FA5}">
                      <a16:colId xmlns:a16="http://schemas.microsoft.com/office/drawing/2014/main" val="3601958202"/>
                    </a:ext>
                  </a:extLst>
                </a:gridCol>
                <a:gridCol w="678866">
                  <a:extLst>
                    <a:ext uri="{9D8B030D-6E8A-4147-A177-3AD203B41FA5}">
                      <a16:colId xmlns:a16="http://schemas.microsoft.com/office/drawing/2014/main" val="3028836431"/>
                    </a:ext>
                  </a:extLst>
                </a:gridCol>
              </a:tblGrid>
              <a:tr h="712838">
                <a:tc>
                  <a:txBody>
                    <a:bodyPr/>
                    <a:lstStyle/>
                    <a:p>
                      <a:pPr algn="ctr"/>
                      <a:r>
                        <a:rPr lang="en-GB" sz="1600" b="1" dirty="0"/>
                        <a:t>A</a:t>
                      </a:r>
                    </a:p>
                  </a:txBody>
                  <a:tcPr anchor="ctr"/>
                </a:tc>
                <a:tc>
                  <a:txBody>
                    <a:bodyPr/>
                    <a:lstStyle/>
                    <a:p>
                      <a:pPr algn="ctr"/>
                      <a:r>
                        <a:rPr lang="en-GB" sz="900" dirty="0"/>
                        <a:t>Appearance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Where did the designer get their inspiration? Could the product look better?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Do</a:t>
                      </a:r>
                      <a:r>
                        <a:rPr lang="en-GB" sz="1100" baseline="0" dirty="0"/>
                        <a:t> you think it looks attractive or ugly, Why? </a:t>
                      </a:r>
                      <a:r>
                        <a:rPr lang="en-GB" sz="1100" dirty="0"/>
                        <a:t>What does</a:t>
                      </a:r>
                      <a:r>
                        <a:rPr lang="en-GB" sz="1100" baseline="0" dirty="0"/>
                        <a:t> the product look like? </a:t>
                      </a:r>
                      <a:r>
                        <a:rPr lang="en-GB" sz="1100" i="1" kern="1200" dirty="0">
                          <a:solidFill>
                            <a:schemeClr val="tx1"/>
                          </a:solidFill>
                          <a:effectLst/>
                          <a:latin typeface="+mn-lt"/>
                          <a:ea typeface="+mn-ea"/>
                          <a:cs typeface="+mn-cs"/>
                        </a:rPr>
                        <a:t>THINK</a:t>
                      </a:r>
                      <a:r>
                        <a:rPr lang="en-GB" sz="1100" kern="1200" dirty="0">
                          <a:solidFill>
                            <a:schemeClr val="tx1"/>
                          </a:solidFill>
                          <a:effectLst/>
                          <a:latin typeface="+mn-lt"/>
                          <a:ea typeface="+mn-ea"/>
                          <a:cs typeface="+mn-cs"/>
                        </a:rPr>
                        <a:t> shape, form, materials, size, beauty, ugliness.</a:t>
                      </a:r>
                      <a:endParaRPr lang="en-GB" sz="1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496133"/>
                  </a:ext>
                </a:extLst>
              </a:tr>
              <a:tr h="455052">
                <a:tc>
                  <a:txBody>
                    <a:bodyPr/>
                    <a:lstStyle/>
                    <a:p>
                      <a:pPr algn="ctr"/>
                      <a:r>
                        <a:rPr lang="en-GB" sz="1600" b="1" dirty="0"/>
                        <a:t>C</a:t>
                      </a:r>
                    </a:p>
                  </a:txBody>
                  <a:tcPr anchor="ctr"/>
                </a:tc>
                <a:tc>
                  <a:txBody>
                    <a:bodyPr/>
                    <a:lstStyle/>
                    <a:p>
                      <a:pPr algn="ctr"/>
                      <a:r>
                        <a:rPr lang="en-GB" sz="900" dirty="0"/>
                        <a:t>Cost</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it affordable to your customer?  Will it make a profit? Is it value for money? How much does it cost to make</a:t>
                      </a:r>
                      <a:r>
                        <a:rPr lang="en-GB" sz="1100" baseline="0" dirty="0"/>
                        <a: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3489485"/>
                  </a:ext>
                </a:extLst>
              </a:tr>
              <a:tr h="589408">
                <a:tc>
                  <a:txBody>
                    <a:bodyPr/>
                    <a:lstStyle/>
                    <a:p>
                      <a:pPr algn="ctr"/>
                      <a:r>
                        <a:rPr lang="en-GB" sz="1600" b="1" dirty="0"/>
                        <a:t>C</a:t>
                      </a:r>
                    </a:p>
                  </a:txBody>
                  <a:tcPr anchor="ctr"/>
                </a:tc>
                <a:tc>
                  <a:txBody>
                    <a:bodyPr/>
                    <a:lstStyle/>
                    <a:p>
                      <a:pPr algn="ctr"/>
                      <a:r>
                        <a:rPr lang="en-GB" sz="900" dirty="0"/>
                        <a:t>Customer</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What</a:t>
                      </a:r>
                      <a:r>
                        <a:rPr lang="en-GB" sz="1100" baseline="0" dirty="0"/>
                        <a:t> impact would it have on a customers life? </a:t>
                      </a:r>
                      <a:r>
                        <a:rPr lang="en-GB" sz="1100" dirty="0"/>
                        <a:t>Why would</a:t>
                      </a:r>
                      <a:r>
                        <a:rPr lang="en-GB" sz="1100" baseline="0" dirty="0"/>
                        <a:t> a customer buy it? </a:t>
                      </a:r>
                      <a:r>
                        <a:rPr lang="en-GB" sz="1100" dirty="0"/>
                        <a:t>What</a:t>
                      </a:r>
                      <a:r>
                        <a:rPr lang="en-GB" sz="1100" baseline="0" dirty="0"/>
                        <a:t> makes it suitable for them? </a:t>
                      </a:r>
                      <a:r>
                        <a:rPr lang="en-GB" sz="1100" dirty="0"/>
                        <a:t>Who</a:t>
                      </a:r>
                      <a:r>
                        <a:rPr lang="en-GB" sz="1100" baseline="0" dirty="0"/>
                        <a:t> would buy it?  Who would use it?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913323"/>
                  </a:ext>
                </a:extLst>
              </a:tr>
              <a:tr h="750013">
                <a:tc>
                  <a:txBody>
                    <a:bodyPr/>
                    <a:lstStyle/>
                    <a:p>
                      <a:pPr algn="ctr"/>
                      <a:r>
                        <a:rPr lang="en-GB" sz="1600" b="1" dirty="0"/>
                        <a:t>E</a:t>
                      </a:r>
                    </a:p>
                  </a:txBody>
                  <a:tcPr anchor="ctr"/>
                </a:tc>
                <a:tc>
                  <a:txBody>
                    <a:bodyPr/>
                    <a:lstStyle/>
                    <a:p>
                      <a:pPr algn="ctr"/>
                      <a:r>
                        <a:rPr lang="en-GB" sz="900" dirty="0"/>
                        <a:t>Environment</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What</a:t>
                      </a:r>
                      <a:r>
                        <a:rPr lang="en-GB" sz="1100" baseline="0" dirty="0"/>
                        <a:t> is the products impact on the environment?</a:t>
                      </a:r>
                      <a:r>
                        <a:rPr lang="en-GB" sz="1100" i="1" kern="1200" dirty="0">
                          <a:solidFill>
                            <a:schemeClr val="tx1"/>
                          </a:solidFill>
                          <a:effectLst/>
                          <a:latin typeface="+mn-lt"/>
                          <a:ea typeface="+mn-ea"/>
                          <a:cs typeface="+mn-cs"/>
                        </a:rPr>
                        <a:t> THINK</a:t>
                      </a:r>
                      <a:r>
                        <a:rPr lang="en-GB" sz="1100" kern="1200" dirty="0">
                          <a:solidFill>
                            <a:schemeClr val="tx1"/>
                          </a:solidFill>
                          <a:effectLst/>
                          <a:latin typeface="+mn-lt"/>
                          <a:ea typeface="+mn-ea"/>
                          <a:cs typeface="+mn-cs"/>
                        </a:rPr>
                        <a:t> batteries, rethink, refuse, reduce, reuse, recycle,</a:t>
                      </a:r>
                      <a:r>
                        <a:rPr lang="en-GB" sz="1100" kern="1200" baseline="0" dirty="0">
                          <a:solidFill>
                            <a:schemeClr val="tx1"/>
                          </a:solidFill>
                          <a:effectLst/>
                          <a:latin typeface="+mn-lt"/>
                          <a:ea typeface="+mn-ea"/>
                          <a:cs typeface="+mn-cs"/>
                        </a:rPr>
                        <a:t> lifecycle. </a:t>
                      </a:r>
                      <a:r>
                        <a:rPr lang="en-GB" sz="1100" dirty="0"/>
                        <a:t>How would the</a:t>
                      </a:r>
                      <a:r>
                        <a:rPr lang="en-GB" sz="1100" baseline="0" dirty="0"/>
                        <a:t> product be disposed of?</a:t>
                      </a:r>
                      <a:endParaRPr lang="en-GB" sz="1100" dirty="0"/>
                    </a:p>
                    <a:p>
                      <a:r>
                        <a:rPr lang="en-GB" sz="1100" dirty="0"/>
                        <a:t>Is the product needed</a:t>
                      </a:r>
                      <a:r>
                        <a:rPr lang="en-GB" sz="1100" baseline="0" dirty="0"/>
                        <a:t> or wanted?  How long will it last?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6058923"/>
                  </a:ext>
                </a:extLst>
              </a:tr>
              <a:tr h="455052">
                <a:tc>
                  <a:txBody>
                    <a:bodyPr/>
                    <a:lstStyle/>
                    <a:p>
                      <a:pPr algn="ctr"/>
                      <a:r>
                        <a:rPr lang="en-GB" sz="1600" b="1" dirty="0"/>
                        <a:t>S</a:t>
                      </a:r>
                    </a:p>
                  </a:txBody>
                  <a:tcPr anchor="ctr"/>
                </a:tc>
                <a:tc>
                  <a:txBody>
                    <a:bodyPr/>
                    <a:lstStyle/>
                    <a:p>
                      <a:pPr algn="ctr"/>
                      <a:r>
                        <a:rPr lang="en-GB" sz="900" dirty="0"/>
                        <a:t>Safety</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the product high quality? Does it meet safety standards? How has the designer considered safety? Could</a:t>
                      </a:r>
                      <a:r>
                        <a:rPr lang="en-GB" sz="1100" baseline="0" dirty="0"/>
                        <a:t> the product hurt anyone?  Are there any sharp edges?</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4251314"/>
                  </a:ext>
                </a:extLst>
              </a:tr>
              <a:tr h="455052">
                <a:tc>
                  <a:txBody>
                    <a:bodyPr/>
                    <a:lstStyle/>
                    <a:p>
                      <a:pPr algn="ctr"/>
                      <a:r>
                        <a:rPr lang="en-GB" sz="1600" b="1" dirty="0"/>
                        <a:t>S</a:t>
                      </a:r>
                    </a:p>
                  </a:txBody>
                  <a:tcPr anchor="ctr"/>
                </a:tc>
                <a:tc>
                  <a:txBody>
                    <a:bodyPr/>
                    <a:lstStyle/>
                    <a:p>
                      <a:pPr algn="ctr"/>
                      <a:r>
                        <a:rPr lang="en-GB" sz="900" dirty="0"/>
                        <a:t>Size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it an appropriate size? Would it work better if it was bigger</a:t>
                      </a:r>
                      <a:r>
                        <a:rPr lang="en-GB" sz="1100" baseline="0" dirty="0"/>
                        <a:t> or smaller? </a:t>
                      </a:r>
                      <a:r>
                        <a:rPr lang="en-GB" sz="1100" dirty="0"/>
                        <a:t>Does it come</a:t>
                      </a:r>
                      <a:r>
                        <a:rPr lang="en-GB" sz="1100" baseline="0" dirty="0"/>
                        <a:t> in different sizes? </a:t>
                      </a:r>
                      <a:r>
                        <a:rPr lang="en-GB" sz="1100" dirty="0"/>
                        <a:t>How big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23410"/>
                  </a:ext>
                </a:extLst>
              </a:tr>
              <a:tr h="579343">
                <a:tc>
                  <a:txBody>
                    <a:bodyPr/>
                    <a:lstStyle/>
                    <a:p>
                      <a:pPr algn="ctr"/>
                      <a:r>
                        <a:rPr lang="en-GB" sz="1600" b="1" dirty="0"/>
                        <a:t>F</a:t>
                      </a:r>
                    </a:p>
                  </a:txBody>
                  <a:tcPr anchor="ctr"/>
                </a:tc>
                <a:tc>
                  <a:txBody>
                    <a:bodyPr/>
                    <a:lstStyle/>
                    <a:p>
                      <a:pPr algn="ctr"/>
                      <a:r>
                        <a:rPr lang="en-GB" sz="900" dirty="0"/>
                        <a:t>Function</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Does the product work</a:t>
                      </a:r>
                      <a:r>
                        <a:rPr lang="en-GB" sz="1100" baseline="0" dirty="0"/>
                        <a:t>? </a:t>
                      </a:r>
                      <a:r>
                        <a:rPr lang="en-GB" sz="1100" dirty="0"/>
                        <a:t>Could the product</a:t>
                      </a:r>
                      <a:r>
                        <a:rPr lang="en-GB" sz="1100" baseline="0" dirty="0"/>
                        <a:t> </a:t>
                      </a:r>
                      <a:r>
                        <a:rPr lang="en-GB" sz="1100" dirty="0"/>
                        <a:t>work</a:t>
                      </a:r>
                      <a:r>
                        <a:rPr lang="en-GB" sz="1100" baseline="0" dirty="0"/>
                        <a:t> </a:t>
                      </a:r>
                      <a:r>
                        <a:rPr lang="en-GB" sz="1100" dirty="0"/>
                        <a:t>better? How does the product work? Why is the product needed? What does the product do</a:t>
                      </a:r>
                      <a:r>
                        <a:rPr lang="en-GB" sz="1100" baseline="0" dirty="0"/>
                        <a:t>? Is it easy to use?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38426"/>
                  </a:ext>
                </a:extLst>
              </a:tr>
              <a:tr h="633823">
                <a:tc>
                  <a:txBody>
                    <a:bodyPr/>
                    <a:lstStyle/>
                    <a:p>
                      <a:pPr algn="ctr"/>
                      <a:r>
                        <a:rPr lang="en-GB" sz="1600" b="1" dirty="0"/>
                        <a:t>M</a:t>
                      </a:r>
                    </a:p>
                  </a:txBody>
                  <a:tcPr anchor="ctr"/>
                </a:tc>
                <a:tc>
                  <a:txBody>
                    <a:bodyPr/>
                    <a:lstStyle/>
                    <a:p>
                      <a:pPr algn="ctr"/>
                      <a:r>
                        <a:rPr lang="en-GB" sz="900" dirty="0"/>
                        <a:t>Materials/ Manufacture </a:t>
                      </a:r>
                    </a:p>
                  </a:txBody>
                  <a:tcPr vert="vert270" anchor="ctr">
                    <a:lnR w="12700" cap="flat" cmpd="sng" algn="ctr">
                      <a:solidFill>
                        <a:schemeClr val="tx1"/>
                      </a:solidFill>
                      <a:prstDash val="solid"/>
                      <a:round/>
                      <a:headEnd type="none" w="med" len="med"/>
                      <a:tailEnd type="none" w="med" len="med"/>
                    </a:lnR>
                  </a:tcPr>
                </a:tc>
                <a:tc>
                  <a:txBody>
                    <a:bodyPr/>
                    <a:lstStyle/>
                    <a:p>
                      <a:pPr algn="l"/>
                      <a:r>
                        <a:rPr lang="en-GB" sz="1100" kern="1200" dirty="0">
                          <a:solidFill>
                            <a:schemeClr val="tx1"/>
                          </a:solidFill>
                          <a:latin typeface="+mn-lt"/>
                          <a:ea typeface="+mn-ea"/>
                          <a:cs typeface="+mn-cs"/>
                        </a:rPr>
                        <a:t>What impact could the designer’s choice of material have on the environment?</a:t>
                      </a:r>
                      <a:r>
                        <a:rPr lang="en-GB" sz="1100" kern="1200" dirty="0">
                          <a:solidFill>
                            <a:schemeClr val="tx1"/>
                          </a:solidFill>
                          <a:effectLst/>
                          <a:latin typeface="+mn-lt"/>
                          <a:ea typeface="+mn-ea"/>
                          <a:cs typeface="+mn-cs"/>
                        </a:rPr>
                        <a:t> </a:t>
                      </a:r>
                      <a:endParaRPr lang="en-GB"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Would a different material make it better? What material has it been made from? </a:t>
                      </a:r>
                    </a:p>
                    <a:p>
                      <a:r>
                        <a:rPr lang="en-GB" sz="1100" dirty="0"/>
                        <a:t>What process would be used to make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p>
                      <a:endParaRPr lang="en-GB" sz="1100" dirty="0"/>
                    </a:p>
                    <a:p>
                      <a:endParaRPr lang="en-GB" sz="1100" dirty="0"/>
                    </a:p>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234912"/>
                  </a:ext>
                </a:extLst>
              </a:tr>
            </a:tbl>
          </a:graphicData>
        </a:graphic>
      </p:graphicFrame>
      <p:sp>
        <p:nvSpPr>
          <p:cNvPr id="14" name="Title 1">
            <a:extLst>
              <a:ext uri="{FF2B5EF4-FFF2-40B4-BE49-F238E27FC236}">
                <a16:creationId xmlns:a16="http://schemas.microsoft.com/office/drawing/2014/main" id="{507DF442-8A1D-4D2B-A7D3-660F6A15B8A5}"/>
              </a:ext>
            </a:extLst>
          </p:cNvPr>
          <p:cNvSpPr txBox="1">
            <a:spLocks/>
          </p:cNvSpPr>
          <p:nvPr/>
        </p:nvSpPr>
        <p:spPr>
          <a:xfrm>
            <a:off x="0" y="2992160"/>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ACCESS FM</a:t>
            </a:r>
          </a:p>
        </p:txBody>
      </p:sp>
      <p:sp>
        <p:nvSpPr>
          <p:cNvPr id="15" name="TextBox 14">
            <a:extLst>
              <a:ext uri="{FF2B5EF4-FFF2-40B4-BE49-F238E27FC236}">
                <a16:creationId xmlns:a16="http://schemas.microsoft.com/office/drawing/2014/main" id="{63046F26-1F73-47F3-9B0F-2CA583C342DB}"/>
              </a:ext>
            </a:extLst>
          </p:cNvPr>
          <p:cNvSpPr txBox="1"/>
          <p:nvPr/>
        </p:nvSpPr>
        <p:spPr>
          <a:xfrm>
            <a:off x="188640" y="3622905"/>
            <a:ext cx="6480720" cy="430887"/>
          </a:xfrm>
          <a:prstGeom prst="rect">
            <a:avLst/>
          </a:prstGeom>
          <a:solidFill>
            <a:schemeClr val="bg1">
              <a:lumMod val="95000"/>
            </a:schemeClr>
          </a:solidFill>
        </p:spPr>
        <p:txBody>
          <a:bodyPr wrap="square" rtlCol="0">
            <a:spAutoFit/>
          </a:bodyPr>
          <a:lstStyle/>
          <a:p>
            <a:r>
              <a:rPr lang="en-GB" sz="1100" dirty="0"/>
              <a:t>ACCESS FM is an analysis and annotation tool which makes sure we consider all the important design criteria and the impact they have on products we are investigating, designing or evaluating,</a:t>
            </a:r>
          </a:p>
        </p:txBody>
      </p:sp>
      <p:pic>
        <p:nvPicPr>
          <p:cNvPr id="16" name="Picture 4" descr="http://britishdemocraticparty.org/wp-content/uploads/2013/06/money.gif">
            <a:hlinkClick r:id="rId3"/>
            <a:extLst>
              <a:ext uri="{FF2B5EF4-FFF2-40B4-BE49-F238E27FC236}">
                <a16:creationId xmlns:a16="http://schemas.microsoft.com/office/drawing/2014/main" id="{C80902C5-CB57-425A-8D10-FE1B9A6AB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757">
            <a:off x="5977077" y="4612905"/>
            <a:ext cx="809813" cy="5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http://www.fasttrakauto.com/blog/wp-content/uploads/2013/04/TargetMarket.jpg">
            <a:hlinkClick r:id="rId5"/>
            <a:extLst>
              <a:ext uri="{FF2B5EF4-FFF2-40B4-BE49-F238E27FC236}">
                <a16:creationId xmlns:a16="http://schemas.microsoft.com/office/drawing/2014/main" id="{62E202D5-F8F9-4556-9401-FE143383F10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702" y="5095834"/>
            <a:ext cx="822012" cy="8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E087017F-054D-4CB8-9D3C-092C38253BE5}"/>
              </a:ext>
            </a:extLst>
          </p:cNvPr>
          <p:cNvGrpSpPr/>
          <p:nvPr/>
        </p:nvGrpSpPr>
        <p:grpSpPr>
          <a:xfrm>
            <a:off x="5955356" y="4111643"/>
            <a:ext cx="511567" cy="430887"/>
            <a:chOff x="8097139" y="4096151"/>
            <a:chExt cx="1063625" cy="732357"/>
          </a:xfrm>
        </p:grpSpPr>
        <p:sp>
          <p:nvSpPr>
            <p:cNvPr id="19" name="Oval 18">
              <a:extLst>
                <a:ext uri="{FF2B5EF4-FFF2-40B4-BE49-F238E27FC236}">
                  <a16:creationId xmlns:a16="http://schemas.microsoft.com/office/drawing/2014/main" id="{0458CBE7-5B57-4546-AACA-880275D43265}"/>
                </a:ext>
              </a:extLst>
            </p:cNvPr>
            <p:cNvSpPr/>
            <p:nvPr/>
          </p:nvSpPr>
          <p:spPr>
            <a:xfrm>
              <a:off x="8237509" y="4189729"/>
              <a:ext cx="782884" cy="63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0" name="Picture 6" descr="http://t0.gstatic.com/images?q=tbn:ANd9GcR5Dbus2_f_ZRz0f5AGHWzERzUpIL2l6dVJgbXulG_RPb6qUnlu2A">
              <a:hlinkClick r:id="rId7"/>
              <a:extLst>
                <a:ext uri="{FF2B5EF4-FFF2-40B4-BE49-F238E27FC236}">
                  <a16:creationId xmlns:a16="http://schemas.microsoft.com/office/drawing/2014/main" id="{CBAC2D17-8259-4B32-BD4C-83C186B7F8D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7015">
              <a:off x="8097139" y="4096151"/>
              <a:ext cx="10636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0" descr="http://www.kingsbathroom.co.uk/news/wp-content/uploads/2012/07/tape-measure.jpg">
            <a:hlinkClick r:id="rId9"/>
            <a:extLst>
              <a:ext uri="{FF2B5EF4-FFF2-40B4-BE49-F238E27FC236}">
                <a16:creationId xmlns:a16="http://schemas.microsoft.com/office/drawing/2014/main" id="{616F0051-AF9A-49EB-AC92-7D981F91BE81}"/>
              </a:ext>
            </a:extLst>
          </p:cNvPr>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9846" b="89768" l="0" r="96026">
                        <a14:foregroundMark x1="17051" y1="40734" x2="17051" y2="40734"/>
                        <a14:foregroundMark x1="14231" y1="50193" x2="14231" y2="50193"/>
                        <a14:foregroundMark x1="14231" y1="50000" x2="14231" y2="50000"/>
                        <a14:foregroundMark x1="63974" y1="35521" x2="63974" y2="35521"/>
                        <a14:foregroundMark x1="68974" y1="31660" x2="68974" y2="31660"/>
                        <a14:foregroundMark x1="65769" y1="27606" x2="65769" y2="27606"/>
                        <a14:foregroundMark x1="61795" y1="30502" x2="61795" y2="30502"/>
                        <a14:foregroundMark x1="60128" y1="45367" x2="60128" y2="45367"/>
                        <a14:foregroundMark x1="59231" y1="48069" x2="59231" y2="48069"/>
                        <a14:foregroundMark x1="59231" y1="48069" x2="59231" y2="48069"/>
                        <a14:foregroundMark x1="59231" y1="48069" x2="59231" y2="48069"/>
                        <a14:foregroundMark x1="59231" y1="50965" x2="59231" y2="50965"/>
                        <a14:foregroundMark x1="59231" y1="50965" x2="59231" y2="50965"/>
                        <a14:foregroundMark x1="59231" y1="50965" x2="59231" y2="50965"/>
                        <a14:foregroundMark x1="59231" y1="50965" x2="59231" y2="50965"/>
                        <a14:foregroundMark x1="62051" y1="37452" x2="62051" y2="37452"/>
                        <a14:foregroundMark x1="62051" y1="37452" x2="62051" y2="37452"/>
                        <a14:foregroundMark x1="59872" y1="37452" x2="59872" y2="37452"/>
                        <a14:foregroundMark x1="60513" y1="33398" x2="60513" y2="33398"/>
                        <a14:foregroundMark x1="60513" y1="44595" x2="60513" y2="44595"/>
                        <a14:foregroundMark x1="59231" y1="42857" x2="59231" y2="42857"/>
                        <a14:foregroundMark x1="57308" y1="48069" x2="57308" y2="48069"/>
                        <a14:foregroundMark x1="53846" y1="54054" x2="53846" y2="54054"/>
                        <a14:foregroundMark x1="51026" y1="57722" x2="51026" y2="57722"/>
                        <a14:foregroundMark x1="54487" y1="56178" x2="54487" y2="56178"/>
                        <a14:foregroundMark x1="54487" y1="56178" x2="54487" y2="56178"/>
                        <a14:foregroundMark x1="50128" y1="57143" x2="50128" y2="57143"/>
                        <a14:foregroundMark x1="45641" y1="59266" x2="45641" y2="59266"/>
                        <a14:foregroundMark x1="42821" y1="57143" x2="42821" y2="57143"/>
                        <a14:foregroundMark x1="41923" y1="57143" x2="40385" y2="57143"/>
                        <a14:foregroundMark x1="40385" y1="57143" x2="40385" y2="57143"/>
                        <a14:foregroundMark x1="38462" y1="55019" x2="38462" y2="55019"/>
                        <a14:foregroundMark x1="37179" y1="54054" x2="37179" y2="54054"/>
                        <a14:foregroundMark x1="36923" y1="53668" x2="36923" y2="53668"/>
                        <a14:foregroundMark x1="36282" y1="53089" x2="36282" y2="53089"/>
                        <a14:foregroundMark x1="35897" y1="52703" x2="35897" y2="52703"/>
                        <a14:foregroundMark x1="35897" y1="52317" x2="35897" y2="52317"/>
                        <a14:foregroundMark x1="35385" y1="51544" x2="35385" y2="51544"/>
                        <a14:foregroundMark x1="35385" y1="50965" x2="35385" y2="50965"/>
                        <a14:foregroundMark x1="31923" y1="47297" x2="31923" y2="47297"/>
                        <a14:foregroundMark x1="31538" y1="45367" x2="31538" y2="45367"/>
                        <a14:foregroundMark x1="30641" y1="44402" x2="30641" y2="44402"/>
                        <a14:foregroundMark x1="30641" y1="43822" x2="30641" y2="43822"/>
                        <a14:foregroundMark x1="30256" y1="43629" x2="30256" y2="43629"/>
                        <a14:foregroundMark x1="28718" y1="39768" x2="28718" y2="39768"/>
                        <a14:foregroundMark x1="28077" y1="39575" x2="28077" y2="39575"/>
                        <a14:foregroundMark x1="28077" y1="39575" x2="28077" y2="39575"/>
                        <a14:foregroundMark x1="27436" y1="38610" x2="27436" y2="38610"/>
                        <a14:foregroundMark x1="43205" y1="59653" x2="43205" y2="59653"/>
                        <a14:foregroundMark x1="71538" y1="37259" x2="71538" y2="37259"/>
                        <a14:foregroundMark x1="72051" y1="35907" x2="72051" y2="35907"/>
                        <a14:foregroundMark x1="70897" y1="33205" x2="70897" y2="33205"/>
                        <a14:foregroundMark x1="70897" y1="33398" x2="70897" y2="33398"/>
                        <a14:foregroundMark x1="71538" y1="34556" x2="71538" y2="34556"/>
                        <a14:foregroundMark x1="71538" y1="34556" x2="71538" y2="34556"/>
                        <a14:foregroundMark x1="71538" y1="34749" x2="71538" y2="34749"/>
                        <a14:foregroundMark x1="71795" y1="35521" x2="71795" y2="36293"/>
                        <a14:foregroundMark x1="71795" y1="36680" x2="71795" y2="36680"/>
                        <a14:foregroundMark x1="71795" y1="37645" x2="71795" y2="37645"/>
                        <a14:foregroundMark x1="71795" y1="38224" x2="71795" y2="38224"/>
                        <a14:foregroundMark x1="71795" y1="38610" x2="71795" y2="39768"/>
                        <a14:foregroundMark x1="72051" y1="40347" x2="72051" y2="40347"/>
                        <a14:foregroundMark x1="72051" y1="41120" x2="72051" y2="41120"/>
                        <a14:foregroundMark x1="59487" y1="58494" x2="59487" y2="58494"/>
                        <a14:foregroundMark x1="51026" y1="63900" x2="51026" y2="63900"/>
                        <a14:foregroundMark x1="59872" y1="58687" x2="59872" y2="58687"/>
                        <a14:foregroundMark x1="59872" y1="58494" x2="59872" y2="58494"/>
                        <a14:foregroundMark x1="56410" y1="62741" x2="56410" y2="62741"/>
                        <a14:foregroundMark x1="55769" y1="62741" x2="55769" y2="62741"/>
                        <a14:foregroundMark x1="40641" y1="60811" x2="40641" y2="60811"/>
                        <a14:foregroundMark x1="40641" y1="60811" x2="40641" y2="60811"/>
                        <a14:foregroundMark x1="9872" y1="60811" x2="9872" y2="60811"/>
                        <a14:foregroundMark x1="10128" y1="60811" x2="10128" y2="60811"/>
                        <a14:foregroundMark x1="17436" y1="47490" x2="17436" y2="47490"/>
                        <a14:foregroundMark x1="17436" y1="47490" x2="17436" y2="47490"/>
                        <a14:foregroundMark x1="13974" y1="43629" x2="13974" y2="43629"/>
                        <a14:foregroundMark x1="13974" y1="43629" x2="13974" y2="43629"/>
                        <a14:foregroundMark x1="13974" y1="43629" x2="13974" y2="43629"/>
                        <a14:foregroundMark x1="16154" y1="43629" x2="17051" y2="43822"/>
                        <a14:foregroundMark x1="17051" y1="43822" x2="17051" y2="43822"/>
                        <a14:foregroundMark x1="17051" y1="43822" x2="17051" y2="43822"/>
                        <a14:foregroundMark x1="17051" y1="44208" x2="17051" y2="44981"/>
                        <a14:foregroundMark x1="17051" y1="46718" x2="15256" y2="50000"/>
                        <a14:foregroundMark x1="15256" y1="50193" x2="15256" y2="50193"/>
                        <a14:foregroundMark x1="15256" y1="50193" x2="15256" y2="50193"/>
                        <a14:foregroundMark x1="15256" y1="50579" x2="15256" y2="50579"/>
                        <a14:foregroundMark x1="15256" y1="50965" x2="15256" y2="50965"/>
                        <a14:foregroundMark x1="15256" y1="52124" x2="15256" y2="52124"/>
                        <a14:foregroundMark x1="15256" y1="52124" x2="15256" y2="52124"/>
                        <a14:foregroundMark x1="15256" y1="52317" x2="15256" y2="52317"/>
                        <a14:foregroundMark x1="15256" y1="53475" x2="15256" y2="53475"/>
                        <a14:foregroundMark x1="15256" y1="53475" x2="15256" y2="53475"/>
                        <a14:foregroundMark x1="15256" y1="54247" x2="15256" y2="54247"/>
                        <a14:foregroundMark x1="15256" y1="55019" x2="15256" y2="55019"/>
                        <a14:foregroundMark x1="15256" y1="55792" x2="15256" y2="55792"/>
                        <a14:foregroundMark x1="15256" y1="55792" x2="15256" y2="55792"/>
                        <a14:foregroundMark x1="15256" y1="55792" x2="15256" y2="55792"/>
                        <a14:foregroundMark x1="15256" y1="56564" x2="15256" y2="56564"/>
                        <a14:foregroundMark x1="15256" y1="56564" x2="15256" y2="56564"/>
                        <a14:foregroundMark x1="15256" y1="56564" x2="15256" y2="56564"/>
                        <a14:foregroundMark x1="15256" y1="56564" x2="15256" y2="57722"/>
                        <a14:foregroundMark x1="15256" y1="57722" x2="15256" y2="57722"/>
                        <a14:foregroundMark x1="15256" y1="57915" x2="15256" y2="57915"/>
                        <a14:foregroundMark x1="15256" y1="57915" x2="15256" y2="57915"/>
                        <a14:foregroundMark x1="20513" y1="42471" x2="20513" y2="42471"/>
                        <a14:foregroundMark x1="20513" y1="42471" x2="20513" y2="42471"/>
                        <a14:foregroundMark x1="21154" y1="40154" x2="21154" y2="40154"/>
                        <a14:foregroundMark x1="21154" y1="40154" x2="21154" y2="40154"/>
                        <a14:foregroundMark x1="20256" y1="45174" x2="20256" y2="45174"/>
                        <a14:foregroundMark x1="20256" y1="45174" x2="20256" y2="45174"/>
                        <a14:foregroundMark x1="10769" y1="47876" x2="10769" y2="47876"/>
                        <a14:foregroundMark x1="10769" y1="47876" x2="10769" y2="47876"/>
                        <a14:foregroundMark x1="10769" y1="50193" x2="10769" y2="50193"/>
                        <a14:foregroundMark x1="10769" y1="50193" x2="10769" y2="50193"/>
                        <a14:foregroundMark x1="22436" y1="35521" x2="22436" y2="35521"/>
                        <a14:foregroundMark x1="22179" y1="35328" x2="22179" y2="35328"/>
                        <a14:foregroundMark x1="24615" y1="34170" x2="24615" y2="34170"/>
                        <a14:foregroundMark x1="24615" y1="34170" x2="24615" y2="34170"/>
                        <a14:foregroundMark x1="26538" y1="33977" x2="26538" y2="33977"/>
                        <a14:foregroundMark x1="26538" y1="33977" x2="26538" y2="33977"/>
                        <a14:foregroundMark x1="27179" y1="33977" x2="27179" y2="33977"/>
                        <a14:foregroundMark x1="27179" y1="33977" x2="27179" y2="33977"/>
                        <a14:foregroundMark x1="22179" y1="35135" x2="22179" y2="35135"/>
                        <a14:foregroundMark x1="22179" y1="35135" x2="22179" y2="35135"/>
                        <a14:foregroundMark x1="20897" y1="34749" x2="20897" y2="34749"/>
                        <a14:foregroundMark x1="20897" y1="34749" x2="20897" y2="34749"/>
                        <a14:foregroundMark x1="20897" y1="33784" x2="20897" y2="33784"/>
                        <a14:foregroundMark x1="20897" y1="33784" x2="20897" y2="33784"/>
                        <a14:foregroundMark x1="19615" y1="34749" x2="19615" y2="34749"/>
                        <a14:foregroundMark x1="19231" y1="34749" x2="19231" y2="34749"/>
                      </a14:backgroundRemoval>
                    </a14:imgEffect>
                  </a14:imgLayer>
                </a14:imgProps>
              </a:ext>
              <a:ext uri="{28A0092B-C50C-407E-A947-70E740481C1C}">
                <a14:useLocalDpi xmlns:a14="http://schemas.microsoft.com/office/drawing/2010/main" val="0"/>
              </a:ext>
            </a:extLst>
          </a:blip>
          <a:srcRect/>
          <a:stretch>
            <a:fillRect/>
          </a:stretch>
        </p:blipFill>
        <p:spPr bwMode="auto">
          <a:xfrm rot="1344074" flipH="1">
            <a:off x="5863904" y="6575303"/>
            <a:ext cx="862187" cy="91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us.123rf.com/400wm/400/400/arcady31/arcady311002/arcady31100200021/6388848-mortal-danger-sign.jpg">
            <a:hlinkClick r:id="rId12"/>
            <a:extLst>
              <a:ext uri="{FF2B5EF4-FFF2-40B4-BE49-F238E27FC236}">
                <a16:creationId xmlns:a16="http://schemas.microsoft.com/office/drawing/2014/main" id="{78DB3DB5-7A5F-47D1-A590-18B9C013A87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3921" y="6204251"/>
            <a:ext cx="511793" cy="49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http://www.rhodespackaging.co.uk/acatalog/retail-wholesale-packing-materials-aldershot-surrey-hampshire-gu.jpg">
            <a:hlinkClick r:id="rId14"/>
            <a:extLst>
              <a:ext uri="{FF2B5EF4-FFF2-40B4-BE49-F238E27FC236}">
                <a16:creationId xmlns:a16="http://schemas.microsoft.com/office/drawing/2014/main" id="{C4E0F69E-30BE-4B7E-999C-C220128743F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16592">
            <a:off x="5940746" y="8209357"/>
            <a:ext cx="803606" cy="66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http://www.carlisleschools.org/webpages/wolfer/imageGallery/ClipArt/Function%20machine.jpg">
            <a:hlinkClick r:id="rId16"/>
            <a:extLst>
              <a:ext uri="{FF2B5EF4-FFF2-40B4-BE49-F238E27FC236}">
                <a16:creationId xmlns:a16="http://schemas.microsoft.com/office/drawing/2014/main" id="{FF43DFCB-9417-4801-B856-44E94CC74D06}"/>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5447">
            <a:off x="5977385" y="7237190"/>
            <a:ext cx="622668" cy="7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25B74A4D-73B9-478B-BBD6-635F4AECB28D}"/>
              </a:ext>
            </a:extLst>
          </p:cNvPr>
          <p:cNvGrpSpPr/>
          <p:nvPr/>
        </p:nvGrpSpPr>
        <p:grpSpPr>
          <a:xfrm>
            <a:off x="5805264" y="5847379"/>
            <a:ext cx="633650" cy="524821"/>
            <a:chOff x="5334847" y="3609750"/>
            <a:chExt cx="1512094" cy="1300757"/>
          </a:xfrm>
        </p:grpSpPr>
        <p:sp>
          <p:nvSpPr>
            <p:cNvPr id="26" name="Rectangle 25">
              <a:extLst>
                <a:ext uri="{FF2B5EF4-FFF2-40B4-BE49-F238E27FC236}">
                  <a16:creationId xmlns:a16="http://schemas.microsoft.com/office/drawing/2014/main" id="{AB771CBD-DB18-4404-B28A-7714897B7339}"/>
                </a:ext>
              </a:extLst>
            </p:cNvPr>
            <p:cNvSpPr/>
            <p:nvPr/>
          </p:nvSpPr>
          <p:spPr>
            <a:xfrm rot="1048393">
              <a:off x="5835253" y="3923928"/>
              <a:ext cx="5764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7" name="Picture 2" descr="http://www.recycling.org.uk/images/recyclingbin.jpg">
              <a:hlinkClick r:id="rId18"/>
              <a:extLst>
                <a:ext uri="{FF2B5EF4-FFF2-40B4-BE49-F238E27FC236}">
                  <a16:creationId xmlns:a16="http://schemas.microsoft.com/office/drawing/2014/main" id="{770BB092-40D2-4D5A-9AF1-6C1ECFCA3044}"/>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0311">
              <a:off x="5334847" y="3609750"/>
              <a:ext cx="1512094" cy="13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753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CCE9DB87-23B0-4A33-B428-31312CA42BE8}"/>
              </a:ext>
            </a:extLst>
          </p:cNvPr>
          <p:cNvSpPr>
            <a:spLocks noGrp="1"/>
          </p:cNvSpPr>
          <p:nvPr>
            <p:ph type="title"/>
          </p:nvPr>
        </p:nvSpPr>
        <p:spPr>
          <a:xfrm>
            <a:off x="1" y="1"/>
            <a:ext cx="6858000" cy="539552"/>
          </a:xfrm>
          <a:solidFill>
            <a:schemeClr val="bg1">
              <a:lumMod val="95000"/>
            </a:schemeClr>
          </a:solidFill>
        </p:spPr>
        <p:txBody>
          <a:bodyPr anchor="ctr">
            <a:normAutofit fontScale="90000"/>
          </a:bodyPr>
          <a:lstStyle/>
          <a:p>
            <a:pPr algn="ctr"/>
            <a:r>
              <a:rPr lang="en-GB" sz="2400" b="1" dirty="0"/>
              <a:t>Personalised Learning Checklist: KS3 CAD &amp; Engineering</a:t>
            </a:r>
            <a:endParaRPr lang="ru-RU" sz="2400" b="1" dirty="0"/>
          </a:p>
        </p:txBody>
      </p:sp>
      <p:sp>
        <p:nvSpPr>
          <p:cNvPr id="3" name="Rectangle 1">
            <a:extLst>
              <a:ext uri="{FF2B5EF4-FFF2-40B4-BE49-F238E27FC236}">
                <a16:creationId xmlns:a16="http://schemas.microsoft.com/office/drawing/2014/main" id="{AA028F1A-102A-41D3-96F3-8D32D715E754}"/>
              </a:ext>
            </a:extLst>
          </p:cNvPr>
          <p:cNvSpPr>
            <a:spLocks noChangeArrowheads="1"/>
          </p:cNvSpPr>
          <p:nvPr/>
        </p:nvSpPr>
        <p:spPr bwMode="auto">
          <a:xfrm>
            <a:off x="188640" y="656174"/>
            <a:ext cx="6408712" cy="1384995"/>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a:t>
            </a: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revision aid</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of the statements below, to prove you can do each one.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can definitely do the full task, tick green.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you can do some of the task, tick amber. </a:t>
            </a:r>
            <a:endParaRPr kumimoji="0" lang="en-GB" altLang="en-US" sz="600" b="0" i="0" u="none" strike="noStrike" cap="none" normalizeH="0" baseline="0" dirty="0">
              <a:ln>
                <a:noFill/>
              </a:ln>
              <a:solidFill>
                <a:schemeClr val="accent6">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can do less than half of the task, tick red.</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have not ticked green, spend some extra time revising that area!</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 a revision aid?</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could be revision notes, a mind map, a list, flashcards. Whatever works for you! Look at the revision strategies page for more ideas.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D225D83-D801-4DF2-98BC-3DFA97D3532F}"/>
              </a:ext>
            </a:extLst>
          </p:cNvPr>
          <p:cNvGraphicFramePr>
            <a:graphicFrameLocks noGrp="1"/>
          </p:cNvGraphicFramePr>
          <p:nvPr>
            <p:extLst>
              <p:ext uri="{D42A27DB-BD31-4B8C-83A1-F6EECF244321}">
                <p14:modId xmlns:p14="http://schemas.microsoft.com/office/powerpoint/2010/main" val="539880402"/>
              </p:ext>
            </p:extLst>
          </p:nvPr>
        </p:nvGraphicFramePr>
        <p:xfrm>
          <a:off x="188640" y="2195736"/>
          <a:ext cx="6408713" cy="6624737"/>
        </p:xfrm>
        <a:graphic>
          <a:graphicData uri="http://schemas.openxmlformats.org/drawingml/2006/table">
            <a:tbl>
              <a:tblPr firstRow="1" firstCol="1" bandRow="1">
                <a:tableStyleId>{5940675A-B579-460E-94D1-54222C63F5DA}</a:tableStyleId>
              </a:tblPr>
              <a:tblGrid>
                <a:gridCol w="3324841">
                  <a:extLst>
                    <a:ext uri="{9D8B030D-6E8A-4147-A177-3AD203B41FA5}">
                      <a16:colId xmlns:a16="http://schemas.microsoft.com/office/drawing/2014/main" val="1971480372"/>
                    </a:ext>
                  </a:extLst>
                </a:gridCol>
                <a:gridCol w="1063846">
                  <a:extLst>
                    <a:ext uri="{9D8B030D-6E8A-4147-A177-3AD203B41FA5}">
                      <a16:colId xmlns:a16="http://schemas.microsoft.com/office/drawing/2014/main" val="802854123"/>
                    </a:ext>
                  </a:extLst>
                </a:gridCol>
                <a:gridCol w="983096">
                  <a:extLst>
                    <a:ext uri="{9D8B030D-6E8A-4147-A177-3AD203B41FA5}">
                      <a16:colId xmlns:a16="http://schemas.microsoft.com/office/drawing/2014/main" val="3144388412"/>
                    </a:ext>
                  </a:extLst>
                </a:gridCol>
                <a:gridCol w="1036930">
                  <a:extLst>
                    <a:ext uri="{9D8B030D-6E8A-4147-A177-3AD203B41FA5}">
                      <a16:colId xmlns:a16="http://schemas.microsoft.com/office/drawing/2014/main" val="4223899641"/>
                    </a:ext>
                  </a:extLst>
                </a:gridCol>
              </a:tblGrid>
              <a:tr h="453427">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KS3 CAD &amp; ENGINEERING</a:t>
                      </a:r>
                    </a:p>
                  </a:txBody>
                  <a:tcPr marL="68580" marR="68580" marT="0" marB="0" anchor="ctr">
                    <a:solidFill>
                      <a:schemeClr val="bg1">
                        <a:lumMod val="95000"/>
                      </a:schemeClr>
                    </a:solidFill>
                  </a:tcPr>
                </a:tc>
                <a:tc>
                  <a:txBody>
                    <a:bodyPr/>
                    <a:lstStyle/>
                    <a:p>
                      <a:endParaRPr lang="en-GB" dirty="0"/>
                    </a:p>
                  </a:txBody>
                  <a:tcPr marL="68580" marR="68580" marT="0" marB="0" anchor="ctr">
                    <a:noFill/>
                  </a:tcPr>
                </a:tc>
                <a:tc>
                  <a:txBody>
                    <a:bodyPr/>
                    <a:lstStyle/>
                    <a:p>
                      <a:endParaRPr lang="en-GB" dirty="0"/>
                    </a:p>
                  </a:txBody>
                  <a:tcPr marL="68580" marR="68580" marT="0" marB="0" anchor="ctr">
                    <a:noFill/>
                  </a:tcPr>
                </a:tc>
                <a:tc>
                  <a:txBody>
                    <a:bodyPr/>
                    <a:lstStyle/>
                    <a:p>
                      <a:endParaRPr lang="en-GB" dirty="0"/>
                    </a:p>
                  </a:txBody>
                  <a:tcPr marL="68580" marR="68580" marT="0" marB="0" anchor="ctr">
                    <a:noFill/>
                  </a:tcPr>
                </a:tc>
                <a:extLst>
                  <a:ext uri="{0D108BD9-81ED-4DB2-BD59-A6C34878D82A}">
                    <a16:rowId xmlns:a16="http://schemas.microsoft.com/office/drawing/2014/main" val="3695896297"/>
                  </a:ext>
                </a:extLst>
              </a:tr>
              <a:tr h="223427">
                <a:tc gridSpan="4">
                  <a:txBody>
                    <a:bodyPr/>
                    <a:lstStyle/>
                    <a:p>
                      <a:pPr>
                        <a:lnSpc>
                          <a:spcPct val="107000"/>
                        </a:lnSpc>
                        <a:spcAft>
                          <a:spcPts val="800"/>
                        </a:spcAft>
                      </a:pPr>
                      <a:r>
                        <a:rPr lang="en-GB" sz="1100" dirty="0">
                          <a:effectLst/>
                        </a:rPr>
                        <a:t>Year 9 Module 1 –</a:t>
                      </a:r>
                      <a:r>
                        <a:rPr lang="en-GB" sz="1200" kern="1200" dirty="0">
                          <a:effectLst/>
                        </a:rPr>
                        <a:t> </a:t>
                      </a:r>
                      <a:r>
                        <a:rPr lang="en-GB" sz="1100" dirty="0">
                          <a:effectLst/>
                        </a:rPr>
                        <a:t>Material Properties and Technical Drawings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866261"/>
                  </a:ext>
                </a:extLst>
              </a:tr>
              <a:tr h="380872">
                <a:tc>
                  <a:txBody>
                    <a:bodyPr/>
                    <a:lstStyle/>
                    <a:p>
                      <a:pPr>
                        <a:lnSpc>
                          <a:spcPct val="107000"/>
                        </a:lnSpc>
                        <a:spcAft>
                          <a:spcPts val="0"/>
                        </a:spcAft>
                      </a:pPr>
                      <a:r>
                        <a:rPr lang="en-GB" sz="1000">
                          <a:effectLst/>
                        </a:rPr>
                        <a:t>Make a poster showing all the different material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3037782"/>
                  </a:ext>
                </a:extLst>
              </a:tr>
              <a:tr h="380872">
                <a:tc>
                  <a:txBody>
                    <a:bodyPr/>
                    <a:lstStyle/>
                    <a:p>
                      <a:pPr>
                        <a:lnSpc>
                          <a:spcPct val="107000"/>
                        </a:lnSpc>
                        <a:spcAft>
                          <a:spcPts val="0"/>
                        </a:spcAft>
                      </a:pPr>
                      <a:r>
                        <a:rPr lang="en-GB" sz="1000">
                          <a:effectLst/>
                        </a:rPr>
                        <a:t>Draw the top front and side view of your mobile phone on the back.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404291"/>
                  </a:ext>
                </a:extLst>
              </a:tr>
              <a:tr h="186113">
                <a:tc>
                  <a:txBody>
                    <a:bodyPr/>
                    <a:lstStyle/>
                    <a:p>
                      <a:pPr>
                        <a:lnSpc>
                          <a:spcPct val="107000"/>
                        </a:lnSpc>
                        <a:spcAft>
                          <a:spcPts val="0"/>
                        </a:spcAft>
                      </a:pPr>
                      <a:r>
                        <a:rPr lang="en-GB" sz="1000">
                          <a:effectLst/>
                        </a:rPr>
                        <a:t>Create a table showing the different materials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675949"/>
                  </a:ext>
                </a:extLst>
              </a:tr>
              <a:tr h="380872">
                <a:tc>
                  <a:txBody>
                    <a:bodyPr/>
                    <a:lstStyle/>
                    <a:p>
                      <a:pPr>
                        <a:lnSpc>
                          <a:spcPct val="107000"/>
                        </a:lnSpc>
                        <a:spcAft>
                          <a:spcPts val="0"/>
                        </a:spcAft>
                      </a:pPr>
                      <a:r>
                        <a:rPr lang="en-GB" sz="1000">
                          <a:effectLst/>
                        </a:rPr>
                        <a:t>Give an example of each type of material and why it is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522523"/>
                  </a:ext>
                </a:extLst>
              </a:tr>
              <a:tr h="380872">
                <a:tc>
                  <a:txBody>
                    <a:bodyPr/>
                    <a:lstStyle/>
                    <a:p>
                      <a:pPr>
                        <a:lnSpc>
                          <a:spcPct val="107000"/>
                        </a:lnSpc>
                        <a:spcAft>
                          <a:spcPts val="0"/>
                        </a:spcAft>
                      </a:pPr>
                      <a:r>
                        <a:rPr lang="en-GB" sz="1000">
                          <a:effectLst/>
                        </a:rPr>
                        <a:t>Explain the views shown in an orthographic drawing and why they are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7608679"/>
                  </a:ext>
                </a:extLst>
              </a:tr>
              <a:tr h="186113">
                <a:tc>
                  <a:txBody>
                    <a:bodyPr/>
                    <a:lstStyle/>
                    <a:p>
                      <a:pPr>
                        <a:lnSpc>
                          <a:spcPct val="107000"/>
                        </a:lnSpc>
                        <a:spcAft>
                          <a:spcPts val="0"/>
                        </a:spcAft>
                      </a:pPr>
                      <a:r>
                        <a:rPr lang="en-GB" sz="1000">
                          <a:effectLst/>
                        </a:rPr>
                        <a:t>Create a table showing the different materials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7659277"/>
                  </a:ext>
                </a:extLst>
              </a:tr>
              <a:tr h="380872">
                <a:tc>
                  <a:txBody>
                    <a:bodyPr/>
                    <a:lstStyle/>
                    <a:p>
                      <a:pPr>
                        <a:lnSpc>
                          <a:spcPct val="107000"/>
                        </a:lnSpc>
                        <a:spcAft>
                          <a:spcPts val="0"/>
                        </a:spcAft>
                      </a:pPr>
                      <a:r>
                        <a:rPr lang="en-GB" sz="1000">
                          <a:effectLst/>
                        </a:rPr>
                        <a:t>Give an example of each type of material and why it is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4997755"/>
                  </a:ext>
                </a:extLst>
              </a:tr>
              <a:tr h="186113">
                <a:tc gridSpan="4">
                  <a:txBody>
                    <a:bodyPr/>
                    <a:lstStyle/>
                    <a:p>
                      <a:pPr>
                        <a:lnSpc>
                          <a:spcPct val="107000"/>
                        </a:lnSpc>
                        <a:spcAft>
                          <a:spcPts val="800"/>
                        </a:spcAft>
                      </a:pPr>
                      <a:r>
                        <a:rPr lang="en-GB" sz="1000" dirty="0">
                          <a:effectLst/>
                        </a:rPr>
                        <a:t>Year 9 Module 2 – Manufacturing Safely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28417"/>
                  </a:ext>
                </a:extLst>
              </a:tr>
              <a:tr h="204770">
                <a:tc>
                  <a:txBody>
                    <a:bodyPr/>
                    <a:lstStyle/>
                    <a:p>
                      <a:pPr>
                        <a:lnSpc>
                          <a:spcPct val="107000"/>
                        </a:lnSpc>
                        <a:spcAft>
                          <a:spcPts val="0"/>
                        </a:spcAft>
                      </a:pPr>
                      <a:r>
                        <a:rPr lang="en-GB" sz="1000" dirty="0">
                          <a:effectLst/>
                        </a:rPr>
                        <a:t>Write a plan for making a coat hook.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87614515"/>
                  </a:ext>
                </a:extLst>
              </a:tr>
              <a:tr h="380872">
                <a:tc>
                  <a:txBody>
                    <a:bodyPr/>
                    <a:lstStyle/>
                    <a:p>
                      <a:pPr>
                        <a:lnSpc>
                          <a:spcPct val="107000"/>
                        </a:lnSpc>
                        <a:spcAft>
                          <a:spcPts val="0"/>
                        </a:spcAft>
                      </a:pPr>
                      <a:r>
                        <a:rPr lang="en-GB" sz="1000" dirty="0">
                          <a:effectLst/>
                        </a:rPr>
                        <a:t>Write a paragraph explaining each of the stages and what safety measures you needed to take when working.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8618085"/>
                  </a:ext>
                </a:extLst>
              </a:tr>
              <a:tr h="380872">
                <a:tc>
                  <a:txBody>
                    <a:bodyPr/>
                    <a:lstStyle/>
                    <a:p>
                      <a:pPr>
                        <a:lnSpc>
                          <a:spcPct val="107000"/>
                        </a:lnSpc>
                        <a:spcAft>
                          <a:spcPts val="0"/>
                        </a:spcAft>
                      </a:pPr>
                      <a:r>
                        <a:rPr lang="en-GB" sz="1000" dirty="0">
                          <a:effectLst/>
                        </a:rPr>
                        <a:t>In a table, identify each stage in making your coat hook and say what tools were needed.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0724923"/>
                  </a:ext>
                </a:extLst>
              </a:tr>
              <a:tr h="380872">
                <a:tc>
                  <a:txBody>
                    <a:bodyPr/>
                    <a:lstStyle/>
                    <a:p>
                      <a:pPr>
                        <a:lnSpc>
                          <a:spcPct val="107000"/>
                        </a:lnSpc>
                        <a:spcAft>
                          <a:spcPts val="0"/>
                        </a:spcAft>
                      </a:pPr>
                      <a:r>
                        <a:rPr lang="en-GB" sz="1000" dirty="0">
                          <a:effectLst/>
                        </a:rPr>
                        <a:t>Write a risk assessment showing who might be harmed and how at each stage.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2026893"/>
                  </a:ext>
                </a:extLst>
              </a:tr>
              <a:tr h="380872">
                <a:tc>
                  <a:txBody>
                    <a:bodyPr/>
                    <a:lstStyle/>
                    <a:p>
                      <a:pPr>
                        <a:lnSpc>
                          <a:spcPct val="107000"/>
                        </a:lnSpc>
                        <a:spcAft>
                          <a:spcPts val="0"/>
                        </a:spcAft>
                      </a:pPr>
                      <a:r>
                        <a:rPr lang="en-GB" sz="1000" dirty="0">
                          <a:effectLst/>
                        </a:rPr>
                        <a:t>Include the control measures used to prevent you from being harmed.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20479126"/>
                  </a:ext>
                </a:extLst>
              </a:tr>
              <a:tr h="204770">
                <a:tc gridSpan="4">
                  <a:txBody>
                    <a:bodyPr/>
                    <a:lstStyle/>
                    <a:p>
                      <a:pPr>
                        <a:lnSpc>
                          <a:spcPct val="107000"/>
                        </a:lnSpc>
                        <a:spcAft>
                          <a:spcPts val="800"/>
                        </a:spcAft>
                      </a:pPr>
                      <a:r>
                        <a:rPr lang="en-GB" sz="1100" dirty="0">
                          <a:effectLst/>
                        </a:rPr>
                        <a:t>Year 9 Module 3 – Computer Aided Design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12476482"/>
                  </a:ext>
                </a:extLst>
              </a:tr>
              <a:tr h="204770">
                <a:tc>
                  <a:txBody>
                    <a:bodyPr/>
                    <a:lstStyle/>
                    <a:p>
                      <a:pPr>
                        <a:lnSpc>
                          <a:spcPct val="107000"/>
                        </a:lnSpc>
                        <a:spcAft>
                          <a:spcPts val="0"/>
                        </a:spcAft>
                      </a:pPr>
                      <a:r>
                        <a:rPr lang="en-GB" sz="1000" dirty="0">
                          <a:effectLst/>
                        </a:rPr>
                        <a:t>Explain what is meant by CAD.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9753090"/>
                  </a:ext>
                </a:extLst>
              </a:tr>
              <a:tr h="380872">
                <a:tc>
                  <a:txBody>
                    <a:bodyPr/>
                    <a:lstStyle/>
                    <a:p>
                      <a:pPr>
                        <a:lnSpc>
                          <a:spcPct val="107000"/>
                        </a:lnSpc>
                        <a:spcAft>
                          <a:spcPts val="0"/>
                        </a:spcAft>
                      </a:pPr>
                      <a:r>
                        <a:rPr lang="en-GB" sz="1000" dirty="0">
                          <a:effectLst/>
                        </a:rPr>
                        <a:t>Write a paragraph explaining the benefits of using CAD and CAM in engineering.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1028076"/>
                  </a:ext>
                </a:extLst>
              </a:tr>
              <a:tr h="380872">
                <a:tc>
                  <a:txBody>
                    <a:bodyPr/>
                    <a:lstStyle/>
                    <a:p>
                      <a:pPr>
                        <a:lnSpc>
                          <a:spcPct val="107000"/>
                        </a:lnSpc>
                        <a:spcAft>
                          <a:spcPts val="0"/>
                        </a:spcAft>
                      </a:pPr>
                      <a:r>
                        <a:rPr lang="en-GB" sz="1000" dirty="0">
                          <a:effectLst/>
                        </a:rPr>
                        <a:t>In a table compare and contrast the advantages and disadvantages of using CAD and CAM.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17591320"/>
                  </a:ext>
                </a:extLst>
              </a:tr>
              <a:tr h="204770">
                <a:tc>
                  <a:txBody>
                    <a:bodyPr/>
                    <a:lstStyle/>
                    <a:p>
                      <a:pPr>
                        <a:lnSpc>
                          <a:spcPct val="107000"/>
                        </a:lnSpc>
                        <a:spcAft>
                          <a:spcPts val="0"/>
                        </a:spcAft>
                      </a:pPr>
                      <a:r>
                        <a:rPr lang="en-GB" sz="1000" dirty="0">
                          <a:effectLst/>
                        </a:rPr>
                        <a:t>Write a conclusion of what you have found.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2714586"/>
                  </a:ext>
                </a:extLst>
              </a:tr>
              <a:tr h="380872">
                <a:tc>
                  <a:txBody>
                    <a:bodyPr/>
                    <a:lstStyle/>
                    <a:p>
                      <a:pPr>
                        <a:lnSpc>
                          <a:spcPct val="107000"/>
                        </a:lnSpc>
                        <a:spcAft>
                          <a:spcPts val="0"/>
                        </a:spcAft>
                      </a:pPr>
                      <a:r>
                        <a:rPr lang="en-GB" sz="1000" dirty="0">
                          <a:effectLst/>
                        </a:rPr>
                        <a:t>Write an essay discussing the following statement:</a:t>
                      </a:r>
                      <a:endParaRPr lang="en-GB" sz="1100" dirty="0">
                        <a:effectLst/>
                      </a:endParaRPr>
                    </a:p>
                    <a:p>
                      <a:pPr>
                        <a:lnSpc>
                          <a:spcPct val="107000"/>
                        </a:lnSpc>
                        <a:spcAft>
                          <a:spcPts val="0"/>
                        </a:spcAft>
                      </a:pPr>
                      <a:r>
                        <a:rPr lang="en-GB" sz="1000" dirty="0">
                          <a:effectLst/>
                        </a:rPr>
                        <a:t>Using CAD and CAM is bad for people because it costs jobs.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69855514"/>
                  </a:ext>
                </a:extLst>
              </a:tr>
            </a:tbl>
          </a:graphicData>
        </a:graphic>
      </p:graphicFrame>
      <p:pic>
        <p:nvPicPr>
          <p:cNvPr id="6" name="Picture 5">
            <a:extLst>
              <a:ext uri="{FF2B5EF4-FFF2-40B4-BE49-F238E27FC236}">
                <a16:creationId xmlns:a16="http://schemas.microsoft.com/office/drawing/2014/main" id="{B0FE4BC5-9CC9-48E4-A062-CD8097F2E6D1}"/>
              </a:ext>
            </a:extLst>
          </p:cNvPr>
          <p:cNvPicPr>
            <a:picLocks noChangeAspect="1"/>
          </p:cNvPicPr>
          <p:nvPr/>
        </p:nvPicPr>
        <p:blipFill rotWithShape="1">
          <a:blip r:embed="rId2"/>
          <a:srcRect l="6009" t="44600" r="64664" b="9500"/>
          <a:stretch/>
        </p:blipFill>
        <p:spPr>
          <a:xfrm>
            <a:off x="3933056" y="2267744"/>
            <a:ext cx="304975" cy="288032"/>
          </a:xfrm>
          <a:prstGeom prst="rect">
            <a:avLst/>
          </a:prstGeom>
        </p:spPr>
      </p:pic>
      <p:pic>
        <p:nvPicPr>
          <p:cNvPr id="7" name="Picture 6">
            <a:extLst>
              <a:ext uri="{FF2B5EF4-FFF2-40B4-BE49-F238E27FC236}">
                <a16:creationId xmlns:a16="http://schemas.microsoft.com/office/drawing/2014/main" id="{90F0C9E3-2C23-4A6F-ABF8-090CF0FD20C9}"/>
              </a:ext>
            </a:extLst>
          </p:cNvPr>
          <p:cNvPicPr>
            <a:picLocks noChangeAspect="1"/>
          </p:cNvPicPr>
          <p:nvPr/>
        </p:nvPicPr>
        <p:blipFill rotWithShape="1">
          <a:blip r:embed="rId2"/>
          <a:srcRect l="66103" t="44600" r="6009" b="9500"/>
          <a:stretch/>
        </p:blipFill>
        <p:spPr>
          <a:xfrm>
            <a:off x="5839150" y="2267744"/>
            <a:ext cx="290004" cy="288032"/>
          </a:xfrm>
          <a:prstGeom prst="rect">
            <a:avLst/>
          </a:prstGeom>
        </p:spPr>
      </p:pic>
      <p:pic>
        <p:nvPicPr>
          <p:cNvPr id="8" name="Picture 7">
            <a:extLst>
              <a:ext uri="{FF2B5EF4-FFF2-40B4-BE49-F238E27FC236}">
                <a16:creationId xmlns:a16="http://schemas.microsoft.com/office/drawing/2014/main" id="{1731C5D1-E024-438B-85B9-0C8793368069}"/>
              </a:ext>
            </a:extLst>
          </p:cNvPr>
          <p:cNvPicPr>
            <a:picLocks noChangeAspect="1"/>
          </p:cNvPicPr>
          <p:nvPr/>
        </p:nvPicPr>
        <p:blipFill rotWithShape="1">
          <a:blip r:embed="rId2"/>
          <a:srcRect l="36966" t="44600" r="36966" b="9500"/>
          <a:stretch/>
        </p:blipFill>
        <p:spPr>
          <a:xfrm>
            <a:off x="4903046" y="2267744"/>
            <a:ext cx="271089" cy="288032"/>
          </a:xfrm>
          <a:prstGeom prst="rect">
            <a:avLst/>
          </a:prstGeom>
        </p:spPr>
      </p:pic>
    </p:spTree>
    <p:extLst>
      <p:ext uri="{BB962C8B-B14F-4D97-AF65-F5344CB8AC3E}">
        <p14:creationId xmlns:p14="http://schemas.microsoft.com/office/powerpoint/2010/main" val="1439469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2444</Words>
  <Application>Microsoft Office PowerPoint</Application>
  <PresentationFormat>On-screen Show (4:3)</PresentationFormat>
  <Paragraphs>234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Structuring your answers in Design Technology</vt:lpstr>
      <vt:lpstr>Personalised Learning Checklist: KS3 CAD &amp; Engineering</vt:lpstr>
    </vt:vector>
  </TitlesOfParts>
  <Company>Dene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Woodhouse</dc:creator>
  <cp:lastModifiedBy>Mr A Sehnal</cp:lastModifiedBy>
  <cp:revision>117</cp:revision>
  <dcterms:created xsi:type="dcterms:W3CDTF">2019-07-16T12:24:10Z</dcterms:created>
  <dcterms:modified xsi:type="dcterms:W3CDTF">2022-12-22T13:36:35Z</dcterms:modified>
</cp:coreProperties>
</file>