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61" r:id="rId6"/>
    <p:sldId id="270" r:id="rId7"/>
    <p:sldId id="271" r:id="rId8"/>
    <p:sldId id="264" r:id="rId9"/>
    <p:sldId id="265" r:id="rId10"/>
    <p:sldId id="260" r:id="rId11"/>
    <p:sldId id="257" r:id="rId12"/>
    <p:sldId id="272" r:id="rId13"/>
    <p:sldId id="273" r:id="rId14"/>
    <p:sldId id="274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3799-0F4F-460C-89AE-3C55791D0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C1C02-B422-4372-BB96-F7BF73E42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6C15A-51D4-4025-9099-C27024B0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1262-0AAC-4D1E-9E9E-553FFE66659D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F3711-2ABE-4ACF-B5E4-50711F1E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3DB81-84FC-47DD-A920-BE8201ED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A7C6-9C3C-4D75-9965-ACEF289B9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9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13CE-59D5-4498-ABF8-6DAF2A1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33F4C-9BD6-4FAC-B3C4-630808F0D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ACE77-C321-4018-A4D9-CFC86E15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1262-0AAC-4D1E-9E9E-553FFE66659D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526A5-126D-4818-A72F-DD8684AF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59FE9-1370-47F2-A5BE-BBAA6ED7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A7C6-9C3C-4D75-9965-ACEF289B9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51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FC1762-2670-4B31-985D-14ED32285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1E7EC-E37B-4488-95E3-A6DFCF50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44A3F-3089-4804-8B04-9F5147E5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1262-0AAC-4D1E-9E9E-553FFE66659D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4D038-AD01-43F0-AF2D-975CE3D0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FAD99-C098-484D-926C-60805707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A7C6-9C3C-4D75-9965-ACEF289B9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1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11C7-5596-4CED-9EF4-E2636A5C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FE61-9479-445C-9667-D49F4C83B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EEF9D-5FD4-4E4F-80D6-B3BA775B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1262-0AAC-4D1E-9E9E-553FFE66659D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FF001-B83D-4937-9C2A-8A6F5FD5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DE4D2-3857-4CA1-84D8-438C8941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A7C6-9C3C-4D75-9965-ACEF289B9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6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14E0-1B92-4E59-9EDF-04951EC3B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8E143-4209-4ADF-A119-936C889AF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579D9-F62C-4042-A012-82142A9F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1262-0AAC-4D1E-9E9E-553FFE66659D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DD6ED-FD10-441B-84A4-CBB63806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35BF-3E66-49D0-8E82-FB3E7845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A7C6-9C3C-4D75-9965-ACEF289B9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8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C0C9-1FC4-4579-8C6B-3C9C904E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E3D6-13D1-4D9E-AB5A-3CC2DFD41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7279A-297A-44AF-BDA4-2C6597A67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66C40-6EB3-40EA-BDD9-E145C330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1262-0AAC-4D1E-9E9E-553FFE66659D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D98D6-FCA4-423F-803D-4E28ECBA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169A6-F55F-4CD9-870C-C48AC9D8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A7C6-9C3C-4D75-9965-ACEF289B9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6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14DF-0CD1-4ACA-AD18-43D8939C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29997-5C81-4C81-99FB-F213519A9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37E8D-AD33-419B-B91F-F5959226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D4F58-C194-4B83-8048-A414735AB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363A9-B7C0-42AD-BDFC-241BCF5F6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9B5A7-5525-4047-9DF6-283C3069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1262-0AAC-4D1E-9E9E-553FFE66659D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EECE5-C949-43C2-9F08-FD674F07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E2EC7-C52F-4ABF-8C37-3CA66F8E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A7C6-9C3C-4D75-9965-ACEF289B9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9B32-927D-43FD-86A6-269713CD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4866F-0111-40E4-A69A-25DE8D30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1262-0AAC-4D1E-9E9E-553FFE66659D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D3DBF-FEE5-46AA-810B-75EF37B9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74629-0F58-4D3C-B824-7EAD63B3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A7C6-9C3C-4D75-9965-ACEF289B9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0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3AC26-A80E-40B4-8D46-FFD08A69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1262-0AAC-4D1E-9E9E-553FFE66659D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D555-58C5-4485-9D98-2797EE86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BE911-3128-4FB5-8235-274D5EE2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A7C6-9C3C-4D75-9965-ACEF289B9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3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7742-832B-4826-B31E-722F6A18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8364-2872-4590-B711-86FD0D10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0A428-05D3-4600-A674-F81492A65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15306-A846-42AA-8575-B4EA1116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1262-0AAC-4D1E-9E9E-553FFE66659D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39B4A-404F-4F23-BBCA-4E3D70D8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B3D94-141D-4F7A-9D46-61461F02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A7C6-9C3C-4D75-9965-ACEF289B9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96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DC38-63FA-4458-B8B7-D4596D71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CFED3-E1BA-4F0C-8E97-283186585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B73CB-CE51-4CED-A344-D5DBAC39F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FE4A5-9800-4061-AF5F-47330827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1262-0AAC-4D1E-9E9E-553FFE66659D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70496-6F6F-4555-BC49-04624FDF9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5EFBE-95E9-4B7D-9587-DAE39AE7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A7C6-9C3C-4D75-9965-ACEF289B9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87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E8F541-80E9-4A70-B25B-2B20C516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551B5-4A53-481F-B2CD-AFA619323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2B54E-3630-47BA-AD3C-B4B283447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1262-0AAC-4D1E-9E9E-553FFE66659D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6CED-9E0D-4F7A-BEE2-4E74C91AC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F0AE5-862C-45B7-A93C-A70AFA40C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A7C6-9C3C-4D75-9965-ACEF289B9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1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3.png"/><Relationship Id="rId9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D758-46C4-462A-B3D5-95724B5D2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7</a:t>
            </a:r>
            <a:br>
              <a:rPr lang="en-GB" dirty="0"/>
            </a:br>
            <a:r>
              <a:rPr lang="en-GB" dirty="0"/>
              <a:t>Science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43FF5-1B18-4887-A8EE-DE6A4DD472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Revision Knowledge Organisers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81C66-6499-4FEE-B036-DD8FD69AE3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63" y="544872"/>
            <a:ext cx="3326994" cy="1712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3E350B-C90C-4D8B-8AA0-633F86D56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583" y="4569436"/>
            <a:ext cx="3763462" cy="2091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FE8298-AAEB-45AE-A8E8-08868B9B1A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43576" b="-2888"/>
          <a:stretch/>
        </p:blipFill>
        <p:spPr>
          <a:xfrm>
            <a:off x="625198" y="5084749"/>
            <a:ext cx="1797604" cy="1061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A7757-A768-4B0B-B99C-67228E6B60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0206" y="256814"/>
            <a:ext cx="650021" cy="576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C15BC-4912-4A75-895A-6BFE4C9538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031" y="1142087"/>
            <a:ext cx="813606" cy="7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88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498543" y="3234278"/>
            <a:ext cx="3576916" cy="2512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498543" y="397440"/>
            <a:ext cx="3576916" cy="2520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61366" y="551329"/>
            <a:ext cx="3227293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7 Characteristics of Life: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Reproduction = making more individuals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Sensitive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Respiration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Excretion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</a:p>
          <a:p>
            <a:endParaRPr lang="en-GB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08930" y="397440"/>
            <a:ext cx="373828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Cycle 2 Reproduction Knowledge Organiser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6577" y="871596"/>
            <a:ext cx="481404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There are 2 types of reproduction –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sexual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asexual.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Sexual reproduction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involves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2 parents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specialised sex cells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gametes.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male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gamete is the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sperm.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female gamete is the egg.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238" y="3798350"/>
            <a:ext cx="3242702" cy="1717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3238" y="871596"/>
            <a:ext cx="3482221" cy="1888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06118" y="551328"/>
            <a:ext cx="1223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egg: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93238" y="3234278"/>
            <a:ext cx="111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sperm: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50824" y="528469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To swim to the egg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93238" y="4061012"/>
            <a:ext cx="137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Contains lots of mitochondria to releases energy to swim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71094" y="3310698"/>
            <a:ext cx="13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Chemical to dissolve egg cell membrane 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291918" y="4061012"/>
            <a:ext cx="228600" cy="125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577918" y="3744746"/>
            <a:ext cx="163327" cy="212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829800" y="5419165"/>
            <a:ext cx="290094" cy="96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1366" y="2918012"/>
            <a:ext cx="4303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Different animals reproduce in different ways…</a:t>
            </a:r>
          </a:p>
          <a:p>
            <a:endParaRPr lang="en-GB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683905" y="5419165"/>
            <a:ext cx="1613647" cy="12817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5695" y="2423764"/>
            <a:ext cx="1169894" cy="15796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190" y="4126887"/>
            <a:ext cx="1556435" cy="11211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104" y="3310698"/>
            <a:ext cx="6303810" cy="19082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524" y="5287416"/>
            <a:ext cx="6340390" cy="73768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9103" y="6093602"/>
            <a:ext cx="143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More eggs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Less parental care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98141" y="6093602"/>
            <a:ext cx="1008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More eggs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Less parental care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1613646" y="6273018"/>
            <a:ext cx="3416987" cy="248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2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2744" y="91440"/>
            <a:ext cx="3603976" cy="655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1442" y="91440"/>
            <a:ext cx="4201676" cy="655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Reproductive systems:</a:t>
            </a:r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20" y="640080"/>
            <a:ext cx="4103854" cy="1930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28" y="3738049"/>
            <a:ext cx="4090046" cy="2001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068" y="2552101"/>
            <a:ext cx="3715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Sperm are made in the </a:t>
            </a:r>
            <a:r>
              <a:rPr lang="en-GB" sz="1200" b="1" dirty="0"/>
              <a:t>testes</a:t>
            </a:r>
            <a:r>
              <a:rPr lang="en-GB" sz="1200" dirty="0"/>
              <a:t>.</a:t>
            </a:r>
          </a:p>
          <a:p>
            <a:r>
              <a:rPr lang="en-GB" sz="1200" dirty="0"/>
              <a:t>They travel along the </a:t>
            </a:r>
            <a:r>
              <a:rPr lang="en-GB" sz="1200" b="1" dirty="0"/>
              <a:t>sperm duct</a:t>
            </a:r>
            <a:r>
              <a:rPr lang="en-GB" sz="1200" dirty="0"/>
              <a:t>.</a:t>
            </a:r>
          </a:p>
          <a:p>
            <a:r>
              <a:rPr lang="en-GB" sz="1200" dirty="0"/>
              <a:t>Liquid is added by the </a:t>
            </a:r>
            <a:r>
              <a:rPr lang="en-GB" sz="1200" b="1" dirty="0"/>
              <a:t>glands.</a:t>
            </a:r>
          </a:p>
          <a:p>
            <a:r>
              <a:rPr lang="en-GB" sz="1200" dirty="0"/>
              <a:t>Semen leaves through the </a:t>
            </a:r>
            <a:r>
              <a:rPr lang="en-GB" sz="1200" b="1" dirty="0"/>
              <a:t>penis</a:t>
            </a:r>
            <a:r>
              <a:rPr lang="en-GB" sz="12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068" y="5814278"/>
            <a:ext cx="389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eggs (ovum) are released by the </a:t>
            </a:r>
            <a:r>
              <a:rPr lang="en-GB" sz="1200" b="1" dirty="0"/>
              <a:t>ovaries.</a:t>
            </a:r>
          </a:p>
          <a:p>
            <a:r>
              <a:rPr lang="en-GB" sz="1200" dirty="0"/>
              <a:t>The egg is fertilised in the </a:t>
            </a:r>
            <a:r>
              <a:rPr lang="en-GB" sz="1200" b="1" dirty="0"/>
              <a:t>oviduct.</a:t>
            </a:r>
          </a:p>
          <a:p>
            <a:r>
              <a:rPr lang="en-GB" sz="1200" dirty="0"/>
              <a:t>The </a:t>
            </a:r>
            <a:r>
              <a:rPr lang="en-GB" sz="1200" dirty="0" err="1"/>
              <a:t>fetus</a:t>
            </a:r>
            <a:r>
              <a:rPr lang="en-GB" sz="1200" dirty="0"/>
              <a:t> develops in the </a:t>
            </a:r>
            <a:r>
              <a:rPr lang="en-GB" sz="1200" b="1" dirty="0"/>
              <a:t>uterus.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017" y="5394961"/>
            <a:ext cx="3462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Oxygen and nutrients pass from the mums blood to the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fetus’s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blood across the placenta and down the umbilical cord.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Waste materials such as carbon dioxide and urea move in the opposite direction. 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8173830" y="91440"/>
            <a:ext cx="3862999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BIRTH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When the baby is ready to be born, it turns so that the head is facing downwards.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“waters” break (the amniotic sac breaks and the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fuid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leaks out) and contractions start. These are the muscles in the uterus wall contracting to push the baby out.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gestation period (pregnancy) of a human is 9 months or 40 weeks.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71017" y="222070"/>
            <a:ext cx="335363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Gestation (pregnancy)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Fertilisation is when the nucleus in the sperm and the nucleus in the egg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fuse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(join).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Fertilisation normally happens in the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oviduct.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zygote divides into a ball of cells called an embryo.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embryo implants into the uterus wall and grows a placenta and umbilical cord.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2910" y="913929"/>
            <a:ext cx="1586467" cy="14241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98127" y="913929"/>
            <a:ext cx="1444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1 sperm fertilises the egg.</a:t>
            </a:r>
          </a:p>
          <a:p>
            <a:pPr lvl="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fertilised egg is called a zygote.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477" y="3657952"/>
            <a:ext cx="1747666" cy="15773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068" y="399217"/>
            <a:ext cx="2867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Male Reproductive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068" y="3457815"/>
            <a:ext cx="385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Female Reproductive System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3830" y="2356027"/>
            <a:ext cx="3857061" cy="4185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Puberty</a:t>
            </a:r>
          </a:p>
          <a:p>
            <a:r>
              <a:rPr lang="en-GB" sz="1400" dirty="0"/>
              <a:t>This is the time when the body changes and a child becomes an adult</a:t>
            </a:r>
            <a:r>
              <a:rPr lang="en-GB" sz="1400" b="1" dirty="0"/>
              <a:t>. </a:t>
            </a:r>
            <a:r>
              <a:rPr lang="en-GB" sz="1400" dirty="0"/>
              <a:t>This is caused by </a:t>
            </a:r>
            <a:r>
              <a:rPr lang="en-GB" sz="1400" b="1" dirty="0"/>
              <a:t>hormones.</a:t>
            </a:r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r>
              <a:rPr lang="en-GB" sz="1400" dirty="0"/>
              <a:t>The male hormone is called </a:t>
            </a:r>
            <a:r>
              <a:rPr lang="en-GB" sz="1400" b="1" dirty="0"/>
              <a:t>testosterone</a:t>
            </a:r>
          </a:p>
          <a:p>
            <a:r>
              <a:rPr lang="en-GB" sz="1400" dirty="0"/>
              <a:t>The female is called </a:t>
            </a:r>
            <a:r>
              <a:rPr lang="en-GB" sz="1400" b="1" dirty="0"/>
              <a:t>oestrogen.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8294913" y="3317486"/>
          <a:ext cx="3632518" cy="2626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020">
                  <a:extLst>
                    <a:ext uri="{9D8B030D-6E8A-4147-A177-3AD203B41FA5}">
                      <a16:colId xmlns:a16="http://schemas.microsoft.com/office/drawing/2014/main" val="2342724969"/>
                    </a:ext>
                  </a:extLst>
                </a:gridCol>
                <a:gridCol w="1371249">
                  <a:extLst>
                    <a:ext uri="{9D8B030D-6E8A-4147-A177-3AD203B41FA5}">
                      <a16:colId xmlns:a16="http://schemas.microsoft.com/office/drawing/2014/main" val="1571767929"/>
                    </a:ext>
                  </a:extLst>
                </a:gridCol>
                <a:gridCol w="1371249">
                  <a:extLst>
                    <a:ext uri="{9D8B030D-6E8A-4147-A177-3AD203B41FA5}">
                      <a16:colId xmlns:a16="http://schemas.microsoft.com/office/drawing/2014/main" val="1744408262"/>
                    </a:ext>
                  </a:extLst>
                </a:gridCol>
              </a:tblGrid>
              <a:tr h="50581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 in girls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Changes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boys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both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80982"/>
                  </a:ext>
                </a:extLst>
              </a:tr>
              <a:tr h="50581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Periods start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Testes make sperm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Pubic hair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5258"/>
                  </a:ext>
                </a:extLst>
              </a:tr>
              <a:tr h="50581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Breasts develop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Penis gets bigger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hair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996781"/>
                  </a:ext>
                </a:extLst>
              </a:tr>
              <a:tr h="505811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Hips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get wider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Shoulders get wider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56704"/>
                  </a:ext>
                </a:extLst>
              </a:tr>
              <a:tr h="328550">
                <a:tc>
                  <a:txBody>
                    <a:bodyPr/>
                    <a:lstStyle/>
                    <a:p>
                      <a:endParaRPr lang="en-GB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Facial hair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18287"/>
                  </a:ext>
                </a:extLst>
              </a:tr>
              <a:tr h="249665"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 swings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945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47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A436A8-AA16-498D-AB45-26350429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1887"/>
            <a:ext cx="9621078" cy="672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2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42FBB2-DD5F-47EF-8167-64BC6F81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9" y="0"/>
            <a:ext cx="12148351" cy="68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6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33DDD6-3A4C-49C8-AB84-9B885018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81880"/>
            <a:ext cx="11714921" cy="66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2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AB59D4-6AC6-4765-9B5F-4ECE91EBD022}"/>
              </a:ext>
            </a:extLst>
          </p:cNvPr>
          <p:cNvGrpSpPr/>
          <p:nvPr/>
        </p:nvGrpSpPr>
        <p:grpSpPr>
          <a:xfrm>
            <a:off x="0" y="-1"/>
            <a:ext cx="12219340" cy="6858001"/>
            <a:chOff x="0" y="-1"/>
            <a:chExt cx="12219340" cy="68580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AEE970-4472-4ED3-8EDB-BC77EFC0FE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2219340" cy="6858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FDF37B-F38A-407E-BC7D-0E0A9A68624C}"/>
                </a:ext>
              </a:extLst>
            </p:cNvPr>
            <p:cNvSpPr/>
            <p:nvPr/>
          </p:nvSpPr>
          <p:spPr>
            <a:xfrm>
              <a:off x="291548" y="185530"/>
              <a:ext cx="662609" cy="4770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4555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B51676-1A65-4175-BA3C-26E6D02A2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2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681D5C-C1D2-4BBD-9AE7-4848B0F6E7F6}"/>
              </a:ext>
            </a:extLst>
          </p:cNvPr>
          <p:cNvSpPr/>
          <p:nvPr/>
        </p:nvSpPr>
        <p:spPr>
          <a:xfrm>
            <a:off x="1363548" y="364913"/>
            <a:ext cx="3212527" cy="3600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0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9EA0A-20D6-4814-A498-FAC178DCF2A8}"/>
              </a:ext>
            </a:extLst>
          </p:cNvPr>
          <p:cNvSpPr txBox="1"/>
          <p:nvPr/>
        </p:nvSpPr>
        <p:spPr>
          <a:xfrm>
            <a:off x="1286304" y="392606"/>
            <a:ext cx="2127505" cy="259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26554">
              <a:defRPr/>
            </a:pPr>
            <a:r>
              <a:rPr lang="en-GB" sz="1088" b="1" u="sng" dirty="0">
                <a:solidFill>
                  <a:prstClr val="black"/>
                </a:solidFill>
                <a:latin typeface="Calibri" panose="020F0502020204030204"/>
              </a:rPr>
              <a:t>Lesson 1: Forces and Their Effects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0FA24A-8A61-4E36-9E91-1A96DE371AB8}"/>
              </a:ext>
            </a:extLst>
          </p:cNvPr>
          <p:cNvSpPr txBox="1"/>
          <p:nvPr/>
        </p:nvSpPr>
        <p:spPr>
          <a:xfrm>
            <a:off x="1398384" y="636800"/>
            <a:ext cx="2937659" cy="9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88" dirty="0"/>
              <a:t>A force is a push or a pull that acts on an object due to the interaction with another object.</a:t>
            </a:r>
          </a:p>
          <a:p>
            <a:r>
              <a:rPr lang="en-GB" sz="1088" dirty="0"/>
              <a:t>Force is measured in Newtons (N).</a:t>
            </a:r>
          </a:p>
          <a:p>
            <a:r>
              <a:rPr lang="en-GB" sz="1088" dirty="0"/>
              <a:t>Forces are divided into contact forces and non-contact forces.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39164-C229-49D7-9753-08A865906776}"/>
              </a:ext>
            </a:extLst>
          </p:cNvPr>
          <p:cNvSpPr/>
          <p:nvPr/>
        </p:nvSpPr>
        <p:spPr>
          <a:xfrm>
            <a:off x="4658686" y="382041"/>
            <a:ext cx="3153605" cy="3535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0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E08BB-86BE-4EF1-A3A6-45C4169D341D}"/>
              </a:ext>
            </a:extLst>
          </p:cNvPr>
          <p:cNvSpPr txBox="1"/>
          <p:nvPr/>
        </p:nvSpPr>
        <p:spPr>
          <a:xfrm>
            <a:off x="4676776" y="392606"/>
            <a:ext cx="3040063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54">
              <a:defRPr/>
            </a:pPr>
            <a:r>
              <a:rPr lang="en-GB" sz="1088" b="1" u="sng" dirty="0">
                <a:solidFill>
                  <a:prstClr val="black"/>
                </a:solidFill>
                <a:latin typeface="Calibri" panose="020F0502020204030204"/>
              </a:rPr>
              <a:t>Lesson 2:  Contact Forces</a:t>
            </a:r>
          </a:p>
        </p:txBody>
      </p:sp>
      <p:sp>
        <p:nvSpPr>
          <p:cNvPr id="53" name="Right Arrow 17">
            <a:extLst>
              <a:ext uri="{FF2B5EF4-FFF2-40B4-BE49-F238E27FC236}">
                <a16:creationId xmlns:a16="http://schemas.microsoft.com/office/drawing/2014/main" id="{FD0B1D56-5EED-4B67-AC8B-382AB3B0DCD6}"/>
              </a:ext>
            </a:extLst>
          </p:cNvPr>
          <p:cNvSpPr/>
          <p:nvPr/>
        </p:nvSpPr>
        <p:spPr>
          <a:xfrm>
            <a:off x="4383743" y="2353809"/>
            <a:ext cx="368804" cy="315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0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F92A6D-B6F9-4D4A-9C14-66F5BCB0EDA6}"/>
              </a:ext>
            </a:extLst>
          </p:cNvPr>
          <p:cNvSpPr txBox="1"/>
          <p:nvPr/>
        </p:nvSpPr>
        <p:spPr>
          <a:xfrm>
            <a:off x="4691366" y="582106"/>
            <a:ext cx="3185989" cy="59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88" dirty="0"/>
              <a:t>Contact forces act between two objects that are physically touching.</a:t>
            </a:r>
          </a:p>
          <a:p>
            <a:r>
              <a:rPr lang="en-GB" sz="1088" dirty="0"/>
              <a:t>Here are some examples of contact forces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E202F-BAA8-4C74-9F6B-1E1EF3376D42}"/>
              </a:ext>
            </a:extLst>
          </p:cNvPr>
          <p:cNvSpPr/>
          <p:nvPr/>
        </p:nvSpPr>
        <p:spPr>
          <a:xfrm>
            <a:off x="7902357" y="332745"/>
            <a:ext cx="2969812" cy="3516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0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2B0824-CE7D-42F6-9923-45D1954EEA5F}"/>
              </a:ext>
            </a:extLst>
          </p:cNvPr>
          <p:cNvSpPr txBox="1"/>
          <p:nvPr/>
        </p:nvSpPr>
        <p:spPr>
          <a:xfrm>
            <a:off x="7913001" y="394365"/>
            <a:ext cx="3081340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54">
              <a:defRPr/>
            </a:pPr>
            <a:r>
              <a:rPr lang="en-GB" sz="1088" b="1" u="sng" dirty="0">
                <a:solidFill>
                  <a:prstClr val="black"/>
                </a:solidFill>
                <a:latin typeface="Calibri" panose="020F0502020204030204"/>
              </a:rPr>
              <a:t>Lesson 3: Friction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32FD2F-248A-4A1C-8595-FEDAE985D9FF}"/>
              </a:ext>
            </a:extLst>
          </p:cNvPr>
          <p:cNvSpPr/>
          <p:nvPr/>
        </p:nvSpPr>
        <p:spPr>
          <a:xfrm>
            <a:off x="7871608" y="3959768"/>
            <a:ext cx="2995671" cy="2773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0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3D83A0-F06F-49E1-A1AF-D60141DED79A}"/>
              </a:ext>
            </a:extLst>
          </p:cNvPr>
          <p:cNvSpPr txBox="1"/>
          <p:nvPr/>
        </p:nvSpPr>
        <p:spPr>
          <a:xfrm>
            <a:off x="7999490" y="3965836"/>
            <a:ext cx="1862010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54">
              <a:defRPr/>
            </a:pPr>
            <a:r>
              <a:rPr lang="en-GB" sz="1088" b="1" u="sng" dirty="0">
                <a:solidFill>
                  <a:prstClr val="black"/>
                </a:solidFill>
                <a:latin typeface="Calibri" panose="020F0502020204030204"/>
              </a:rPr>
              <a:t>Lesson 4: Friction Skills </a:t>
            </a:r>
            <a:endParaRPr lang="en-GB" sz="1088" b="1" u="sng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188F31-4F1B-468E-9D35-A3E320D40A36}"/>
              </a:ext>
            </a:extLst>
          </p:cNvPr>
          <p:cNvSpPr/>
          <p:nvPr/>
        </p:nvSpPr>
        <p:spPr>
          <a:xfrm>
            <a:off x="4676775" y="3965835"/>
            <a:ext cx="3164222" cy="2766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0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2E6A56-F7FE-46B0-9844-94CF1F60DDD5}"/>
              </a:ext>
            </a:extLst>
          </p:cNvPr>
          <p:cNvSpPr txBox="1"/>
          <p:nvPr/>
        </p:nvSpPr>
        <p:spPr>
          <a:xfrm>
            <a:off x="4688028" y="3980684"/>
            <a:ext cx="1862010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54">
              <a:defRPr/>
            </a:pPr>
            <a:r>
              <a:rPr lang="en-GB" sz="1088" b="1" u="sng" dirty="0">
                <a:solidFill>
                  <a:prstClr val="black"/>
                </a:solidFill>
                <a:latin typeface="Calibri" panose="020F0502020204030204"/>
              </a:rPr>
              <a:t>Lesson 5 Hooke's Law</a:t>
            </a:r>
            <a:endParaRPr lang="en-GB" sz="1088" b="1" u="sng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537DE9B-5724-4DD6-9C29-924AF880E923}"/>
              </a:ext>
            </a:extLst>
          </p:cNvPr>
          <p:cNvSpPr/>
          <p:nvPr/>
        </p:nvSpPr>
        <p:spPr>
          <a:xfrm>
            <a:off x="1370672" y="3986693"/>
            <a:ext cx="3212528" cy="2730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0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0449C5-79A0-4BA1-9A5A-83E65597A6E3}"/>
              </a:ext>
            </a:extLst>
          </p:cNvPr>
          <p:cNvSpPr txBox="1"/>
          <p:nvPr/>
        </p:nvSpPr>
        <p:spPr>
          <a:xfrm>
            <a:off x="1401913" y="4040992"/>
            <a:ext cx="3190493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54">
              <a:defRPr/>
            </a:pPr>
            <a:r>
              <a:rPr lang="en-GB" sz="1088" b="1" u="sng" dirty="0">
                <a:solidFill>
                  <a:prstClr val="black"/>
                </a:solidFill>
                <a:latin typeface="Calibri" panose="020F0502020204030204"/>
              </a:rPr>
              <a:t>Lesson 6: Pressure (Solids)</a:t>
            </a:r>
            <a:endParaRPr lang="en-GB" sz="1088" b="1" u="sng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Right Arrow 17">
            <a:extLst>
              <a:ext uri="{FF2B5EF4-FFF2-40B4-BE49-F238E27FC236}">
                <a16:creationId xmlns:a16="http://schemas.microsoft.com/office/drawing/2014/main" id="{D56DDBA3-0429-4930-B90F-6C0E52913BBD}"/>
              </a:ext>
            </a:extLst>
          </p:cNvPr>
          <p:cNvSpPr/>
          <p:nvPr/>
        </p:nvSpPr>
        <p:spPr>
          <a:xfrm>
            <a:off x="7638379" y="2380924"/>
            <a:ext cx="368804" cy="315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0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ight Arrow 17">
            <a:extLst>
              <a:ext uri="{FF2B5EF4-FFF2-40B4-BE49-F238E27FC236}">
                <a16:creationId xmlns:a16="http://schemas.microsoft.com/office/drawing/2014/main" id="{88906517-D90B-4FC3-8BAB-32CC593D7BA4}"/>
              </a:ext>
            </a:extLst>
          </p:cNvPr>
          <p:cNvSpPr/>
          <p:nvPr/>
        </p:nvSpPr>
        <p:spPr>
          <a:xfrm rot="5400000">
            <a:off x="10428693" y="3762609"/>
            <a:ext cx="368804" cy="315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0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ight Arrow 17">
            <a:extLst>
              <a:ext uri="{FF2B5EF4-FFF2-40B4-BE49-F238E27FC236}">
                <a16:creationId xmlns:a16="http://schemas.microsoft.com/office/drawing/2014/main" id="{2111F316-A1BB-4FC2-9A71-BE8AC15C318F}"/>
              </a:ext>
            </a:extLst>
          </p:cNvPr>
          <p:cNvSpPr/>
          <p:nvPr/>
        </p:nvSpPr>
        <p:spPr>
          <a:xfrm rot="10800000">
            <a:off x="7638380" y="5085941"/>
            <a:ext cx="368804" cy="315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0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ight Arrow 17">
            <a:extLst>
              <a:ext uri="{FF2B5EF4-FFF2-40B4-BE49-F238E27FC236}">
                <a16:creationId xmlns:a16="http://schemas.microsoft.com/office/drawing/2014/main" id="{3207BEBD-70E5-4242-9661-34746BDFF5E7}"/>
              </a:ext>
            </a:extLst>
          </p:cNvPr>
          <p:cNvSpPr/>
          <p:nvPr/>
        </p:nvSpPr>
        <p:spPr>
          <a:xfrm rot="10800000">
            <a:off x="4345084" y="5070180"/>
            <a:ext cx="368804" cy="315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0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9397" y="2298367"/>
            <a:ext cx="1746630" cy="76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88" dirty="0"/>
              <a:t>A force meter, also known as a newton meter, can be used to measure the size of a force</a:t>
            </a:r>
          </a:p>
        </p:txBody>
      </p:sp>
      <p:pic>
        <p:nvPicPr>
          <p:cNvPr id="1026" name="Picture 2" descr="Weighing an apple using a newton meter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145" y="2222222"/>
            <a:ext cx="1003991" cy="14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640" b="-151"/>
          <a:stretch/>
        </p:blipFill>
        <p:spPr>
          <a:xfrm>
            <a:off x="4762702" y="1262739"/>
            <a:ext cx="1214745" cy="10417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33"/>
          <a:stretch/>
        </p:blipFill>
        <p:spPr>
          <a:xfrm>
            <a:off x="6316168" y="1225995"/>
            <a:ext cx="1185671" cy="9811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373" y="2589745"/>
            <a:ext cx="1198075" cy="12934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58"/>
          <a:stretch/>
        </p:blipFill>
        <p:spPr>
          <a:xfrm>
            <a:off x="5360579" y="2008354"/>
            <a:ext cx="1842956" cy="5704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443" y="3005135"/>
            <a:ext cx="1588249" cy="83446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163696" y="2255905"/>
            <a:ext cx="374351" cy="125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48" dirty="0"/>
              <a:t>Thrust</a:t>
            </a:r>
            <a:endParaRPr lang="en-GB" sz="1088" dirty="0"/>
          </a:p>
        </p:txBody>
      </p:sp>
      <p:sp>
        <p:nvSpPr>
          <p:cNvPr id="48" name="Rectangle 47"/>
          <p:cNvSpPr/>
          <p:nvPr/>
        </p:nvSpPr>
        <p:spPr>
          <a:xfrm>
            <a:off x="7964165" y="587409"/>
            <a:ext cx="2846192" cy="1599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88" dirty="0"/>
              <a:t>Frictional forces occur in many different situations.</a:t>
            </a:r>
          </a:p>
          <a:p>
            <a:endParaRPr lang="en-GB" sz="1088" dirty="0"/>
          </a:p>
          <a:p>
            <a:r>
              <a:rPr lang="en-GB" sz="1088" dirty="0"/>
              <a:t>Frictional forces stop us from slipping when we walk and slow down a cyclist when they stop pedalling.</a:t>
            </a:r>
          </a:p>
          <a:p>
            <a:endParaRPr lang="en-GB" sz="1088" dirty="0"/>
          </a:p>
          <a:p>
            <a:r>
              <a:rPr lang="en-GB" sz="1088" dirty="0"/>
              <a:t>Friction is a contact force and acts against the movement of an object.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211" y="2522415"/>
            <a:ext cx="1597563" cy="898629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7967429" y="2387786"/>
            <a:ext cx="1284302" cy="143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88" dirty="0"/>
              <a:t>We can limit the amount of friction using </a:t>
            </a:r>
            <a:r>
              <a:rPr lang="en-GB" sz="1088" b="1" dirty="0"/>
              <a:t>lubrication</a:t>
            </a:r>
            <a:r>
              <a:rPr lang="en-GB" sz="1088" dirty="0"/>
              <a:t>. Substances like motor oil can be used to stop metal parts from rubbing and wearing away.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64166" y="4178201"/>
            <a:ext cx="2835869" cy="59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88" dirty="0"/>
              <a:t>Investigate friction by comparing the amount of force needed to move an object on different types of surfaces.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965778" y="4917052"/>
            <a:ext cx="1570364" cy="1599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88" b="1" dirty="0"/>
              <a:t>Independent variable </a:t>
            </a:r>
            <a:r>
              <a:rPr lang="en-GB" sz="1088" dirty="0"/>
              <a:t>- the type of surface</a:t>
            </a:r>
          </a:p>
          <a:p>
            <a:r>
              <a:rPr lang="en-GB" sz="1088" b="1" dirty="0"/>
              <a:t>Dependent variable </a:t>
            </a:r>
            <a:r>
              <a:rPr lang="en-GB" sz="1088" dirty="0"/>
              <a:t>- the amount of force needed to move at a constant velocity</a:t>
            </a:r>
          </a:p>
          <a:p>
            <a:r>
              <a:rPr lang="en-GB" sz="1088" b="1" dirty="0"/>
              <a:t>Control variables </a:t>
            </a:r>
            <a:r>
              <a:rPr lang="en-GB" sz="1088" dirty="0"/>
              <a:t>- the speed of the object and the mass of the object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268" b="-1100"/>
          <a:stretch/>
        </p:blipFill>
        <p:spPr>
          <a:xfrm>
            <a:off x="9474377" y="5281553"/>
            <a:ext cx="1296396" cy="1305989"/>
          </a:xfrm>
          <a:prstGeom prst="rect">
            <a:avLst/>
          </a:prstGeom>
        </p:spPr>
      </p:pic>
      <p:sp>
        <p:nvSpPr>
          <p:cNvPr id="1024" name="Rectangle 1023"/>
          <p:cNvSpPr/>
          <p:nvPr/>
        </p:nvSpPr>
        <p:spPr>
          <a:xfrm>
            <a:off x="4693121" y="4285193"/>
            <a:ext cx="3229287" cy="929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88" dirty="0"/>
              <a:t>When you apply a force to a material it can extend. The extension is the amount the length has increased by.</a:t>
            </a:r>
          </a:p>
          <a:p>
            <a:endParaRPr lang="en-GB" sz="1088" dirty="0"/>
          </a:p>
          <a:p>
            <a:endParaRPr lang="en-GB" sz="1088" dirty="0"/>
          </a:p>
        </p:txBody>
      </p:sp>
      <p:sp>
        <p:nvSpPr>
          <p:cNvPr id="1028" name="Rectangle 1027"/>
          <p:cNvSpPr/>
          <p:nvPr/>
        </p:nvSpPr>
        <p:spPr>
          <a:xfrm>
            <a:off x="4697592" y="4681179"/>
            <a:ext cx="3021986" cy="59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88" dirty="0"/>
              <a:t>To investigate Hooke’s law, you can add masses to a spring and measure the length of the spring when the weight of the masses is increased.</a:t>
            </a: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847" y="5382277"/>
            <a:ext cx="1073602" cy="1263672"/>
          </a:xfrm>
          <a:prstGeom prst="rect">
            <a:avLst/>
          </a:prstGeom>
        </p:spPr>
      </p:pic>
      <p:pic>
        <p:nvPicPr>
          <p:cNvPr id="1030" name="Picture 1029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42615" b="57"/>
          <a:stretch/>
        </p:blipFill>
        <p:spPr>
          <a:xfrm>
            <a:off x="6089856" y="5401296"/>
            <a:ext cx="1569551" cy="1270397"/>
          </a:xfrm>
          <a:prstGeom prst="rect">
            <a:avLst/>
          </a:prstGeom>
        </p:spPr>
      </p:pic>
      <p:sp>
        <p:nvSpPr>
          <p:cNvPr id="1031" name="Rectangle 1030"/>
          <p:cNvSpPr/>
          <p:nvPr/>
        </p:nvSpPr>
        <p:spPr>
          <a:xfrm>
            <a:off x="1401232" y="4178656"/>
            <a:ext cx="3165376" cy="12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88" dirty="0"/>
              <a:t>Pressure is a measure of how much force is acting on an area.</a:t>
            </a:r>
          </a:p>
          <a:p>
            <a:r>
              <a:rPr lang="en-GB" sz="1088" dirty="0"/>
              <a:t>Pressure depends on both the force and the area, and is found using the relationship:</a:t>
            </a:r>
          </a:p>
          <a:p>
            <a:pPr algn="ctr"/>
            <a:r>
              <a:rPr lang="en-GB" sz="1088" b="1" dirty="0"/>
              <a:t>Pressure = Force ÷ Area</a:t>
            </a:r>
            <a:endParaRPr lang="en-GB" sz="1088" dirty="0"/>
          </a:p>
          <a:p>
            <a:r>
              <a:rPr lang="en-GB" sz="1088" dirty="0"/>
              <a:t>This means that a smaller area will create a greater pressure with the same force acting on it.</a:t>
            </a:r>
          </a:p>
        </p:txBody>
      </p:sp>
      <p:pic>
        <p:nvPicPr>
          <p:cNvPr id="1034" name="Picture 1033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4641" y="5382277"/>
            <a:ext cx="2578258" cy="130837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436ED583-2C85-40EA-B903-7C965DEF30A9}"/>
              </a:ext>
            </a:extLst>
          </p:cNvPr>
          <p:cNvSpPr txBox="1"/>
          <p:nvPr/>
        </p:nvSpPr>
        <p:spPr>
          <a:xfrm>
            <a:off x="3610016" y="-10487"/>
            <a:ext cx="468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54">
              <a:defRPr/>
            </a:pPr>
            <a:r>
              <a:rPr lang="en-GB" sz="2000" b="1" u="sng" dirty="0">
                <a:solidFill>
                  <a:prstClr val="black"/>
                </a:solidFill>
                <a:latin typeface="Calibri" panose="020F0502020204030204"/>
              </a:rPr>
              <a:t> Forces : Year 7 : Cycle 1  </a:t>
            </a:r>
          </a:p>
        </p:txBody>
      </p:sp>
    </p:spTree>
    <p:extLst>
      <p:ext uri="{BB962C8B-B14F-4D97-AF65-F5344CB8AC3E}">
        <p14:creationId xmlns:p14="http://schemas.microsoft.com/office/powerpoint/2010/main" val="33540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6ED583-2C85-40EA-B903-7C965DEF30A9}"/>
              </a:ext>
            </a:extLst>
          </p:cNvPr>
          <p:cNvSpPr txBox="1"/>
          <p:nvPr/>
        </p:nvSpPr>
        <p:spPr>
          <a:xfrm>
            <a:off x="3610016" y="-10487"/>
            <a:ext cx="468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54">
              <a:defRPr/>
            </a:pPr>
            <a:r>
              <a:rPr lang="en-GB" sz="2000" b="1" u="sng" dirty="0">
                <a:solidFill>
                  <a:prstClr val="black"/>
                </a:solidFill>
                <a:latin typeface="Calibri" panose="020F0502020204030204"/>
              </a:rPr>
              <a:t> Forces : Year 7 : Cycle 1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81D5C-C1D2-4BBD-9AE7-4848B0F6E7F6}"/>
              </a:ext>
            </a:extLst>
          </p:cNvPr>
          <p:cNvSpPr/>
          <p:nvPr/>
        </p:nvSpPr>
        <p:spPr>
          <a:xfrm>
            <a:off x="1363548" y="364913"/>
            <a:ext cx="3212527" cy="36009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0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9EA0A-20D6-4814-A498-FAC178DCF2A8}"/>
              </a:ext>
            </a:extLst>
          </p:cNvPr>
          <p:cNvSpPr txBox="1"/>
          <p:nvPr/>
        </p:nvSpPr>
        <p:spPr>
          <a:xfrm>
            <a:off x="1405732" y="392606"/>
            <a:ext cx="1888659" cy="259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26554">
              <a:defRPr/>
            </a:pPr>
            <a:r>
              <a:rPr lang="en-GB" sz="1088" b="1" u="sng" dirty="0">
                <a:solidFill>
                  <a:prstClr val="black"/>
                </a:solidFill>
                <a:latin typeface="Calibri" panose="020F0502020204030204"/>
              </a:rPr>
              <a:t>Lesson 7: Non-Contact Forces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0FA24A-8A61-4E36-9E91-1A96DE371AB8}"/>
              </a:ext>
            </a:extLst>
          </p:cNvPr>
          <p:cNvSpPr txBox="1"/>
          <p:nvPr/>
        </p:nvSpPr>
        <p:spPr>
          <a:xfrm>
            <a:off x="1398384" y="636800"/>
            <a:ext cx="2937659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88" dirty="0"/>
              <a:t>Non-contact forces act between two objects that are not physically touching.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39164-C229-49D7-9753-08A865906776}"/>
              </a:ext>
            </a:extLst>
          </p:cNvPr>
          <p:cNvSpPr/>
          <p:nvPr/>
        </p:nvSpPr>
        <p:spPr>
          <a:xfrm>
            <a:off x="4658685" y="382041"/>
            <a:ext cx="5264937" cy="3583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0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E08BB-86BE-4EF1-A3A6-45C4169D341D}"/>
              </a:ext>
            </a:extLst>
          </p:cNvPr>
          <p:cNvSpPr txBox="1"/>
          <p:nvPr/>
        </p:nvSpPr>
        <p:spPr>
          <a:xfrm>
            <a:off x="4676776" y="392606"/>
            <a:ext cx="3040063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54">
              <a:defRPr/>
            </a:pPr>
            <a:r>
              <a:rPr lang="en-GB" sz="1088" b="1" u="sng" dirty="0">
                <a:solidFill>
                  <a:prstClr val="black"/>
                </a:solidFill>
                <a:latin typeface="Calibri" panose="020F0502020204030204"/>
              </a:rPr>
              <a:t>Lesson 8:  Balanced and Unbalanced</a:t>
            </a:r>
          </a:p>
        </p:txBody>
      </p:sp>
      <p:sp>
        <p:nvSpPr>
          <p:cNvPr id="53" name="Right Arrow 17">
            <a:extLst>
              <a:ext uri="{FF2B5EF4-FFF2-40B4-BE49-F238E27FC236}">
                <a16:creationId xmlns:a16="http://schemas.microsoft.com/office/drawing/2014/main" id="{FD0B1D56-5EED-4B67-AC8B-382AB3B0DCD6}"/>
              </a:ext>
            </a:extLst>
          </p:cNvPr>
          <p:cNvSpPr/>
          <p:nvPr/>
        </p:nvSpPr>
        <p:spPr>
          <a:xfrm>
            <a:off x="4383743" y="2353809"/>
            <a:ext cx="368804" cy="315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08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F92A6D-B6F9-4D4A-9C14-66F5BCB0EDA6}"/>
              </a:ext>
            </a:extLst>
          </p:cNvPr>
          <p:cNvSpPr txBox="1"/>
          <p:nvPr/>
        </p:nvSpPr>
        <p:spPr>
          <a:xfrm>
            <a:off x="4691365" y="582107"/>
            <a:ext cx="5113283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88" dirty="0"/>
              <a:t>Forces acting on an object are shown using arrows. The arrows represent the size and direction of the forces acting.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8384" y="1161035"/>
            <a:ext cx="1056700" cy="259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88" b="1" dirty="0"/>
              <a:t>Magnetic force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949" b="-4460"/>
          <a:stretch/>
        </p:blipFill>
        <p:spPr>
          <a:xfrm>
            <a:off x="1443907" y="1453499"/>
            <a:ext cx="3092607" cy="239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18897" b="5701"/>
          <a:stretch/>
        </p:blipFill>
        <p:spPr>
          <a:xfrm>
            <a:off x="1445807" y="1791337"/>
            <a:ext cx="3064988" cy="2170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72327" y="2049659"/>
            <a:ext cx="1229824" cy="259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88" b="1" dirty="0"/>
              <a:t>Electrostatic force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961" b="-2478"/>
          <a:stretch/>
        </p:blipFill>
        <p:spPr>
          <a:xfrm>
            <a:off x="1390965" y="2265786"/>
            <a:ext cx="1372340" cy="4063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r="64410" b="-4823"/>
          <a:stretch/>
        </p:blipFill>
        <p:spPr>
          <a:xfrm>
            <a:off x="3108604" y="2372300"/>
            <a:ext cx="1192529" cy="21389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348473" y="2710067"/>
            <a:ext cx="1273105" cy="259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88" b="1" dirty="0"/>
              <a:t>Gravitational force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895" y="2955273"/>
            <a:ext cx="2521270" cy="9616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43576" b="-2888"/>
          <a:stretch/>
        </p:blipFill>
        <p:spPr>
          <a:xfrm>
            <a:off x="4676775" y="988540"/>
            <a:ext cx="1797604" cy="106111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486707" y="871943"/>
            <a:ext cx="3222557" cy="143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88" dirty="0"/>
              <a:t>A </a:t>
            </a:r>
            <a:r>
              <a:rPr lang="en-GB" sz="1088" b="1" dirty="0"/>
              <a:t>resultant force</a:t>
            </a:r>
            <a:r>
              <a:rPr lang="en-GB" sz="1088" dirty="0"/>
              <a:t> is the overall force that acts on the object.</a:t>
            </a:r>
          </a:p>
          <a:p>
            <a:endParaRPr lang="en-GB" sz="1088" dirty="0"/>
          </a:p>
          <a:p>
            <a:r>
              <a:rPr lang="en-GB" sz="1088" dirty="0"/>
              <a:t>If the resultant is zero (balanced )the object travels at constant speed.</a:t>
            </a:r>
          </a:p>
          <a:p>
            <a:endParaRPr lang="en-GB" sz="1088" dirty="0"/>
          </a:p>
          <a:p>
            <a:r>
              <a:rPr lang="en-GB" sz="1088" dirty="0"/>
              <a:t>If the resultant is not zero (unbalanced) the objects accelerates in the direction of the larger force.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320" b="-3391"/>
          <a:stretch/>
        </p:blipFill>
        <p:spPr>
          <a:xfrm>
            <a:off x="4792422" y="2306424"/>
            <a:ext cx="1822518" cy="13133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40531" b="-2767"/>
          <a:stretch/>
        </p:blipFill>
        <p:spPr>
          <a:xfrm>
            <a:off x="7716839" y="2306424"/>
            <a:ext cx="1871368" cy="137337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658685" y="3594555"/>
            <a:ext cx="2362992" cy="42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88" dirty="0"/>
              <a:t>Forces acting in the same direction</a:t>
            </a:r>
          </a:p>
          <a:p>
            <a:r>
              <a:rPr lang="en-GB" sz="1088" dirty="0"/>
              <a:t>Add the forces = </a:t>
            </a:r>
            <a:r>
              <a:rPr lang="en-GB" sz="1088" b="1" dirty="0"/>
              <a:t>20 + 10 = 30N (Right)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445797" y="3584201"/>
            <a:ext cx="2544042" cy="42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88" dirty="0"/>
              <a:t>Forces acting in the opposite direction.</a:t>
            </a:r>
          </a:p>
          <a:p>
            <a:r>
              <a:rPr lang="en-GB" sz="1088" dirty="0"/>
              <a:t>Subtract the forces = </a:t>
            </a:r>
            <a:r>
              <a:rPr lang="en-GB" sz="1088" b="1" dirty="0"/>
              <a:t>20 -10 = 10N (Left)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37888" y="4207226"/>
            <a:ext cx="801438" cy="280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25" u="sng" dirty="0"/>
              <a:t>Keywords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310071" y="4538676"/>
          <a:ext cx="9452070" cy="2143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5345">
                  <a:extLst>
                    <a:ext uri="{9D8B030D-6E8A-4147-A177-3AD203B41FA5}">
                      <a16:colId xmlns:a16="http://schemas.microsoft.com/office/drawing/2014/main" val="2345921703"/>
                    </a:ext>
                  </a:extLst>
                </a:gridCol>
                <a:gridCol w="1575345">
                  <a:extLst>
                    <a:ext uri="{9D8B030D-6E8A-4147-A177-3AD203B41FA5}">
                      <a16:colId xmlns:a16="http://schemas.microsoft.com/office/drawing/2014/main" val="2271167097"/>
                    </a:ext>
                  </a:extLst>
                </a:gridCol>
                <a:gridCol w="1575345">
                  <a:extLst>
                    <a:ext uri="{9D8B030D-6E8A-4147-A177-3AD203B41FA5}">
                      <a16:colId xmlns:a16="http://schemas.microsoft.com/office/drawing/2014/main" val="3561789158"/>
                    </a:ext>
                  </a:extLst>
                </a:gridCol>
                <a:gridCol w="1575345">
                  <a:extLst>
                    <a:ext uri="{9D8B030D-6E8A-4147-A177-3AD203B41FA5}">
                      <a16:colId xmlns:a16="http://schemas.microsoft.com/office/drawing/2014/main" val="3387704129"/>
                    </a:ext>
                  </a:extLst>
                </a:gridCol>
                <a:gridCol w="1575345">
                  <a:extLst>
                    <a:ext uri="{9D8B030D-6E8A-4147-A177-3AD203B41FA5}">
                      <a16:colId xmlns:a16="http://schemas.microsoft.com/office/drawing/2014/main" val="3185769849"/>
                    </a:ext>
                  </a:extLst>
                </a:gridCol>
                <a:gridCol w="1575345">
                  <a:extLst>
                    <a:ext uri="{9D8B030D-6E8A-4147-A177-3AD203B41FA5}">
                      <a16:colId xmlns:a16="http://schemas.microsoft.com/office/drawing/2014/main" val="188001537"/>
                    </a:ext>
                  </a:extLst>
                </a:gridCol>
              </a:tblGrid>
              <a:tr h="5357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Newton 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Contact Force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Non-contact Force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Magnitude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Tension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Thrust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2695178"/>
                  </a:ext>
                </a:extLst>
              </a:tr>
              <a:tr h="5357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Friction 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Air Resistance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/>
                        <a:t>Upthrust</a:t>
                      </a:r>
                      <a:endParaRPr lang="en-GB" sz="1200" b="1" dirty="0"/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Normal</a:t>
                      </a:r>
                      <a:r>
                        <a:rPr lang="en-GB" sz="1200" b="1" baseline="0" dirty="0"/>
                        <a:t> Reaction</a:t>
                      </a:r>
                      <a:endParaRPr lang="en-GB" sz="1200" b="1" dirty="0"/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Magnetic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Electrostatic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280786"/>
                  </a:ext>
                </a:extLst>
              </a:tr>
              <a:tr h="5357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Gravitational 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Resultant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Balanced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Unbalanced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Weight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Lubrication</a:t>
                      </a:r>
                      <a:r>
                        <a:rPr lang="en-GB" sz="1200" b="1" baseline="0" dirty="0"/>
                        <a:t> </a:t>
                      </a:r>
                      <a:endParaRPr lang="en-GB" sz="1200" b="1" dirty="0"/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9675467"/>
                  </a:ext>
                </a:extLst>
              </a:tr>
              <a:tr h="5357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Anomalous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Streamlining</a:t>
                      </a:r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62208" marR="62208" marT="31104" marB="311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9937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75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281115" y="157943"/>
            <a:ext cx="3764027" cy="6575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3031" y="157943"/>
            <a:ext cx="4045020" cy="6575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63" y="544872"/>
            <a:ext cx="3326994" cy="1712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1658" y="119306"/>
            <a:ext cx="384203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Year 7 Biology Cycle 1 Cells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756" y="283335"/>
            <a:ext cx="2734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Cells – the building blocks of life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32756" y="2257296"/>
          <a:ext cx="3840480" cy="29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751">
                  <a:extLst>
                    <a:ext uri="{9D8B030D-6E8A-4147-A177-3AD203B41FA5}">
                      <a16:colId xmlns:a16="http://schemas.microsoft.com/office/drawing/2014/main" val="204633762"/>
                    </a:ext>
                  </a:extLst>
                </a:gridCol>
                <a:gridCol w="2477729">
                  <a:extLst>
                    <a:ext uri="{9D8B030D-6E8A-4147-A177-3AD203B41FA5}">
                      <a16:colId xmlns:a16="http://schemas.microsoft.com/office/drawing/2014/main" val="3417921778"/>
                    </a:ext>
                  </a:extLst>
                </a:gridCol>
              </a:tblGrid>
              <a:tr h="2847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02175"/>
                  </a:ext>
                </a:extLst>
              </a:tr>
              <a:tr h="2847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Controls cell, contains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DNA</a:t>
                      </a:r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81568"/>
                  </a:ext>
                </a:extLst>
              </a:tr>
              <a:tr h="2847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Cytoplasm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cell reactions occur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647113"/>
                  </a:ext>
                </a:extLst>
              </a:tr>
              <a:tr h="47456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membrane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Controls what can enter/leave the cell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98518"/>
                  </a:ext>
                </a:extLst>
              </a:tr>
              <a:tr h="47456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mitochondria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respiration (release of energy) happens)</a:t>
                      </a:r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093992"/>
                  </a:ext>
                </a:extLst>
              </a:tr>
              <a:tr h="2847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ribosomes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 synthesis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96279"/>
                  </a:ext>
                </a:extLst>
              </a:tr>
              <a:tr h="2847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wall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Supports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protects cell</a:t>
                      </a:r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47692"/>
                  </a:ext>
                </a:extLst>
              </a:tr>
              <a:tr h="2847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vacuole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of liquid, supports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cell</a:t>
                      </a:r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746891"/>
                  </a:ext>
                </a:extLst>
              </a:tr>
              <a:tr h="2847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chloroplast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photosynthesis happens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35606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2756" y="5280339"/>
            <a:ext cx="384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All living things are made up of cells. They are too small to see with the naked eye so we use a microscope.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Multicellular organisms are made up of many cells.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Unicellular organisms are made up of only one cell.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Some cells are specialised to carry out a particular function or job.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044" y="558376"/>
            <a:ext cx="3042168" cy="21033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76175" y="283335"/>
            <a:ext cx="2321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The Light Microscope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42113" y="2661678"/>
            <a:ext cx="35966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 microscope magnifies objects so that they seem bigger (it does not zoom in!)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object you are looking at is placed on a glass slide on the stage.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lenses magnify the object.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Eyepiece x10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Objective lenses x4, x10, x20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focusing wheel is moved to make the image look clear. (in focus)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Total magnification = eyepiece lens x objective lens</a:t>
            </a:r>
          </a:p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10 x 4 = x40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specimen must be thin to allow light to pass through it. A stain is used to allow it to be seen clearly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0661" y="591111"/>
            <a:ext cx="3934027" cy="6093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000" dirty="0"/>
          </a:p>
          <a:p>
            <a:endParaRPr lang="en-GB" sz="1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4165" y="1572772"/>
            <a:ext cx="1403797" cy="14166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06851" y="591112"/>
            <a:ext cx="3013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The Characteristics of Life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01382" y="898889"/>
            <a:ext cx="371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There are 7 life processes that all living things carry out. 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We can remember them using “MRS GREN”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4026" y="1545220"/>
            <a:ext cx="1876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</a:t>
            </a:r>
            <a:r>
              <a:rPr lang="en-GB" sz="1400" dirty="0"/>
              <a:t>ovement</a:t>
            </a:r>
          </a:p>
          <a:p>
            <a:r>
              <a:rPr lang="en-GB" sz="1400" b="1" dirty="0"/>
              <a:t>R</a:t>
            </a:r>
            <a:r>
              <a:rPr lang="en-GB" sz="1400" dirty="0"/>
              <a:t>eproduction</a:t>
            </a:r>
          </a:p>
          <a:p>
            <a:r>
              <a:rPr lang="en-GB" sz="1400" b="1" dirty="0"/>
              <a:t>S</a:t>
            </a:r>
            <a:r>
              <a:rPr lang="en-GB" sz="1400" dirty="0"/>
              <a:t>ensitivity</a:t>
            </a:r>
          </a:p>
          <a:p>
            <a:endParaRPr lang="en-GB" sz="1400" dirty="0"/>
          </a:p>
          <a:p>
            <a:r>
              <a:rPr lang="en-GB" sz="1400" b="1" dirty="0"/>
              <a:t>G</a:t>
            </a:r>
            <a:r>
              <a:rPr lang="en-GB" sz="1400" dirty="0"/>
              <a:t>rowth</a:t>
            </a:r>
          </a:p>
          <a:p>
            <a:r>
              <a:rPr lang="en-GB" sz="1400" b="1" dirty="0"/>
              <a:t>R</a:t>
            </a:r>
            <a:r>
              <a:rPr lang="en-GB" sz="1400" dirty="0"/>
              <a:t>espiration</a:t>
            </a:r>
          </a:p>
          <a:p>
            <a:r>
              <a:rPr lang="en-GB" sz="1400" b="1" dirty="0"/>
              <a:t>E</a:t>
            </a:r>
            <a:r>
              <a:rPr lang="en-GB" sz="1400" dirty="0"/>
              <a:t>xcretion</a:t>
            </a:r>
          </a:p>
          <a:p>
            <a:r>
              <a:rPr lang="en-GB" sz="1400" b="1" dirty="0"/>
              <a:t>N</a:t>
            </a:r>
            <a:r>
              <a:rPr lang="en-GB" sz="1400" dirty="0"/>
              <a:t>utrition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15477" y="3361102"/>
          <a:ext cx="3798212" cy="3073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860">
                  <a:extLst>
                    <a:ext uri="{9D8B030D-6E8A-4147-A177-3AD203B41FA5}">
                      <a16:colId xmlns:a16="http://schemas.microsoft.com/office/drawing/2014/main" val="4123217124"/>
                    </a:ext>
                  </a:extLst>
                </a:gridCol>
                <a:gridCol w="2640352">
                  <a:extLst>
                    <a:ext uri="{9D8B030D-6E8A-4147-A177-3AD203B41FA5}">
                      <a16:colId xmlns:a16="http://schemas.microsoft.com/office/drawing/2014/main" val="879320572"/>
                    </a:ext>
                  </a:extLst>
                </a:gridCol>
              </a:tblGrid>
              <a:tr h="4125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Process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56229"/>
                  </a:ext>
                </a:extLst>
              </a:tr>
              <a:tr h="61547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Moving from place to place (animals) or moving part of the body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plants move leaves to the light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46098"/>
                  </a:ext>
                </a:extLst>
              </a:tr>
              <a:tr h="27584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Making more of the species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900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Responding to the environment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773427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Increasing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size</a:t>
                      </a:r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54486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Releasing energy from food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36230"/>
                  </a:ext>
                </a:extLst>
              </a:tr>
              <a:tr h="4125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Excretion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Getting rid of waste materials made by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54447"/>
                  </a:ext>
                </a:extLst>
              </a:tr>
              <a:tr h="4125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Needing nutrients (food)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880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59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14304" y="591114"/>
            <a:ext cx="3613663" cy="6133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151223" y="157943"/>
            <a:ext cx="3893919" cy="6575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31" y="157943"/>
            <a:ext cx="4045020" cy="6575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4304" y="157943"/>
            <a:ext cx="332834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7 Biology Cycle 1 Cells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756" y="283336"/>
            <a:ext cx="3695299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Unicellular</a:t>
            </a: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 Multicellular?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756" y="716504"/>
            <a:ext cx="369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Unicellular</a:t>
            </a:r>
            <a:r>
              <a:rPr kumimoji="0" lang="en-GB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organisms are made of only 1 cell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(“</a:t>
            </a:r>
            <a:r>
              <a:rPr kumimoji="0" lang="en-GB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means 1 – a unicycle has 1 wheel).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3109" y="157943"/>
            <a:ext cx="350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Cells, Tissues, Organs and Systems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1390" y="496496"/>
            <a:ext cx="3773751" cy="2308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multicellular organism,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cells work together as tissues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muscle cells make up  muscle tissue, xylem cells make up xylem tissue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Tissues work together as organs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heart contains muscular tissue, a leaf contains different tissues (palisade, xylem, phloem)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Organs work together as organ systems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carry out the 7 life processes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 systems make up organisms…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306" y="2866373"/>
            <a:ext cx="3773751" cy="14692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71391" y="4397190"/>
            <a:ext cx="2453216" cy="2110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Circulatory system (transport)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Digestive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Skeletal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Nervous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Reproductive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Respiratory system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7" y="1184660"/>
            <a:ext cx="3712068" cy="14848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756" y="2939143"/>
            <a:ext cx="36952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Unicellular organisms obtain all the materials that they need to survive across the cell membrane by a process called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diffusion.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Diffusion is when a substance moves from where there is more of it to where there is less (a high concentration to a low concentration)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Oxygen will diffuse from the water (where there is a lot) into the amoeba (where there is less).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This only works because the organisms are so small.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Multicellula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 organisms are made of many cells (sometimes billions). They cannot obtain the materials they need by diffusion because they are too big.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Instead they have transport systems and other organ systems..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9" b="-1"/>
          <a:stretch/>
        </p:blipFill>
        <p:spPr>
          <a:xfrm>
            <a:off x="4371305" y="1455168"/>
            <a:ext cx="3179025" cy="47071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71307" y="716504"/>
            <a:ext cx="3440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We can use a microscope to observe unicellular organisms and cells from multi cellular organisms</a:t>
            </a:r>
            <a:r>
              <a:rPr lang="en-GB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9177" y="1455168"/>
            <a:ext cx="138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Making  a slide of onion skin cells</a:t>
            </a:r>
          </a:p>
        </p:txBody>
      </p:sp>
    </p:spTree>
    <p:extLst>
      <p:ext uri="{BB962C8B-B14F-4D97-AF65-F5344CB8AC3E}">
        <p14:creationId xmlns:p14="http://schemas.microsoft.com/office/powerpoint/2010/main" val="191895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AA29-0228-46FB-933E-37F04895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97EC1-9ADE-464C-A8AB-CDEA2DF01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CD647-8548-4558-95B1-2E28529C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9" y="0"/>
            <a:ext cx="10164416" cy="68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272A-D67F-462F-917A-467063E2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A7A66-5890-41F3-9E2E-2D992268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DC2E2-8EBA-46C8-876B-7510473BB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13" y="-104802"/>
            <a:ext cx="9859617" cy="68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7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>
            <a:extLst>
              <a:ext uri="{FF2B5EF4-FFF2-40B4-BE49-F238E27FC236}">
                <a16:creationId xmlns:a16="http://schemas.microsoft.com/office/drawing/2014/main" id="{198F93DB-CBE0-2341-B4E9-568C16C5FD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982" y="1018408"/>
            <a:ext cx="704770" cy="700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0439" y="-32583"/>
            <a:ext cx="771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54"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Year 7 – Cycle 2 – Chemistry - Atoms, Elements &amp; Compounds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80282" y="365342"/>
            <a:ext cx="3216157" cy="22146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2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24981" y="336380"/>
            <a:ext cx="1459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26554">
              <a:defRPr/>
            </a:pPr>
            <a:r>
              <a:rPr lang="en-GB" sz="1000" b="1" dirty="0">
                <a:solidFill>
                  <a:prstClr val="black"/>
                </a:solidFill>
                <a:latin typeface="Calibri" panose="020F0502020204030204"/>
              </a:rPr>
              <a:t>Keywords &amp; definitions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64511" y="364819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26554">
              <a:defRPr/>
            </a:pPr>
            <a:r>
              <a:rPr lang="en-GB" sz="1000" b="1" dirty="0">
                <a:solidFill>
                  <a:prstClr val="black"/>
                </a:solidFill>
                <a:latin typeface="Calibri" panose="020F0502020204030204"/>
              </a:rPr>
              <a:t>Lesson 1 Atoms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92761" y="374815"/>
            <a:ext cx="2956974" cy="2211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2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36578" y="402751"/>
            <a:ext cx="2557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26554">
              <a:defRPr/>
            </a:pPr>
            <a:r>
              <a:rPr lang="en-GB" sz="1000" b="1" dirty="0">
                <a:solidFill>
                  <a:prstClr val="black"/>
                </a:solidFill>
                <a:latin typeface="Calibri" panose="020F0502020204030204"/>
              </a:rPr>
              <a:t>Lesson 2 &amp; 3  Elements &amp; The Periodic Table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49233" y="375758"/>
            <a:ext cx="3069931" cy="4148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2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7E62163-8810-4CC5-9FC6-5ED4E80B0671}"/>
              </a:ext>
            </a:extLst>
          </p:cNvPr>
          <p:cNvSpPr/>
          <p:nvPr/>
        </p:nvSpPr>
        <p:spPr>
          <a:xfrm>
            <a:off x="4684171" y="2642631"/>
            <a:ext cx="2975635" cy="21024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2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5CE18E-7D21-4A98-AA42-A309A729A907}"/>
              </a:ext>
            </a:extLst>
          </p:cNvPr>
          <p:cNvSpPr txBox="1"/>
          <p:nvPr/>
        </p:nvSpPr>
        <p:spPr>
          <a:xfrm>
            <a:off x="5463871" y="2647110"/>
            <a:ext cx="1303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26554">
              <a:defRPr/>
            </a:pPr>
            <a:r>
              <a:rPr lang="en-GB" sz="1000" b="1" dirty="0">
                <a:solidFill>
                  <a:prstClr val="black"/>
                </a:solidFill>
                <a:latin typeface="Calibri" panose="020F0502020204030204"/>
              </a:rPr>
              <a:t>Lesson 4 Compounds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27C165-AA5E-45DF-B10C-289C445CCF95}"/>
              </a:ext>
            </a:extLst>
          </p:cNvPr>
          <p:cNvSpPr/>
          <p:nvPr/>
        </p:nvSpPr>
        <p:spPr>
          <a:xfrm>
            <a:off x="4647222" y="4834270"/>
            <a:ext cx="3223602" cy="19461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2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140899-FC3F-48D7-AEE5-9570F2321374}"/>
              </a:ext>
            </a:extLst>
          </p:cNvPr>
          <p:cNvSpPr txBox="1"/>
          <p:nvPr/>
        </p:nvSpPr>
        <p:spPr>
          <a:xfrm>
            <a:off x="4680183" y="4834270"/>
            <a:ext cx="16946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26554">
              <a:defRPr/>
            </a:pPr>
            <a:r>
              <a:rPr lang="en-GB" sz="1000" b="1" dirty="0">
                <a:solidFill>
                  <a:prstClr val="black"/>
                </a:solidFill>
                <a:latin typeface="Calibri" panose="020F0502020204030204"/>
              </a:rPr>
              <a:t>Lesson 6 Chemical formulae </a:t>
            </a:r>
          </a:p>
        </p:txBody>
      </p:sp>
      <p:sp>
        <p:nvSpPr>
          <p:cNvPr id="83" name="Right Arrow 18">
            <a:extLst>
              <a:ext uri="{FF2B5EF4-FFF2-40B4-BE49-F238E27FC236}">
                <a16:creationId xmlns:a16="http://schemas.microsoft.com/office/drawing/2014/main" id="{58B62407-DCD0-4CC3-8CBC-A4380775880E}"/>
              </a:ext>
            </a:extLst>
          </p:cNvPr>
          <p:cNvSpPr/>
          <p:nvPr/>
        </p:nvSpPr>
        <p:spPr>
          <a:xfrm rot="10800000">
            <a:off x="7502035" y="3400720"/>
            <a:ext cx="331512" cy="315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2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77A6229-D070-4370-82FD-62340F0642EC}"/>
              </a:ext>
            </a:extLst>
          </p:cNvPr>
          <p:cNvSpPr/>
          <p:nvPr/>
        </p:nvSpPr>
        <p:spPr>
          <a:xfrm>
            <a:off x="1387259" y="2643626"/>
            <a:ext cx="3183633" cy="3120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2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67EE3EC-DD09-4A63-8499-36984F6E68C2}"/>
              </a:ext>
            </a:extLst>
          </p:cNvPr>
          <p:cNvSpPr txBox="1"/>
          <p:nvPr/>
        </p:nvSpPr>
        <p:spPr>
          <a:xfrm>
            <a:off x="1529442" y="2657292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26554">
              <a:defRPr/>
            </a:pPr>
            <a:r>
              <a:rPr lang="en-GB" sz="1000" b="1" dirty="0">
                <a:solidFill>
                  <a:prstClr val="black"/>
                </a:solidFill>
                <a:latin typeface="Calibri" panose="020F0502020204030204"/>
              </a:rPr>
              <a:t>Lesson 5 Making Compounds 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587255" y="1353028"/>
            <a:ext cx="356611" cy="315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2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Right Arrow 19">
            <a:extLst>
              <a:ext uri="{FF2B5EF4-FFF2-40B4-BE49-F238E27FC236}">
                <a16:creationId xmlns:a16="http://schemas.microsoft.com/office/drawing/2014/main" id="{B7743802-1A6A-48C5-8AFD-73B018457056}"/>
              </a:ext>
            </a:extLst>
          </p:cNvPr>
          <p:cNvSpPr/>
          <p:nvPr/>
        </p:nvSpPr>
        <p:spPr>
          <a:xfrm rot="10800000">
            <a:off x="4418162" y="2903736"/>
            <a:ext cx="344307" cy="209690"/>
          </a:xfrm>
          <a:prstGeom prst="rightArrow">
            <a:avLst>
              <a:gd name="adj1" fmla="val 8049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2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216E02E4-438F-4EB6-964E-DCA75E2715D1}"/>
              </a:ext>
            </a:extLst>
          </p:cNvPr>
          <p:cNvSpPr txBox="1">
            <a:spLocks/>
          </p:cNvSpPr>
          <p:nvPr/>
        </p:nvSpPr>
        <p:spPr>
          <a:xfrm>
            <a:off x="4718030" y="586598"/>
            <a:ext cx="2561342" cy="2037451"/>
          </a:xfrm>
          <a:prstGeom prst="rect">
            <a:avLst/>
          </a:prstGeom>
        </p:spPr>
        <p:txBody>
          <a:bodyPr vert="horz" lIns="65314" tIns="32657" rIns="65314" bIns="3265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3108">
              <a:defRPr/>
            </a:pPr>
            <a:r>
              <a:rPr lang="en-GB" sz="816" b="1" dirty="0">
                <a:solidFill>
                  <a:sysClr val="windowText" lastClr="000000"/>
                </a:solidFill>
              </a:rPr>
              <a:t>Atoms</a:t>
            </a:r>
            <a:r>
              <a:rPr lang="en-GB" sz="816" dirty="0">
                <a:solidFill>
                  <a:sysClr val="windowText" lastClr="000000"/>
                </a:solidFill>
              </a:rPr>
              <a:t> are very small particles that cant be seen directly </a:t>
            </a:r>
          </a:p>
          <a:p>
            <a:pPr defTabSz="653108">
              <a:defRPr/>
            </a:pPr>
            <a:r>
              <a:rPr lang="en-US" sz="816" dirty="0"/>
              <a:t>All matter is made of atoms </a:t>
            </a:r>
          </a:p>
          <a:p>
            <a:pPr defTabSz="653108">
              <a:defRPr/>
            </a:pPr>
            <a:r>
              <a:rPr lang="en-US" sz="816" dirty="0"/>
              <a:t>A piece of pure copper contains only copper atoms. </a:t>
            </a:r>
          </a:p>
          <a:p>
            <a:pPr marL="0" indent="0" defTabSz="653108">
              <a:buNone/>
              <a:defRPr/>
            </a:pPr>
            <a:endParaRPr lang="en-US" sz="816" dirty="0"/>
          </a:p>
          <a:p>
            <a:pPr marL="0" indent="0" defTabSz="653108">
              <a:buNone/>
              <a:defRPr/>
            </a:pPr>
            <a:endParaRPr lang="en-US" sz="816" dirty="0"/>
          </a:p>
          <a:p>
            <a:pPr defTabSz="653108">
              <a:defRPr/>
            </a:pPr>
            <a:r>
              <a:rPr lang="en-US" sz="816" dirty="0"/>
              <a:t>A piece of pure lead contains only lead atoms. </a:t>
            </a:r>
            <a:endParaRPr lang="en-GB" sz="816" dirty="0">
              <a:solidFill>
                <a:sysClr val="windowText" lastClr="000000"/>
              </a:solidFill>
            </a:endParaRPr>
          </a:p>
          <a:p>
            <a:pPr marL="0" indent="0" defTabSz="653108">
              <a:buNone/>
              <a:defRPr/>
            </a:pPr>
            <a:r>
              <a:rPr lang="en-GB" sz="816" u="sng" dirty="0">
                <a:solidFill>
                  <a:sysClr val="windowText" lastClr="000000"/>
                </a:solidFill>
              </a:rPr>
              <a:t>The Dalton Model of an atom </a:t>
            </a:r>
          </a:p>
          <a:p>
            <a:pPr marL="0" indent="0" defTabSz="653108">
              <a:buNone/>
              <a:defRPr/>
            </a:pPr>
            <a:r>
              <a:rPr lang="en-GB" sz="816" dirty="0">
                <a:solidFill>
                  <a:sysClr val="windowText" lastClr="000000"/>
                </a:solidFill>
              </a:rPr>
              <a:t>Dalton ( a scientist) concluded these three things about atoms </a:t>
            </a:r>
          </a:p>
          <a:p>
            <a:pPr defTabSz="653108">
              <a:buAutoNum type="arabicParenR"/>
              <a:defRPr/>
            </a:pPr>
            <a:r>
              <a:rPr lang="en-GB" sz="816" dirty="0">
                <a:solidFill>
                  <a:sysClr val="windowText" lastClr="000000"/>
                </a:solidFill>
              </a:rPr>
              <a:t>All matter is made up of atoms</a:t>
            </a:r>
          </a:p>
          <a:p>
            <a:pPr defTabSz="653108">
              <a:buAutoNum type="arabicParenR"/>
              <a:defRPr/>
            </a:pPr>
            <a:r>
              <a:rPr lang="en-GB" sz="816" dirty="0">
                <a:solidFill>
                  <a:sysClr val="windowText" lastClr="000000"/>
                </a:solidFill>
              </a:rPr>
              <a:t> There are different types of atom </a:t>
            </a:r>
          </a:p>
          <a:p>
            <a:pPr defTabSz="653108">
              <a:buFont typeface="Arial" pitchFamily="34" charset="0"/>
              <a:buAutoNum type="arabicParenR"/>
              <a:defRPr/>
            </a:pPr>
            <a:r>
              <a:rPr lang="en-GB" sz="816" dirty="0">
                <a:solidFill>
                  <a:sysClr val="windowText" lastClr="000000"/>
                </a:solidFill>
              </a:rPr>
              <a:t>Each element contains a different type of atom</a:t>
            </a:r>
          </a:p>
          <a:p>
            <a:pPr marL="0" indent="0" defTabSz="653108">
              <a:buNone/>
              <a:defRPr/>
            </a:pPr>
            <a:endParaRPr lang="en-GB" sz="952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FDC7F9D-4A7C-445F-B481-A8B6415B1838}"/>
              </a:ext>
            </a:extLst>
          </p:cNvPr>
          <p:cNvSpPr txBox="1"/>
          <p:nvPr/>
        </p:nvSpPr>
        <p:spPr>
          <a:xfrm>
            <a:off x="7833847" y="591439"/>
            <a:ext cx="2397054" cy="214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37" indent="-116637" fontAlgn="ctr">
              <a:buFont typeface="Arial" panose="020B0604020202020204" pitchFamily="34" charset="0"/>
              <a:buChar char="•"/>
            </a:pPr>
            <a:r>
              <a:rPr lang="en-US" sz="952" dirty="0"/>
              <a:t>An </a:t>
            </a:r>
            <a:r>
              <a:rPr lang="en-US" sz="952" b="1" dirty="0"/>
              <a:t>element</a:t>
            </a:r>
            <a:r>
              <a:rPr lang="en-US" sz="952" dirty="0"/>
              <a:t> is a substance that </a:t>
            </a:r>
            <a:r>
              <a:rPr lang="en-US" sz="952" b="1" dirty="0"/>
              <a:t>cannot</a:t>
            </a:r>
            <a:r>
              <a:rPr lang="en-US" sz="952" dirty="0"/>
              <a:t> be broken down into any other substance. Every element is made up of its </a:t>
            </a:r>
            <a:r>
              <a:rPr lang="en-US" sz="952" b="1" dirty="0"/>
              <a:t>own type of atom</a:t>
            </a:r>
            <a:r>
              <a:rPr lang="en-US" sz="952" dirty="0"/>
              <a:t>. </a:t>
            </a:r>
          </a:p>
          <a:p>
            <a:pPr marL="116637" indent="-116637" fontAlgn="ctr">
              <a:buFont typeface="Arial" panose="020B0604020202020204" pitchFamily="34" charset="0"/>
              <a:buChar char="•"/>
            </a:pPr>
            <a:r>
              <a:rPr lang="en-US" sz="952" dirty="0"/>
              <a:t>Elements have different properties </a:t>
            </a:r>
            <a:r>
              <a:rPr lang="en-US" sz="952" dirty="0" err="1"/>
              <a:t>eg</a:t>
            </a:r>
            <a:r>
              <a:rPr lang="en-US" sz="952" dirty="0"/>
              <a:t>. Copper is a soft bendy metal and oxygen is a colorless gas.</a:t>
            </a:r>
          </a:p>
          <a:p>
            <a:pPr marL="116637" indent="-116637" fontAlgn="ctr">
              <a:buFont typeface="Arial" panose="020B0604020202020204" pitchFamily="34" charset="0"/>
              <a:buChar char="•"/>
            </a:pPr>
            <a:r>
              <a:rPr lang="en-US" sz="952" dirty="0"/>
              <a:t>A </a:t>
            </a:r>
            <a:r>
              <a:rPr lang="en-US" sz="952" b="1" dirty="0"/>
              <a:t>molecule</a:t>
            </a:r>
            <a:r>
              <a:rPr lang="en-US" sz="952" dirty="0"/>
              <a:t> is two or more atoms bonded together. </a:t>
            </a:r>
          </a:p>
          <a:p>
            <a:pPr marL="116637" indent="-116637" fontAlgn="ctr">
              <a:buFont typeface="Arial" panose="020B0604020202020204" pitchFamily="34" charset="0"/>
              <a:buChar char="•"/>
            </a:pPr>
            <a:r>
              <a:rPr lang="en-US" sz="952" dirty="0"/>
              <a:t>Everything in the universe contains the atoms of at least </a:t>
            </a:r>
            <a:r>
              <a:rPr lang="en-US" sz="952" b="1" dirty="0"/>
              <a:t>one or more elements.</a:t>
            </a:r>
          </a:p>
          <a:p>
            <a:pPr marL="116637" indent="-116637" fontAlgn="ctr">
              <a:buFont typeface="Arial" panose="020B0604020202020204" pitchFamily="34" charset="0"/>
              <a:buChar char="•"/>
            </a:pPr>
            <a:r>
              <a:rPr lang="en-US" sz="952" dirty="0"/>
              <a:t>The </a:t>
            </a:r>
            <a:r>
              <a:rPr lang="en-US" sz="952" b="1" dirty="0"/>
              <a:t>periodic table</a:t>
            </a:r>
            <a:r>
              <a:rPr lang="en-US" sz="952" dirty="0"/>
              <a:t> lists all the known elements and groups together those with </a:t>
            </a:r>
            <a:r>
              <a:rPr lang="en-US" sz="952" b="1" dirty="0"/>
              <a:t>similar properties.</a:t>
            </a:r>
            <a:endParaRPr lang="en-GB" sz="952" dirty="0">
              <a:cs typeface="Tahoma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21BEBAC-3E41-49F7-B0AA-EAFC903AC535}"/>
              </a:ext>
            </a:extLst>
          </p:cNvPr>
          <p:cNvSpPr/>
          <p:nvPr/>
        </p:nvSpPr>
        <p:spPr>
          <a:xfrm>
            <a:off x="4764056" y="2932499"/>
            <a:ext cx="2106979" cy="176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088" dirty="0"/>
              <a:t>A </a:t>
            </a:r>
            <a:r>
              <a:rPr lang="en-US" sz="1088" b="1" dirty="0"/>
              <a:t>compound</a:t>
            </a:r>
            <a:r>
              <a:rPr lang="en-US" sz="1088" dirty="0"/>
              <a:t> is a substance that contains atoms of two or more different elements, and these atoms are </a:t>
            </a:r>
            <a:r>
              <a:rPr lang="en-US" sz="1088" b="1" dirty="0"/>
              <a:t>chemically joined together. </a:t>
            </a:r>
          </a:p>
          <a:p>
            <a:pPr fontAlgn="ctr"/>
            <a:r>
              <a:rPr lang="en-US" sz="1088" dirty="0"/>
              <a:t>For example, water is a compound of hydrogen and oxygen. Each of its molecules contains two hydrogen atoms and one oxygen atom.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0ED95A-CB51-415F-8869-DB9748D73C8D}"/>
              </a:ext>
            </a:extLst>
          </p:cNvPr>
          <p:cNvSpPr/>
          <p:nvPr/>
        </p:nvSpPr>
        <p:spPr>
          <a:xfrm>
            <a:off x="1363196" y="2857818"/>
            <a:ext cx="3147234" cy="3110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96" indent="-194396" defTabSz="65310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952" kern="0" dirty="0">
                <a:solidFill>
                  <a:prstClr val="black"/>
                </a:solidFill>
                <a:latin typeface="Calibri" panose="020F0502020204030204"/>
              </a:rPr>
              <a:t>Compounds often have different properties to the elements they are made from </a:t>
            </a:r>
          </a:p>
          <a:p>
            <a:pPr marL="194396" indent="-194396" defTabSz="65310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952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653108">
              <a:spcBef>
                <a:spcPct val="20000"/>
              </a:spcBef>
              <a:defRPr/>
            </a:pPr>
            <a:endParaRPr lang="en-GB" sz="952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653108">
              <a:spcBef>
                <a:spcPct val="20000"/>
              </a:spcBef>
              <a:defRPr/>
            </a:pPr>
            <a:endParaRPr lang="en-GB" sz="952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653108">
              <a:spcBef>
                <a:spcPct val="20000"/>
              </a:spcBef>
              <a:defRPr/>
            </a:pPr>
            <a:endParaRPr lang="en-GB" sz="952" kern="0" dirty="0">
              <a:solidFill>
                <a:prstClr val="black"/>
              </a:solidFill>
              <a:latin typeface="Calibri" panose="020F0502020204030204"/>
            </a:endParaRPr>
          </a:p>
          <a:p>
            <a:pPr defTabSz="653108">
              <a:spcBef>
                <a:spcPct val="20000"/>
              </a:spcBef>
              <a:defRPr/>
            </a:pPr>
            <a:endParaRPr lang="en-GB" sz="952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94396" indent="-194396" defTabSz="65310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952" kern="0" dirty="0">
                <a:solidFill>
                  <a:prstClr val="black"/>
                </a:solidFill>
                <a:latin typeface="Calibri" panose="020F0502020204030204"/>
              </a:rPr>
              <a:t>When two different elements combine, the name of the compound usually ends </a:t>
            </a:r>
            <a:r>
              <a:rPr lang="en-GB" sz="952" kern="0" dirty="0">
                <a:solidFill>
                  <a:srgbClr val="FF0000"/>
                </a:solidFill>
                <a:latin typeface="Calibri" panose="020F0502020204030204"/>
              </a:rPr>
              <a:t>–ide </a:t>
            </a:r>
          </a:p>
          <a:p>
            <a:pPr defTabSz="653108">
              <a:spcBef>
                <a:spcPct val="20000"/>
              </a:spcBef>
              <a:defRPr/>
            </a:pPr>
            <a:r>
              <a:rPr lang="en-GB" sz="952" kern="0" dirty="0" err="1">
                <a:solidFill>
                  <a:prstClr val="black"/>
                </a:solidFill>
                <a:latin typeface="Calibri" panose="020F0502020204030204"/>
              </a:rPr>
              <a:t>Eg</a:t>
            </a:r>
            <a:r>
              <a:rPr lang="en-GB" sz="952" kern="0" dirty="0">
                <a:solidFill>
                  <a:prstClr val="black"/>
                </a:solidFill>
                <a:latin typeface="Calibri" panose="020F0502020204030204"/>
              </a:rPr>
              <a:t> sodium + chlorine </a:t>
            </a:r>
            <a:r>
              <a:rPr lang="en-GB" sz="952" kern="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sodium chlor</a:t>
            </a:r>
            <a:r>
              <a:rPr lang="en-GB" sz="952" kern="0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ide</a:t>
            </a:r>
            <a:r>
              <a:rPr lang="en-GB" sz="952" kern="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</a:p>
          <a:p>
            <a:pPr defTabSz="653108">
              <a:spcBef>
                <a:spcPct val="20000"/>
              </a:spcBef>
              <a:defRPr/>
            </a:pPr>
            <a:r>
              <a:rPr lang="en-GB" sz="952" kern="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Magnesium + oxygen  magnesium ox</a:t>
            </a:r>
            <a:r>
              <a:rPr lang="en-GB" sz="952" kern="0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ide</a:t>
            </a:r>
            <a:r>
              <a:rPr lang="en-GB" sz="952" kern="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</a:p>
          <a:p>
            <a:pPr marL="194396" indent="-194396" defTabSz="65310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952" kern="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When three or different elements combine, and one of them is oxygen, the name of the compound usually ends </a:t>
            </a:r>
            <a:r>
              <a:rPr lang="en-GB" sz="952" kern="0" dirty="0">
                <a:solidFill>
                  <a:srgbClr val="0070C0"/>
                </a:solidFill>
                <a:latin typeface="Calibri" panose="020F0502020204030204"/>
                <a:sym typeface="Wingdings" panose="05000000000000000000" pitchFamily="2" charset="2"/>
              </a:rPr>
              <a:t>–ate </a:t>
            </a:r>
          </a:p>
          <a:p>
            <a:pPr defTabSz="653108">
              <a:spcBef>
                <a:spcPct val="20000"/>
              </a:spcBef>
              <a:defRPr/>
            </a:pPr>
            <a:r>
              <a:rPr lang="en-GB" sz="952" kern="0" dirty="0" err="1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Eg</a:t>
            </a:r>
            <a:r>
              <a:rPr lang="en-GB" sz="952" kern="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Sodium + carbon  + oxygen  sodium Carbon</a:t>
            </a:r>
            <a:r>
              <a:rPr lang="en-GB" sz="952" kern="0" dirty="0">
                <a:solidFill>
                  <a:srgbClr val="0070C0"/>
                </a:solidFill>
                <a:latin typeface="Calibri" panose="020F0502020204030204"/>
                <a:sym typeface="Wingdings" panose="05000000000000000000" pitchFamily="2" charset="2"/>
              </a:rPr>
              <a:t>ate</a:t>
            </a:r>
            <a:r>
              <a:rPr lang="en-GB" sz="952" kern="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</a:p>
          <a:p>
            <a:pPr defTabSz="653108">
              <a:spcBef>
                <a:spcPct val="20000"/>
              </a:spcBef>
              <a:defRPr/>
            </a:pPr>
            <a:r>
              <a:rPr lang="en-GB" sz="952" kern="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	Copper + </a:t>
            </a:r>
            <a:r>
              <a:rPr lang="en-GB" sz="952" kern="0" dirty="0" err="1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sulfur</a:t>
            </a:r>
            <a:r>
              <a:rPr lang="en-GB" sz="952" kern="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+ oxygen  copper </a:t>
            </a:r>
            <a:r>
              <a:rPr lang="en-GB" sz="952" kern="0" dirty="0" err="1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sulf</a:t>
            </a:r>
            <a:r>
              <a:rPr lang="en-GB" sz="952" kern="0" dirty="0" err="1">
                <a:solidFill>
                  <a:srgbClr val="0070C0"/>
                </a:solidFill>
                <a:latin typeface="Calibri" panose="020F0502020204030204"/>
                <a:sym typeface="Wingdings" panose="05000000000000000000" pitchFamily="2" charset="2"/>
              </a:rPr>
              <a:t>ate</a:t>
            </a:r>
            <a:r>
              <a:rPr lang="en-GB" sz="952" kern="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</a:p>
          <a:p>
            <a:pPr defTabSz="653108">
              <a:spcBef>
                <a:spcPct val="20000"/>
              </a:spcBef>
              <a:defRPr/>
            </a:pPr>
            <a:endParaRPr lang="en-GB" sz="952" kern="0" dirty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defTabSz="653108">
              <a:spcBef>
                <a:spcPct val="20000"/>
              </a:spcBef>
              <a:defRPr/>
            </a:pPr>
            <a:endParaRPr lang="en-GB" sz="952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648933"/>
              </p:ext>
            </p:extLst>
          </p:nvPr>
        </p:nvGraphicFramePr>
        <p:xfrm>
          <a:off x="1387259" y="643133"/>
          <a:ext cx="3183634" cy="182575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85267">
                  <a:extLst>
                    <a:ext uri="{9D8B030D-6E8A-4147-A177-3AD203B41FA5}">
                      <a16:colId xmlns:a16="http://schemas.microsoft.com/office/drawing/2014/main" val="2919781103"/>
                    </a:ext>
                  </a:extLst>
                </a:gridCol>
                <a:gridCol w="2298367">
                  <a:extLst>
                    <a:ext uri="{9D8B030D-6E8A-4147-A177-3AD203B41FA5}">
                      <a16:colId xmlns:a16="http://schemas.microsoft.com/office/drawing/2014/main" val="3035625026"/>
                    </a:ext>
                  </a:extLst>
                </a:gridCol>
              </a:tblGrid>
              <a:tr h="248421">
                <a:tc>
                  <a:txBody>
                    <a:bodyPr/>
                    <a:lstStyle/>
                    <a:p>
                      <a:pPr algn="ctr"/>
                      <a:r>
                        <a:rPr lang="en-GB" sz="700" u="none" dirty="0">
                          <a:solidFill>
                            <a:schemeClr val="tx1"/>
                          </a:solidFill>
                          <a:latin typeface="+mn-lt"/>
                        </a:rPr>
                        <a:t>Key Words </a:t>
                      </a:r>
                    </a:p>
                  </a:txBody>
                  <a:tcPr marL="62208" marR="62208" marT="31104" marB="31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u="none" dirty="0">
                          <a:solidFill>
                            <a:schemeClr val="tx1"/>
                          </a:solidFill>
                          <a:latin typeface="+mn-lt"/>
                        </a:rPr>
                        <a:t>Definitions </a:t>
                      </a:r>
                    </a:p>
                  </a:txBody>
                  <a:tcPr marL="62208" marR="62208" marT="31104" marB="31104"/>
                </a:tc>
                <a:extLst>
                  <a:ext uri="{0D108BD9-81ED-4DB2-BD59-A6C34878D82A}">
                    <a16:rowId xmlns:a16="http://schemas.microsoft.com/office/drawing/2014/main" val="459079117"/>
                  </a:ext>
                </a:extLst>
              </a:tr>
              <a:tr h="3352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Atom</a:t>
                      </a: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The </a:t>
                      </a:r>
                      <a:r>
                        <a:rPr lang="en-GB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smallest part of an element </a:t>
                      </a:r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that can take part</a:t>
                      </a:r>
                      <a:r>
                        <a:rPr lang="en-GB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 in chemical reactions. </a:t>
                      </a:r>
                      <a:r>
                        <a:rPr lang="en-GB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No</a:t>
                      </a:r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 overall </a:t>
                      </a:r>
                      <a:r>
                        <a:rPr lang="en-GB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electrical charge</a:t>
                      </a:r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.</a:t>
                      </a:r>
                      <a:r>
                        <a:rPr lang="en-GB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  Very small</a:t>
                      </a:r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, radius of 0.1nm.</a:t>
                      </a: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939761770"/>
                  </a:ext>
                </a:extLst>
              </a:tr>
              <a:tr h="2484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Element</a:t>
                      </a: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An element </a:t>
                      </a:r>
                      <a:r>
                        <a:rPr lang="en-GB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contains only one</a:t>
                      </a:r>
                      <a:r>
                        <a:rPr lang="en-GB" sz="7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 type of atom</a:t>
                      </a:r>
                      <a:r>
                        <a:rPr lang="en-GB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.  </a:t>
                      </a:r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Found on the Periodic Table.</a:t>
                      </a:r>
                      <a:r>
                        <a:rPr lang="en-GB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  There are about 100 elements. 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87663794"/>
                  </a:ext>
                </a:extLst>
              </a:tr>
              <a:tr h="2484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Compound</a:t>
                      </a: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Two or more different elements</a:t>
                      </a:r>
                      <a:r>
                        <a:rPr lang="en-GB" sz="7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 chemically bonded </a:t>
                      </a:r>
                      <a:r>
                        <a:rPr lang="en-GB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with each other.  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2922228783"/>
                  </a:ext>
                </a:extLst>
              </a:tr>
              <a:tr h="2484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Molecule </a:t>
                      </a: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Two or more atoms</a:t>
                      </a:r>
                      <a:r>
                        <a:rPr lang="en-GB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 joined together 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875974113"/>
                  </a:ext>
                </a:extLst>
              </a:tr>
              <a:tr h="248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Periodic table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A table that contains all of the known chemical elements.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722098343"/>
                  </a:ext>
                </a:extLst>
              </a:tr>
              <a:tr h="248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Chemical formulae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/>
                        </a:rPr>
                        <a:t>Shows the particles present in a compound and the relative proportions of elements.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ahoma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32257947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823" y="2816990"/>
            <a:ext cx="2903040" cy="1613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103" y="4745044"/>
            <a:ext cx="2860431" cy="131555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581F8DD-DE2B-5E47-8661-BB38516161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822" y="2888699"/>
            <a:ext cx="650021" cy="57611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EE4D38D-7531-8D45-BACF-97B098A38D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647" y="3773972"/>
            <a:ext cx="813606" cy="750266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7B284168-A99F-0645-B016-03F28CE369F2}"/>
              </a:ext>
            </a:extLst>
          </p:cNvPr>
          <p:cNvSpPr txBox="1"/>
          <p:nvPr/>
        </p:nvSpPr>
        <p:spPr>
          <a:xfrm>
            <a:off x="6770719" y="4524238"/>
            <a:ext cx="813606" cy="1570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="horz" wrap="square" lIns="62208" tIns="31104" rIns="62208" bIns="31104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12" b="1" dirty="0">
                <a:latin typeface="Comic Sans MS" panose="030F0702030302020204" pitchFamily="66" charset="0"/>
              </a:rPr>
              <a:t>Water  molecules</a:t>
            </a:r>
            <a:endParaRPr lang="x-none" sz="612" b="1" dirty="0">
              <a:latin typeface="Comic Sans MS" panose="030F0702030302020204" pitchFamily="66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2169A07-12FB-004C-AF77-34BF40B9D566}"/>
              </a:ext>
            </a:extLst>
          </p:cNvPr>
          <p:cNvSpPr txBox="1"/>
          <p:nvPr/>
        </p:nvSpPr>
        <p:spPr>
          <a:xfrm>
            <a:off x="6727150" y="3489548"/>
            <a:ext cx="900746" cy="251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="horz" wrap="square" lIns="62208" tIns="31104" rIns="62208" bIns="31104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12" b="1" dirty="0"/>
              <a:t>Carbon dioxide  molecules</a:t>
            </a:r>
            <a:endParaRPr lang="x-none" sz="612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143C7F7-5065-4C42-8F11-2AAFA562808E}"/>
              </a:ext>
            </a:extLst>
          </p:cNvPr>
          <p:cNvSpPr txBox="1"/>
          <p:nvPr/>
        </p:nvSpPr>
        <p:spPr>
          <a:xfrm>
            <a:off x="10055457" y="1758740"/>
            <a:ext cx="718406" cy="1570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="horz" wrap="square" lIns="62208" tIns="31104" rIns="62208" bIns="31104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12" b="1" dirty="0"/>
              <a:t>Oxygen molecules</a:t>
            </a:r>
            <a:endParaRPr lang="x-none" sz="612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F29D90F-FA3D-6E43-9DCC-2F1ED8E348C2}"/>
              </a:ext>
            </a:extLst>
          </p:cNvPr>
          <p:cNvSpPr txBox="1"/>
          <p:nvPr/>
        </p:nvSpPr>
        <p:spPr>
          <a:xfrm>
            <a:off x="6276689" y="1232784"/>
            <a:ext cx="695278" cy="1570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="horz" wrap="square" lIns="62208" tIns="31104" rIns="62208" bIns="31104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12" b="1" dirty="0"/>
              <a:t>Copper atoms</a:t>
            </a:r>
            <a:endParaRPr lang="x-none" sz="612" b="1" dirty="0"/>
          </a:p>
        </p:txBody>
      </p:sp>
      <p:pic>
        <p:nvPicPr>
          <p:cNvPr id="110" name="Picture 16" descr="copper zoom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321479">
            <a:off x="7080246" y="1045255"/>
            <a:ext cx="497746" cy="45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03398" y="5022171"/>
            <a:ext cx="3130149" cy="1599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96" indent="-194396" fontAlgn="ctr">
              <a:buFont typeface="Arial" panose="020B0604020202020204" pitchFamily="34" charset="0"/>
              <a:buChar char="•"/>
            </a:pPr>
            <a:r>
              <a:rPr lang="en-US" sz="1088" dirty="0"/>
              <a:t>We use </a:t>
            </a:r>
            <a:r>
              <a:rPr lang="en-US" sz="1088" b="1" dirty="0"/>
              <a:t>chemical symbols </a:t>
            </a:r>
            <a:r>
              <a:rPr lang="en-US" sz="1088" dirty="0"/>
              <a:t>to stand for the elements. For example, </a:t>
            </a:r>
            <a:r>
              <a:rPr lang="en-US" sz="1088" b="1" dirty="0"/>
              <a:t>C</a:t>
            </a:r>
            <a:r>
              <a:rPr lang="en-US" sz="1088" dirty="0"/>
              <a:t> stands for carbon, </a:t>
            </a:r>
            <a:r>
              <a:rPr lang="en-US" sz="1088" b="1" dirty="0"/>
              <a:t>O</a:t>
            </a:r>
            <a:r>
              <a:rPr lang="en-US" sz="1088" dirty="0"/>
              <a:t> stands for oxygen, </a:t>
            </a:r>
            <a:r>
              <a:rPr lang="en-US" sz="1088" b="1" dirty="0"/>
              <a:t>S</a:t>
            </a:r>
            <a:r>
              <a:rPr lang="en-US" sz="1088" dirty="0"/>
              <a:t> stands for sulfur and </a:t>
            </a:r>
            <a:r>
              <a:rPr lang="en-US" sz="1088" b="1" dirty="0"/>
              <a:t>Na</a:t>
            </a:r>
            <a:r>
              <a:rPr lang="en-US" sz="1088" dirty="0"/>
              <a:t> stands for sodium. </a:t>
            </a:r>
          </a:p>
          <a:p>
            <a:pPr marL="194396" indent="-194396" fontAlgn="ctr">
              <a:buFont typeface="Arial" panose="020B0604020202020204" pitchFamily="34" charset="0"/>
              <a:buChar char="•"/>
            </a:pPr>
            <a:r>
              <a:rPr lang="en-US" sz="1088" dirty="0"/>
              <a:t>For a molecule, we use the chemical symbols of the atoms it contains to write down its </a:t>
            </a:r>
            <a:r>
              <a:rPr lang="en-US" sz="1088" b="1" dirty="0"/>
              <a:t>formula</a:t>
            </a:r>
            <a:r>
              <a:rPr lang="en-US" sz="1088" dirty="0"/>
              <a:t>.</a:t>
            </a:r>
          </a:p>
          <a:p>
            <a:pPr marL="194396" indent="-194396" fontAlgn="ctr">
              <a:buFont typeface="Arial" panose="020B0604020202020204" pitchFamily="34" charset="0"/>
              <a:buChar char="•"/>
            </a:pPr>
            <a:endParaRPr lang="en-US" sz="1088" dirty="0"/>
          </a:p>
          <a:p>
            <a:pPr fontAlgn="ctr"/>
            <a:endParaRPr lang="en-US" sz="1088" dirty="0"/>
          </a:p>
          <a:p>
            <a:pPr fontAlgn="ctr"/>
            <a:endParaRPr lang="en-US" sz="1088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D6CACC48-DD00-594E-AE50-83E400C1EA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49" r="21312" b="1"/>
          <a:stretch/>
        </p:blipFill>
        <p:spPr>
          <a:xfrm>
            <a:off x="5615039" y="6016158"/>
            <a:ext cx="1426514" cy="670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61153" y="2257111"/>
            <a:ext cx="771085" cy="2733278"/>
          </a:xfrm>
          <a:prstGeom prst="rect">
            <a:avLst/>
          </a:prstGeom>
        </p:spPr>
      </p:pic>
      <p:sp>
        <p:nvSpPr>
          <p:cNvPr id="84" name="Right Arrow 18">
            <a:extLst>
              <a:ext uri="{FF2B5EF4-FFF2-40B4-BE49-F238E27FC236}">
                <a16:creationId xmlns:a16="http://schemas.microsoft.com/office/drawing/2014/main" id="{8D23EDDB-5070-43DF-9DCF-0CD175AC4256}"/>
              </a:ext>
            </a:extLst>
          </p:cNvPr>
          <p:cNvSpPr/>
          <p:nvPr/>
        </p:nvSpPr>
        <p:spPr>
          <a:xfrm>
            <a:off x="4490136" y="5348589"/>
            <a:ext cx="331512" cy="315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286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83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203" y="1215873"/>
            <a:ext cx="1892424" cy="1937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0439" y="-32583"/>
            <a:ext cx="7715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54"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Year 7 – Cycle 2 – Chemistry - Atoms, Elements &amp; Compounds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2551" y="364819"/>
            <a:ext cx="22862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26554">
              <a:defRPr/>
            </a:pPr>
            <a:r>
              <a:rPr lang="en-GB" sz="1000" b="1" dirty="0">
                <a:solidFill>
                  <a:prstClr val="black"/>
                </a:solidFill>
                <a:latin typeface="Calibri" panose="020F0502020204030204"/>
              </a:rPr>
              <a:t>Lesson 7 – Chemical &amp; Physical change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92761" y="374816"/>
            <a:ext cx="2956974" cy="2411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2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88866" y="402751"/>
            <a:ext cx="2252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26554">
              <a:defRPr/>
            </a:pPr>
            <a:r>
              <a:rPr lang="en-GB" sz="1000" b="1" dirty="0">
                <a:solidFill>
                  <a:prstClr val="black"/>
                </a:solidFill>
                <a:latin typeface="Calibri" panose="020F0502020204030204"/>
              </a:rPr>
              <a:t>Lesson 8 – endothermic &amp; exothermic 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49233" y="375757"/>
            <a:ext cx="3169429" cy="6169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2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587255" y="1353028"/>
            <a:ext cx="356611" cy="315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6554">
              <a:defRPr/>
            </a:pPr>
            <a:endParaRPr lang="en-GB" sz="12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216E02E4-438F-4EB6-964E-DCA75E2715D1}"/>
              </a:ext>
            </a:extLst>
          </p:cNvPr>
          <p:cNvSpPr txBox="1">
            <a:spLocks/>
          </p:cNvSpPr>
          <p:nvPr/>
        </p:nvSpPr>
        <p:spPr>
          <a:xfrm>
            <a:off x="4718029" y="586598"/>
            <a:ext cx="2931706" cy="4791803"/>
          </a:xfrm>
          <a:prstGeom prst="rect">
            <a:avLst/>
          </a:prstGeom>
        </p:spPr>
        <p:txBody>
          <a:bodyPr vert="horz" lIns="65314" tIns="32657" rIns="65314" bIns="3265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53108">
              <a:buNone/>
              <a:defRPr/>
            </a:pPr>
            <a:r>
              <a:rPr lang="en-US" sz="816" dirty="0"/>
              <a:t>Physical Changes </a:t>
            </a:r>
          </a:p>
          <a:p>
            <a:pPr defTabSz="653108">
              <a:defRPr/>
            </a:pPr>
            <a:r>
              <a:rPr lang="en-US" sz="816" dirty="0"/>
              <a:t>There are 3 states of matter </a:t>
            </a:r>
          </a:p>
          <a:p>
            <a:pPr lvl="1" defTabSz="653108">
              <a:defRPr/>
            </a:pPr>
            <a:r>
              <a:rPr lang="en-US" sz="680" dirty="0"/>
              <a:t>Solids, liquids &amp; gases </a:t>
            </a:r>
          </a:p>
          <a:p>
            <a:pPr defTabSz="653108">
              <a:defRPr/>
            </a:pPr>
            <a:r>
              <a:rPr lang="en-US" sz="816" dirty="0"/>
              <a:t>Examples of  Physical changes are </a:t>
            </a:r>
          </a:p>
          <a:p>
            <a:pPr lvl="1" defTabSz="653108">
              <a:defRPr/>
            </a:pPr>
            <a:r>
              <a:rPr lang="en-US" sz="714" dirty="0"/>
              <a:t>changes of state and dissolving </a:t>
            </a:r>
          </a:p>
          <a:p>
            <a:pPr defTabSz="653108">
              <a:defRPr/>
            </a:pPr>
            <a:r>
              <a:rPr lang="en-US" sz="816" dirty="0">
                <a:solidFill>
                  <a:sysClr val="windowText" lastClr="000000"/>
                </a:solidFill>
              </a:rPr>
              <a:t>Physical processes are reversible ( they can be undone) </a:t>
            </a:r>
          </a:p>
          <a:p>
            <a:pPr defTabSz="653108">
              <a:defRPr/>
            </a:pPr>
            <a:r>
              <a:rPr lang="en-US" sz="816" dirty="0">
                <a:solidFill>
                  <a:sysClr val="windowText" lastClr="000000"/>
                </a:solidFill>
              </a:rPr>
              <a:t>Physical process do not make new substances  </a:t>
            </a:r>
          </a:p>
          <a:p>
            <a:pPr marL="0" indent="0" defTabSz="653108">
              <a:buNone/>
              <a:defRPr/>
            </a:pPr>
            <a:r>
              <a:rPr lang="en-US" sz="816" dirty="0">
                <a:solidFill>
                  <a:sysClr val="windowText" lastClr="000000"/>
                </a:solidFill>
              </a:rPr>
              <a:t>Chemical change </a:t>
            </a:r>
          </a:p>
          <a:p>
            <a:pPr defTabSz="653108">
              <a:defRPr/>
            </a:pPr>
            <a:r>
              <a:rPr lang="en-US" sz="816" dirty="0">
                <a:solidFill>
                  <a:sysClr val="windowText" lastClr="000000"/>
                </a:solidFill>
              </a:rPr>
              <a:t>Examples of chemical change </a:t>
            </a:r>
          </a:p>
          <a:p>
            <a:pPr lvl="1" defTabSz="653108">
              <a:defRPr/>
            </a:pPr>
            <a:r>
              <a:rPr lang="en-US" sz="680" dirty="0">
                <a:solidFill>
                  <a:sysClr val="windowText" lastClr="000000"/>
                </a:solidFill>
              </a:rPr>
              <a:t>Any chemical reaction ( neutralisation, combustion </a:t>
            </a:r>
            <a:r>
              <a:rPr lang="en-US" sz="680" dirty="0" err="1">
                <a:solidFill>
                  <a:sysClr val="windowText" lastClr="000000"/>
                </a:solidFill>
              </a:rPr>
              <a:t>etc</a:t>
            </a:r>
            <a:r>
              <a:rPr lang="en-US" sz="680" dirty="0">
                <a:solidFill>
                  <a:sysClr val="windowText" lastClr="000000"/>
                </a:solidFill>
              </a:rPr>
              <a:t>)</a:t>
            </a:r>
          </a:p>
          <a:p>
            <a:pPr defTabSz="653108">
              <a:defRPr/>
            </a:pPr>
            <a:r>
              <a:rPr lang="en-US" sz="952" dirty="0">
                <a:solidFill>
                  <a:sysClr val="windowText" lastClr="000000"/>
                </a:solidFill>
              </a:rPr>
              <a:t>Chemical Changes are irreversible ( they cannot be undone) </a:t>
            </a:r>
          </a:p>
          <a:p>
            <a:pPr defTabSz="653108">
              <a:defRPr/>
            </a:pPr>
            <a:r>
              <a:rPr lang="en-US" sz="952" dirty="0">
                <a:solidFill>
                  <a:sysClr val="windowText" lastClr="000000"/>
                </a:solidFill>
              </a:rPr>
              <a:t>Chemical changes do  make new substances 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FDC7F9D-4A7C-445F-B481-A8B6415B1838}"/>
              </a:ext>
            </a:extLst>
          </p:cNvPr>
          <p:cNvSpPr txBox="1"/>
          <p:nvPr/>
        </p:nvSpPr>
        <p:spPr>
          <a:xfrm>
            <a:off x="7833847" y="591439"/>
            <a:ext cx="2985317" cy="531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37" indent="-116637" fontAlgn="ctr">
              <a:buFont typeface="Arial" panose="020B0604020202020204" pitchFamily="34" charset="0"/>
              <a:buChar char="•"/>
            </a:pPr>
            <a:r>
              <a:rPr lang="en-US" sz="952" dirty="0"/>
              <a:t>All reactions have a change in energy. The energy is usually transferred by heating .</a:t>
            </a:r>
          </a:p>
          <a:p>
            <a:pPr marL="116637" indent="-116637" fontAlgn="ctr">
              <a:buFont typeface="Arial" panose="020B0604020202020204" pitchFamily="34" charset="0"/>
              <a:buChar char="•"/>
            </a:pPr>
            <a:endParaRPr lang="en-GB" sz="952" dirty="0">
              <a:cs typeface="Tahoma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DC7F9D-4A7C-445F-B481-A8B6415B1838}"/>
              </a:ext>
            </a:extLst>
          </p:cNvPr>
          <p:cNvSpPr txBox="1"/>
          <p:nvPr/>
        </p:nvSpPr>
        <p:spPr>
          <a:xfrm>
            <a:off x="7885687" y="3191392"/>
            <a:ext cx="2985317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952" dirty="0"/>
              <a:t>Reactions include: Combustion ( burning) </a:t>
            </a:r>
          </a:p>
          <a:p>
            <a:pPr fontAlgn="ctr"/>
            <a:r>
              <a:rPr lang="en-US" sz="952" dirty="0"/>
              <a:t>Uses include: Hand warmers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DC7F9D-4A7C-445F-B481-A8B6415B1838}"/>
              </a:ext>
            </a:extLst>
          </p:cNvPr>
          <p:cNvSpPr txBox="1"/>
          <p:nvPr/>
        </p:nvSpPr>
        <p:spPr>
          <a:xfrm>
            <a:off x="7933344" y="1007164"/>
            <a:ext cx="2985317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088" b="1" dirty="0">
                <a:solidFill>
                  <a:srgbClr val="FF0000"/>
                </a:solidFill>
              </a:rPr>
              <a:t>Exothermic</a:t>
            </a:r>
            <a:r>
              <a:rPr lang="en-US" sz="1088" b="1" dirty="0"/>
              <a:t> Reaction: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DC7F9D-4A7C-445F-B481-A8B6415B1838}"/>
              </a:ext>
            </a:extLst>
          </p:cNvPr>
          <p:cNvSpPr txBox="1"/>
          <p:nvPr/>
        </p:nvSpPr>
        <p:spPr>
          <a:xfrm>
            <a:off x="9723597" y="1472684"/>
            <a:ext cx="1147408" cy="1703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952" dirty="0"/>
              <a:t>Transfers energy to the surroundings – shown by an </a:t>
            </a:r>
            <a:r>
              <a:rPr lang="en-US" sz="952" dirty="0">
                <a:solidFill>
                  <a:srgbClr val="FF0000"/>
                </a:solidFill>
              </a:rPr>
              <a:t>increase</a:t>
            </a:r>
            <a:r>
              <a:rPr lang="en-US" sz="952" dirty="0"/>
              <a:t> in temperature ( things feel </a:t>
            </a:r>
            <a:r>
              <a:rPr lang="en-US" sz="952" dirty="0">
                <a:solidFill>
                  <a:srgbClr val="FF0000"/>
                </a:solidFill>
              </a:rPr>
              <a:t>hotter</a:t>
            </a:r>
            <a:r>
              <a:rPr lang="en-US" sz="952" dirty="0"/>
              <a:t>) </a:t>
            </a:r>
          </a:p>
          <a:p>
            <a:pPr fontAlgn="ctr"/>
            <a:endParaRPr lang="en-US" sz="952" dirty="0"/>
          </a:p>
          <a:p>
            <a:pPr fontAlgn="ctr"/>
            <a:endParaRPr lang="en-US" sz="952" dirty="0"/>
          </a:p>
          <a:p>
            <a:pPr fontAlgn="ctr"/>
            <a:endParaRPr lang="en-US" sz="952" dirty="0"/>
          </a:p>
          <a:p>
            <a:pPr fontAlgn="ctr"/>
            <a:endParaRPr lang="en-US" sz="952" dirty="0"/>
          </a:p>
          <a:p>
            <a:pPr marL="116637" indent="-116637" fontAlgn="ctr">
              <a:buFont typeface="Arial" panose="020B0604020202020204" pitchFamily="34" charset="0"/>
              <a:buChar char="•"/>
            </a:pPr>
            <a:endParaRPr lang="en-GB" sz="952" dirty="0">
              <a:cs typeface="Tahom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DC7F9D-4A7C-445F-B481-A8B6415B1838}"/>
              </a:ext>
            </a:extLst>
          </p:cNvPr>
          <p:cNvSpPr txBox="1"/>
          <p:nvPr/>
        </p:nvSpPr>
        <p:spPr>
          <a:xfrm>
            <a:off x="7765560" y="3694828"/>
            <a:ext cx="2985317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088" b="1" dirty="0">
                <a:solidFill>
                  <a:schemeClr val="accent1"/>
                </a:solidFill>
              </a:rPr>
              <a:t>Endothermic</a:t>
            </a:r>
            <a:r>
              <a:rPr lang="en-US" sz="1088" b="1" dirty="0"/>
              <a:t> Reaction: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1304" y="3925151"/>
            <a:ext cx="1490222" cy="20414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FDC7F9D-4A7C-445F-B481-A8B6415B1838}"/>
              </a:ext>
            </a:extLst>
          </p:cNvPr>
          <p:cNvSpPr txBox="1"/>
          <p:nvPr/>
        </p:nvSpPr>
        <p:spPr>
          <a:xfrm>
            <a:off x="9499670" y="4227238"/>
            <a:ext cx="1147408" cy="185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952" dirty="0"/>
              <a:t>Takes in energy from the surroundings – shown by a </a:t>
            </a:r>
            <a:r>
              <a:rPr lang="en-US" sz="952" dirty="0">
                <a:solidFill>
                  <a:schemeClr val="accent1"/>
                </a:solidFill>
              </a:rPr>
              <a:t>decrease</a:t>
            </a:r>
            <a:r>
              <a:rPr lang="en-US" sz="952" dirty="0"/>
              <a:t> in temperature ( things feel </a:t>
            </a:r>
            <a:r>
              <a:rPr lang="en-US" sz="952" dirty="0">
                <a:solidFill>
                  <a:schemeClr val="accent1"/>
                </a:solidFill>
              </a:rPr>
              <a:t>colder</a:t>
            </a:r>
            <a:r>
              <a:rPr lang="en-US" sz="952" dirty="0"/>
              <a:t>) </a:t>
            </a:r>
          </a:p>
          <a:p>
            <a:pPr fontAlgn="ctr"/>
            <a:endParaRPr lang="en-US" sz="952" dirty="0"/>
          </a:p>
          <a:p>
            <a:pPr fontAlgn="ctr"/>
            <a:endParaRPr lang="en-US" sz="952" dirty="0"/>
          </a:p>
          <a:p>
            <a:pPr fontAlgn="ctr"/>
            <a:endParaRPr lang="en-US" sz="952" dirty="0"/>
          </a:p>
          <a:p>
            <a:pPr fontAlgn="ctr"/>
            <a:endParaRPr lang="en-US" sz="952" dirty="0"/>
          </a:p>
          <a:p>
            <a:pPr marL="116637" indent="-116637" fontAlgn="ctr">
              <a:buFont typeface="Arial" panose="020B0604020202020204" pitchFamily="34" charset="0"/>
              <a:buChar char="•"/>
            </a:pPr>
            <a:endParaRPr lang="en-GB" sz="952" dirty="0">
              <a:cs typeface="Tahom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DC7F9D-4A7C-445F-B481-A8B6415B1838}"/>
              </a:ext>
            </a:extLst>
          </p:cNvPr>
          <p:cNvSpPr txBox="1"/>
          <p:nvPr/>
        </p:nvSpPr>
        <p:spPr>
          <a:xfrm>
            <a:off x="7815368" y="5972297"/>
            <a:ext cx="3037157" cy="531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952" dirty="0"/>
              <a:t>Reactions include: Thermal decomposition (breaking down using heat) </a:t>
            </a:r>
          </a:p>
          <a:p>
            <a:pPr fontAlgn="ctr"/>
            <a:r>
              <a:rPr lang="en-US" sz="952" dirty="0"/>
              <a:t>Uses include: Sports injury packs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86" y="640628"/>
            <a:ext cx="3341020" cy="17211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854" y="3094196"/>
            <a:ext cx="5236571" cy="32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3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2185</Words>
  <Application>Microsoft Office PowerPoint</Application>
  <PresentationFormat>Widescreen</PresentationFormat>
  <Paragraphs>404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Year 7 Science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</dc:title>
  <dc:creator>Laura Hayward</dc:creator>
  <cp:lastModifiedBy>D Oxley</cp:lastModifiedBy>
  <cp:revision>5</cp:revision>
  <dcterms:created xsi:type="dcterms:W3CDTF">2023-06-23T13:31:45Z</dcterms:created>
  <dcterms:modified xsi:type="dcterms:W3CDTF">2023-06-28T10:25:12Z</dcterms:modified>
</cp:coreProperties>
</file>