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67" r:id="rId3"/>
    <p:sldId id="269" r:id="rId4"/>
    <p:sldId id="256" r:id="rId5"/>
    <p:sldId id="257" r:id="rId6"/>
    <p:sldId id="271" r:id="rId7"/>
    <p:sldId id="272" r:id="rId8"/>
    <p:sldId id="273" r:id="rId9"/>
    <p:sldId id="274" r:id="rId10"/>
    <p:sldId id="275" r:id="rId11"/>
    <p:sldId id="276" r:id="rId12"/>
    <p:sldId id="277" r:id="rId13"/>
    <p:sldId id="278" r:id="rId14"/>
    <p:sldId id="279" r:id="rId15"/>
    <p:sldId id="262" r:id="rId16"/>
    <p:sldId id="263" r:id="rId17"/>
    <p:sldId id="264" r:id="rId18"/>
    <p:sldId id="265" r:id="rId19"/>
    <p:sldId id="266" r:id="rId20"/>
    <p:sldId id="280" r:id="rId21"/>
    <p:sldId id="281" r:id="rId22"/>
  </p:sldIdLst>
  <p:sldSz cx="14400213" cy="10080625"/>
  <p:notesSz cx="7104063" cy="10234613"/>
  <p:defaultTextStyle>
    <a:defPPr>
      <a:defRPr lang="en-US"/>
    </a:defPPr>
    <a:lvl1pPr marL="0" algn="l" defTabSz="499582" rtl="0" eaLnBrk="1" latinLnBrk="0" hangingPunct="1">
      <a:defRPr sz="1967" kern="1200">
        <a:solidFill>
          <a:schemeClr val="tx1"/>
        </a:solidFill>
        <a:latin typeface="+mn-lt"/>
        <a:ea typeface="+mn-ea"/>
        <a:cs typeface="+mn-cs"/>
      </a:defRPr>
    </a:lvl1pPr>
    <a:lvl2pPr marL="499582" algn="l" defTabSz="499582" rtl="0" eaLnBrk="1" latinLnBrk="0" hangingPunct="1">
      <a:defRPr sz="1967" kern="1200">
        <a:solidFill>
          <a:schemeClr val="tx1"/>
        </a:solidFill>
        <a:latin typeface="+mn-lt"/>
        <a:ea typeface="+mn-ea"/>
        <a:cs typeface="+mn-cs"/>
      </a:defRPr>
    </a:lvl2pPr>
    <a:lvl3pPr marL="999165" algn="l" defTabSz="499582" rtl="0" eaLnBrk="1" latinLnBrk="0" hangingPunct="1">
      <a:defRPr sz="1967" kern="1200">
        <a:solidFill>
          <a:schemeClr val="tx1"/>
        </a:solidFill>
        <a:latin typeface="+mn-lt"/>
        <a:ea typeface="+mn-ea"/>
        <a:cs typeface="+mn-cs"/>
      </a:defRPr>
    </a:lvl3pPr>
    <a:lvl4pPr marL="1498747" algn="l" defTabSz="499582" rtl="0" eaLnBrk="1" latinLnBrk="0" hangingPunct="1">
      <a:defRPr sz="1967" kern="1200">
        <a:solidFill>
          <a:schemeClr val="tx1"/>
        </a:solidFill>
        <a:latin typeface="+mn-lt"/>
        <a:ea typeface="+mn-ea"/>
        <a:cs typeface="+mn-cs"/>
      </a:defRPr>
    </a:lvl4pPr>
    <a:lvl5pPr marL="1998330" algn="l" defTabSz="499582" rtl="0" eaLnBrk="1" latinLnBrk="0" hangingPunct="1">
      <a:defRPr sz="1967" kern="1200">
        <a:solidFill>
          <a:schemeClr val="tx1"/>
        </a:solidFill>
        <a:latin typeface="+mn-lt"/>
        <a:ea typeface="+mn-ea"/>
        <a:cs typeface="+mn-cs"/>
      </a:defRPr>
    </a:lvl5pPr>
    <a:lvl6pPr marL="2497912" algn="l" defTabSz="499582" rtl="0" eaLnBrk="1" latinLnBrk="0" hangingPunct="1">
      <a:defRPr sz="1967" kern="1200">
        <a:solidFill>
          <a:schemeClr val="tx1"/>
        </a:solidFill>
        <a:latin typeface="+mn-lt"/>
        <a:ea typeface="+mn-ea"/>
        <a:cs typeface="+mn-cs"/>
      </a:defRPr>
    </a:lvl6pPr>
    <a:lvl7pPr marL="2997495" algn="l" defTabSz="499582" rtl="0" eaLnBrk="1" latinLnBrk="0" hangingPunct="1">
      <a:defRPr sz="1967" kern="1200">
        <a:solidFill>
          <a:schemeClr val="tx1"/>
        </a:solidFill>
        <a:latin typeface="+mn-lt"/>
        <a:ea typeface="+mn-ea"/>
        <a:cs typeface="+mn-cs"/>
      </a:defRPr>
    </a:lvl7pPr>
    <a:lvl8pPr marL="3497077" algn="l" defTabSz="499582" rtl="0" eaLnBrk="1" latinLnBrk="0" hangingPunct="1">
      <a:defRPr sz="1967" kern="1200">
        <a:solidFill>
          <a:schemeClr val="tx1"/>
        </a:solidFill>
        <a:latin typeface="+mn-lt"/>
        <a:ea typeface="+mn-ea"/>
        <a:cs typeface="+mn-cs"/>
      </a:defRPr>
    </a:lvl8pPr>
    <a:lvl9pPr marL="3996660" algn="l" defTabSz="499582" rtl="0" eaLnBrk="1" latinLnBrk="0" hangingPunct="1">
      <a:defRPr sz="196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0" d="100"/>
          <a:sy n="50" d="100"/>
        </p:scale>
        <p:origin x="11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1649770"/>
            <a:ext cx="12240181" cy="3509551"/>
          </a:xfrm>
        </p:spPr>
        <p:txBody>
          <a:bodyPr anchor="b"/>
          <a:lstStyle>
            <a:lvl1pPr algn="ctr">
              <a:defRPr sz="8819"/>
            </a:lvl1pPr>
          </a:lstStyle>
          <a:p>
            <a:r>
              <a:rPr lang="en-US"/>
              <a:t>Click to edit Master title style</a:t>
            </a:r>
            <a:endParaRPr lang="en-US" dirty="0"/>
          </a:p>
        </p:txBody>
      </p:sp>
      <p:sp>
        <p:nvSpPr>
          <p:cNvPr id="3" name="Subtitle 2"/>
          <p:cNvSpPr>
            <a:spLocks noGrp="1"/>
          </p:cNvSpPr>
          <p:nvPr>
            <p:ph type="subTitle" idx="1"/>
          </p:nvPr>
        </p:nvSpPr>
        <p:spPr>
          <a:xfrm>
            <a:off x="1800027" y="5294662"/>
            <a:ext cx="10800160" cy="2433817"/>
          </a:xfrm>
        </p:spPr>
        <p:txBody>
          <a:bodyPr/>
          <a:lstStyle>
            <a:lvl1pPr marL="0" indent="0" algn="ctr">
              <a:buNone/>
              <a:defRPr sz="3528"/>
            </a:lvl1pPr>
            <a:lvl2pPr marL="672038" indent="0" algn="ctr">
              <a:buNone/>
              <a:defRPr sz="2940"/>
            </a:lvl2pPr>
            <a:lvl3pPr marL="1344077" indent="0" algn="ctr">
              <a:buNone/>
              <a:defRPr sz="2646"/>
            </a:lvl3pPr>
            <a:lvl4pPr marL="2016115" indent="0" algn="ctr">
              <a:buNone/>
              <a:defRPr sz="2352"/>
            </a:lvl4pPr>
            <a:lvl5pPr marL="2688153" indent="0" algn="ctr">
              <a:buNone/>
              <a:defRPr sz="2352"/>
            </a:lvl5pPr>
            <a:lvl6pPr marL="3360191" indent="0" algn="ctr">
              <a:buNone/>
              <a:defRPr sz="2352"/>
            </a:lvl6pPr>
            <a:lvl7pPr marL="4032230" indent="0" algn="ctr">
              <a:buNone/>
              <a:defRPr sz="2352"/>
            </a:lvl7pPr>
            <a:lvl8pPr marL="4704268" indent="0" algn="ctr">
              <a:buNone/>
              <a:defRPr sz="2352"/>
            </a:lvl8pPr>
            <a:lvl9pPr marL="5376306" indent="0" algn="ctr">
              <a:buNone/>
              <a:defRPr sz="235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F19EEE-A5E5-4A14-B5ED-24AF6E062567}"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3197747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19EEE-A5E5-4A14-B5ED-24AF6E062567}"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246643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536700"/>
            <a:ext cx="3105046" cy="85428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90015" y="536700"/>
            <a:ext cx="9135135" cy="854286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19EEE-A5E5-4A14-B5ED-24AF6E062567}"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42497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F19EEE-A5E5-4A14-B5ED-24AF6E062567}"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110595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515" y="2513159"/>
            <a:ext cx="12420184" cy="4193259"/>
          </a:xfrm>
        </p:spPr>
        <p:txBody>
          <a:bodyPr anchor="b"/>
          <a:lstStyle>
            <a:lvl1pPr>
              <a:defRPr sz="8819"/>
            </a:lvl1pPr>
          </a:lstStyle>
          <a:p>
            <a:r>
              <a:rPr lang="en-US"/>
              <a:t>Click to edit Master title style</a:t>
            </a:r>
            <a:endParaRPr lang="en-US" dirty="0"/>
          </a:p>
        </p:txBody>
      </p:sp>
      <p:sp>
        <p:nvSpPr>
          <p:cNvPr id="3" name="Text Placeholder 2"/>
          <p:cNvSpPr>
            <a:spLocks noGrp="1"/>
          </p:cNvSpPr>
          <p:nvPr>
            <p:ph type="body" idx="1"/>
          </p:nvPr>
        </p:nvSpPr>
        <p:spPr>
          <a:xfrm>
            <a:off x="982515" y="6746088"/>
            <a:ext cx="12420184" cy="2205136"/>
          </a:xfrm>
        </p:spPr>
        <p:txBody>
          <a:bodyPr/>
          <a:lstStyle>
            <a:lvl1pPr marL="0" indent="0">
              <a:buNone/>
              <a:defRPr sz="3528">
                <a:solidFill>
                  <a:schemeClr val="tx1"/>
                </a:solidFill>
              </a:defRPr>
            </a:lvl1pPr>
            <a:lvl2pPr marL="672038" indent="0">
              <a:buNone/>
              <a:defRPr sz="2940">
                <a:solidFill>
                  <a:schemeClr val="tx1">
                    <a:tint val="75000"/>
                  </a:schemeClr>
                </a:solidFill>
              </a:defRPr>
            </a:lvl2pPr>
            <a:lvl3pPr marL="1344077" indent="0">
              <a:buNone/>
              <a:defRPr sz="2646">
                <a:solidFill>
                  <a:schemeClr val="tx1">
                    <a:tint val="75000"/>
                  </a:schemeClr>
                </a:solidFill>
              </a:defRPr>
            </a:lvl3pPr>
            <a:lvl4pPr marL="2016115" indent="0">
              <a:buNone/>
              <a:defRPr sz="2352">
                <a:solidFill>
                  <a:schemeClr val="tx1">
                    <a:tint val="75000"/>
                  </a:schemeClr>
                </a:solidFill>
              </a:defRPr>
            </a:lvl4pPr>
            <a:lvl5pPr marL="2688153" indent="0">
              <a:buNone/>
              <a:defRPr sz="2352">
                <a:solidFill>
                  <a:schemeClr val="tx1">
                    <a:tint val="75000"/>
                  </a:schemeClr>
                </a:solidFill>
              </a:defRPr>
            </a:lvl5pPr>
            <a:lvl6pPr marL="3360191" indent="0">
              <a:buNone/>
              <a:defRPr sz="2352">
                <a:solidFill>
                  <a:schemeClr val="tx1">
                    <a:tint val="75000"/>
                  </a:schemeClr>
                </a:solidFill>
              </a:defRPr>
            </a:lvl6pPr>
            <a:lvl7pPr marL="4032230" indent="0">
              <a:buNone/>
              <a:defRPr sz="2352">
                <a:solidFill>
                  <a:schemeClr val="tx1">
                    <a:tint val="75000"/>
                  </a:schemeClr>
                </a:solidFill>
              </a:defRPr>
            </a:lvl7pPr>
            <a:lvl8pPr marL="4704268" indent="0">
              <a:buNone/>
              <a:defRPr sz="2352">
                <a:solidFill>
                  <a:schemeClr val="tx1">
                    <a:tint val="75000"/>
                  </a:schemeClr>
                </a:solidFill>
              </a:defRPr>
            </a:lvl8pPr>
            <a:lvl9pPr marL="5376306" indent="0">
              <a:buNone/>
              <a:defRPr sz="235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F19EEE-A5E5-4A14-B5ED-24AF6E062567}"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1162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90014" y="2683500"/>
            <a:ext cx="6120091" cy="6396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290108" y="2683500"/>
            <a:ext cx="6120091" cy="6396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F19EEE-A5E5-4A14-B5ED-24AF6E062567}" type="datetimeFigureOut">
              <a:rPr lang="en-GB" smtClean="0"/>
              <a:t>23/06/2023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91037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1890" y="536702"/>
            <a:ext cx="12420184" cy="194845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91892" y="2471154"/>
            <a:ext cx="6091964" cy="1211074"/>
          </a:xfrm>
        </p:spPr>
        <p:txBody>
          <a:bodyPr anchor="b"/>
          <a:lstStyle>
            <a:lvl1pPr marL="0" indent="0">
              <a:buNone/>
              <a:defRPr sz="3528" b="1"/>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Edit Master text styles</a:t>
            </a:r>
          </a:p>
        </p:txBody>
      </p:sp>
      <p:sp>
        <p:nvSpPr>
          <p:cNvPr id="4" name="Content Placeholder 3"/>
          <p:cNvSpPr>
            <a:spLocks noGrp="1"/>
          </p:cNvSpPr>
          <p:nvPr>
            <p:ph sz="half" idx="2"/>
          </p:nvPr>
        </p:nvSpPr>
        <p:spPr>
          <a:xfrm>
            <a:off x="991892" y="3682228"/>
            <a:ext cx="6091964" cy="54160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290109" y="2471154"/>
            <a:ext cx="6121966" cy="1211074"/>
          </a:xfrm>
        </p:spPr>
        <p:txBody>
          <a:bodyPr anchor="b"/>
          <a:lstStyle>
            <a:lvl1pPr marL="0" indent="0">
              <a:buNone/>
              <a:defRPr sz="3528" b="1"/>
            </a:lvl1pPr>
            <a:lvl2pPr marL="672038" indent="0">
              <a:buNone/>
              <a:defRPr sz="2940" b="1"/>
            </a:lvl2pPr>
            <a:lvl3pPr marL="1344077" indent="0">
              <a:buNone/>
              <a:defRPr sz="2646" b="1"/>
            </a:lvl3pPr>
            <a:lvl4pPr marL="2016115" indent="0">
              <a:buNone/>
              <a:defRPr sz="2352" b="1"/>
            </a:lvl4pPr>
            <a:lvl5pPr marL="2688153" indent="0">
              <a:buNone/>
              <a:defRPr sz="2352" b="1"/>
            </a:lvl5pPr>
            <a:lvl6pPr marL="3360191" indent="0">
              <a:buNone/>
              <a:defRPr sz="2352" b="1"/>
            </a:lvl6pPr>
            <a:lvl7pPr marL="4032230" indent="0">
              <a:buNone/>
              <a:defRPr sz="2352" b="1"/>
            </a:lvl7pPr>
            <a:lvl8pPr marL="4704268" indent="0">
              <a:buNone/>
              <a:defRPr sz="2352" b="1"/>
            </a:lvl8pPr>
            <a:lvl9pPr marL="5376306" indent="0">
              <a:buNone/>
              <a:defRPr sz="2352" b="1"/>
            </a:lvl9pPr>
          </a:lstStyle>
          <a:p>
            <a:pPr lvl="0"/>
            <a:r>
              <a:rPr lang="en-US"/>
              <a:t>Edit Master text styles</a:t>
            </a:r>
          </a:p>
        </p:txBody>
      </p:sp>
      <p:sp>
        <p:nvSpPr>
          <p:cNvPr id="6" name="Content Placeholder 5"/>
          <p:cNvSpPr>
            <a:spLocks noGrp="1"/>
          </p:cNvSpPr>
          <p:nvPr>
            <p:ph sz="quarter" idx="4"/>
          </p:nvPr>
        </p:nvSpPr>
        <p:spPr>
          <a:xfrm>
            <a:off x="7290109" y="3682228"/>
            <a:ext cx="6121966" cy="54160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F19EEE-A5E5-4A14-B5ED-24AF6E062567}" type="datetimeFigureOut">
              <a:rPr lang="en-GB" smtClean="0"/>
              <a:t>23/06/2023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369804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F19EEE-A5E5-4A14-B5ED-24AF6E062567}" type="datetimeFigureOut">
              <a:rPr lang="en-GB" smtClean="0"/>
              <a:t>23/06/2023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405254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F19EEE-A5E5-4A14-B5ED-24AF6E062567}" type="datetimeFigureOut">
              <a:rPr lang="en-GB" smtClean="0"/>
              <a:t>23/06/2023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142944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1890" y="672042"/>
            <a:ext cx="4644444" cy="2352146"/>
          </a:xfrm>
        </p:spPr>
        <p:txBody>
          <a:bodyPr anchor="b"/>
          <a:lstStyle>
            <a:lvl1pPr>
              <a:defRPr sz="4704"/>
            </a:lvl1pPr>
          </a:lstStyle>
          <a:p>
            <a:r>
              <a:rPr lang="en-US"/>
              <a:t>Click to edit Master title style</a:t>
            </a:r>
            <a:endParaRPr lang="en-US" dirty="0"/>
          </a:p>
        </p:txBody>
      </p:sp>
      <p:sp>
        <p:nvSpPr>
          <p:cNvPr id="3" name="Content Placeholder 2"/>
          <p:cNvSpPr>
            <a:spLocks noGrp="1"/>
          </p:cNvSpPr>
          <p:nvPr>
            <p:ph idx="1"/>
          </p:nvPr>
        </p:nvSpPr>
        <p:spPr>
          <a:xfrm>
            <a:off x="6121966" y="1451426"/>
            <a:ext cx="7290108" cy="7163777"/>
          </a:xfrm>
        </p:spPr>
        <p:txBody>
          <a:bodyPr/>
          <a:lstStyle>
            <a:lvl1pPr>
              <a:defRPr sz="4704"/>
            </a:lvl1pPr>
            <a:lvl2pPr>
              <a:defRPr sz="4116"/>
            </a:lvl2pPr>
            <a:lvl3pPr>
              <a:defRPr sz="3528"/>
            </a:lvl3pPr>
            <a:lvl4pPr>
              <a:defRPr sz="2940"/>
            </a:lvl4pPr>
            <a:lvl5pPr>
              <a:defRPr sz="2940"/>
            </a:lvl5pPr>
            <a:lvl6pPr>
              <a:defRPr sz="2940"/>
            </a:lvl6pPr>
            <a:lvl7pPr>
              <a:defRPr sz="2940"/>
            </a:lvl7pPr>
            <a:lvl8pPr>
              <a:defRPr sz="2940"/>
            </a:lvl8pPr>
            <a:lvl9pPr>
              <a:defRPr sz="29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91890" y="3024188"/>
            <a:ext cx="4644444" cy="5602681"/>
          </a:xfrm>
        </p:spPr>
        <p:txBody>
          <a:bodyPr/>
          <a:lstStyle>
            <a:lvl1pPr marL="0" indent="0">
              <a:buNone/>
              <a:defRPr sz="2352"/>
            </a:lvl1pPr>
            <a:lvl2pPr marL="672038" indent="0">
              <a:buNone/>
              <a:defRPr sz="2058"/>
            </a:lvl2pPr>
            <a:lvl3pPr marL="1344077" indent="0">
              <a:buNone/>
              <a:defRPr sz="1764"/>
            </a:lvl3pPr>
            <a:lvl4pPr marL="2016115" indent="0">
              <a:buNone/>
              <a:defRPr sz="1470"/>
            </a:lvl4pPr>
            <a:lvl5pPr marL="2688153" indent="0">
              <a:buNone/>
              <a:defRPr sz="1470"/>
            </a:lvl5pPr>
            <a:lvl6pPr marL="3360191" indent="0">
              <a:buNone/>
              <a:defRPr sz="1470"/>
            </a:lvl6pPr>
            <a:lvl7pPr marL="4032230" indent="0">
              <a:buNone/>
              <a:defRPr sz="1470"/>
            </a:lvl7pPr>
            <a:lvl8pPr marL="4704268" indent="0">
              <a:buNone/>
              <a:defRPr sz="1470"/>
            </a:lvl8pPr>
            <a:lvl9pPr marL="5376306" indent="0">
              <a:buNone/>
              <a:defRPr sz="1470"/>
            </a:lvl9pPr>
          </a:lstStyle>
          <a:p>
            <a:pPr lvl="0"/>
            <a:r>
              <a:rPr lang="en-US"/>
              <a:t>Edit Master text styles</a:t>
            </a:r>
          </a:p>
        </p:txBody>
      </p:sp>
      <p:sp>
        <p:nvSpPr>
          <p:cNvPr id="5" name="Date Placeholder 4"/>
          <p:cNvSpPr>
            <a:spLocks noGrp="1"/>
          </p:cNvSpPr>
          <p:nvPr>
            <p:ph type="dt" sz="half" idx="10"/>
          </p:nvPr>
        </p:nvSpPr>
        <p:spPr/>
        <p:txBody>
          <a:bodyPr/>
          <a:lstStyle/>
          <a:p>
            <a:fld id="{88F19EEE-A5E5-4A14-B5ED-24AF6E062567}" type="datetimeFigureOut">
              <a:rPr lang="en-GB" smtClean="0"/>
              <a:t>23/06/2023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47529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1890" y="672042"/>
            <a:ext cx="4644444" cy="2352146"/>
          </a:xfrm>
        </p:spPr>
        <p:txBody>
          <a:bodyPr anchor="b"/>
          <a:lstStyle>
            <a:lvl1pPr>
              <a:defRPr sz="4704"/>
            </a:lvl1pPr>
          </a:lstStyle>
          <a:p>
            <a:r>
              <a:rPr lang="en-US"/>
              <a:t>Click to edit Master title style</a:t>
            </a:r>
            <a:endParaRPr lang="en-US" dirty="0"/>
          </a:p>
        </p:txBody>
      </p:sp>
      <p:sp>
        <p:nvSpPr>
          <p:cNvPr id="3" name="Picture Placeholder 2"/>
          <p:cNvSpPr>
            <a:spLocks noGrp="1" noChangeAspect="1"/>
          </p:cNvSpPr>
          <p:nvPr>
            <p:ph type="pic" idx="1"/>
          </p:nvPr>
        </p:nvSpPr>
        <p:spPr>
          <a:xfrm>
            <a:off x="6121966" y="1451426"/>
            <a:ext cx="7290108" cy="7163777"/>
          </a:xfrm>
        </p:spPr>
        <p:txBody>
          <a:bodyPr anchor="t"/>
          <a:lstStyle>
            <a:lvl1pPr marL="0" indent="0">
              <a:buNone/>
              <a:defRPr sz="4704"/>
            </a:lvl1pPr>
            <a:lvl2pPr marL="672038" indent="0">
              <a:buNone/>
              <a:defRPr sz="4116"/>
            </a:lvl2pPr>
            <a:lvl3pPr marL="1344077" indent="0">
              <a:buNone/>
              <a:defRPr sz="3528"/>
            </a:lvl3pPr>
            <a:lvl4pPr marL="2016115" indent="0">
              <a:buNone/>
              <a:defRPr sz="2940"/>
            </a:lvl4pPr>
            <a:lvl5pPr marL="2688153" indent="0">
              <a:buNone/>
              <a:defRPr sz="2940"/>
            </a:lvl5pPr>
            <a:lvl6pPr marL="3360191" indent="0">
              <a:buNone/>
              <a:defRPr sz="2940"/>
            </a:lvl6pPr>
            <a:lvl7pPr marL="4032230" indent="0">
              <a:buNone/>
              <a:defRPr sz="2940"/>
            </a:lvl7pPr>
            <a:lvl8pPr marL="4704268" indent="0">
              <a:buNone/>
              <a:defRPr sz="2940"/>
            </a:lvl8pPr>
            <a:lvl9pPr marL="5376306" indent="0">
              <a:buNone/>
              <a:defRPr sz="2940"/>
            </a:lvl9pPr>
          </a:lstStyle>
          <a:p>
            <a:r>
              <a:rPr lang="en-US"/>
              <a:t>Click icon to add picture</a:t>
            </a:r>
            <a:endParaRPr lang="en-US" dirty="0"/>
          </a:p>
        </p:txBody>
      </p:sp>
      <p:sp>
        <p:nvSpPr>
          <p:cNvPr id="4" name="Text Placeholder 3"/>
          <p:cNvSpPr>
            <a:spLocks noGrp="1"/>
          </p:cNvSpPr>
          <p:nvPr>
            <p:ph type="body" sz="half" idx="2"/>
          </p:nvPr>
        </p:nvSpPr>
        <p:spPr>
          <a:xfrm>
            <a:off x="991890" y="3024188"/>
            <a:ext cx="4644444" cy="5602681"/>
          </a:xfrm>
        </p:spPr>
        <p:txBody>
          <a:bodyPr/>
          <a:lstStyle>
            <a:lvl1pPr marL="0" indent="0">
              <a:buNone/>
              <a:defRPr sz="2352"/>
            </a:lvl1pPr>
            <a:lvl2pPr marL="672038" indent="0">
              <a:buNone/>
              <a:defRPr sz="2058"/>
            </a:lvl2pPr>
            <a:lvl3pPr marL="1344077" indent="0">
              <a:buNone/>
              <a:defRPr sz="1764"/>
            </a:lvl3pPr>
            <a:lvl4pPr marL="2016115" indent="0">
              <a:buNone/>
              <a:defRPr sz="1470"/>
            </a:lvl4pPr>
            <a:lvl5pPr marL="2688153" indent="0">
              <a:buNone/>
              <a:defRPr sz="1470"/>
            </a:lvl5pPr>
            <a:lvl6pPr marL="3360191" indent="0">
              <a:buNone/>
              <a:defRPr sz="1470"/>
            </a:lvl6pPr>
            <a:lvl7pPr marL="4032230" indent="0">
              <a:buNone/>
              <a:defRPr sz="1470"/>
            </a:lvl7pPr>
            <a:lvl8pPr marL="4704268" indent="0">
              <a:buNone/>
              <a:defRPr sz="1470"/>
            </a:lvl8pPr>
            <a:lvl9pPr marL="5376306" indent="0">
              <a:buNone/>
              <a:defRPr sz="1470"/>
            </a:lvl9pPr>
          </a:lstStyle>
          <a:p>
            <a:pPr lvl="0"/>
            <a:r>
              <a:rPr lang="en-US"/>
              <a:t>Edit Master text styles</a:t>
            </a:r>
          </a:p>
        </p:txBody>
      </p:sp>
      <p:sp>
        <p:nvSpPr>
          <p:cNvPr id="5" name="Date Placeholder 4"/>
          <p:cNvSpPr>
            <a:spLocks noGrp="1"/>
          </p:cNvSpPr>
          <p:nvPr>
            <p:ph type="dt" sz="half" idx="10"/>
          </p:nvPr>
        </p:nvSpPr>
        <p:spPr/>
        <p:txBody>
          <a:bodyPr/>
          <a:lstStyle/>
          <a:p>
            <a:fld id="{88F19EEE-A5E5-4A14-B5ED-24AF6E062567}" type="datetimeFigureOut">
              <a:rPr lang="en-GB" smtClean="0"/>
              <a:t>23/06/2023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916C72-339F-4440-A2E9-694278FF6408}" type="slidenum">
              <a:rPr lang="en-GB" smtClean="0"/>
              <a:t>‹#›</a:t>
            </a:fld>
            <a:endParaRPr lang="en-GB"/>
          </a:p>
        </p:txBody>
      </p:sp>
    </p:spTree>
    <p:extLst>
      <p:ext uri="{BB962C8B-B14F-4D97-AF65-F5344CB8AC3E}">
        <p14:creationId xmlns:p14="http://schemas.microsoft.com/office/powerpoint/2010/main" val="10615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536702"/>
            <a:ext cx="12420184" cy="19484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90015" y="2683500"/>
            <a:ext cx="12420184" cy="63960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015" y="9343248"/>
            <a:ext cx="3240048" cy="536700"/>
          </a:xfrm>
          <a:prstGeom prst="rect">
            <a:avLst/>
          </a:prstGeom>
        </p:spPr>
        <p:txBody>
          <a:bodyPr vert="horz" lIns="91440" tIns="45720" rIns="91440" bIns="45720" rtlCol="0" anchor="ctr"/>
          <a:lstStyle>
            <a:lvl1pPr algn="l">
              <a:defRPr sz="1764">
                <a:solidFill>
                  <a:schemeClr val="tx1">
                    <a:tint val="75000"/>
                  </a:schemeClr>
                </a:solidFill>
              </a:defRPr>
            </a:lvl1pPr>
          </a:lstStyle>
          <a:p>
            <a:fld id="{88F19EEE-A5E5-4A14-B5ED-24AF6E062567}" type="datetimeFigureOut">
              <a:rPr lang="en-GB" smtClean="0"/>
              <a:t>23/06/2023</a:t>
            </a:fld>
            <a:endParaRPr lang="en-GB"/>
          </a:p>
        </p:txBody>
      </p:sp>
      <p:sp>
        <p:nvSpPr>
          <p:cNvPr id="5" name="Footer Placeholder 4"/>
          <p:cNvSpPr>
            <a:spLocks noGrp="1"/>
          </p:cNvSpPr>
          <p:nvPr>
            <p:ph type="ftr" sz="quarter" idx="3"/>
          </p:nvPr>
        </p:nvSpPr>
        <p:spPr>
          <a:xfrm>
            <a:off x="4770071" y="9343248"/>
            <a:ext cx="4860072" cy="536700"/>
          </a:xfrm>
          <a:prstGeom prst="rect">
            <a:avLst/>
          </a:prstGeom>
        </p:spPr>
        <p:txBody>
          <a:bodyPr vert="horz" lIns="91440" tIns="45720" rIns="91440" bIns="45720" rtlCol="0" anchor="ctr"/>
          <a:lstStyle>
            <a:lvl1pPr algn="ctr">
              <a:defRPr sz="176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170150" y="9343248"/>
            <a:ext cx="3240048" cy="536700"/>
          </a:xfrm>
          <a:prstGeom prst="rect">
            <a:avLst/>
          </a:prstGeom>
        </p:spPr>
        <p:txBody>
          <a:bodyPr vert="horz" lIns="91440" tIns="45720" rIns="91440" bIns="45720" rtlCol="0" anchor="ctr"/>
          <a:lstStyle>
            <a:lvl1pPr algn="r">
              <a:defRPr sz="1764">
                <a:solidFill>
                  <a:schemeClr val="tx1">
                    <a:tint val="75000"/>
                  </a:schemeClr>
                </a:solidFill>
              </a:defRPr>
            </a:lvl1pPr>
          </a:lstStyle>
          <a:p>
            <a:fld id="{31916C72-339F-4440-A2E9-694278FF6408}" type="slidenum">
              <a:rPr lang="en-GB" smtClean="0"/>
              <a:t>‹#›</a:t>
            </a:fld>
            <a:endParaRPr lang="en-GB"/>
          </a:p>
        </p:txBody>
      </p:sp>
    </p:spTree>
    <p:extLst>
      <p:ext uri="{BB962C8B-B14F-4D97-AF65-F5344CB8AC3E}">
        <p14:creationId xmlns:p14="http://schemas.microsoft.com/office/powerpoint/2010/main" val="31961948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44077" rtl="0" eaLnBrk="1" latinLnBrk="0" hangingPunct="1">
        <a:lnSpc>
          <a:spcPct val="90000"/>
        </a:lnSpc>
        <a:spcBef>
          <a:spcPct val="0"/>
        </a:spcBef>
        <a:buNone/>
        <a:defRPr sz="6468" kern="1200">
          <a:solidFill>
            <a:schemeClr val="tx1"/>
          </a:solidFill>
          <a:latin typeface="+mj-lt"/>
          <a:ea typeface="+mj-ea"/>
          <a:cs typeface="+mj-cs"/>
        </a:defRPr>
      </a:lvl1pPr>
    </p:titleStyle>
    <p:bodyStyle>
      <a:lvl1pPr marL="336019" indent="-336019" algn="l" defTabSz="1344077" rtl="0" eaLnBrk="1" latinLnBrk="0" hangingPunct="1">
        <a:lnSpc>
          <a:spcPct val="90000"/>
        </a:lnSpc>
        <a:spcBef>
          <a:spcPts val="1470"/>
        </a:spcBef>
        <a:buFont typeface="Arial" panose="020B0604020202020204" pitchFamily="34" charset="0"/>
        <a:buChar char="•"/>
        <a:defRPr sz="4116" kern="1200">
          <a:solidFill>
            <a:schemeClr val="tx1"/>
          </a:solidFill>
          <a:latin typeface="+mn-lt"/>
          <a:ea typeface="+mn-ea"/>
          <a:cs typeface="+mn-cs"/>
        </a:defRPr>
      </a:lvl1pPr>
      <a:lvl2pPr marL="1008057" indent="-336019" algn="l" defTabSz="1344077" rtl="0" eaLnBrk="1" latinLnBrk="0" hangingPunct="1">
        <a:lnSpc>
          <a:spcPct val="90000"/>
        </a:lnSpc>
        <a:spcBef>
          <a:spcPts val="735"/>
        </a:spcBef>
        <a:buFont typeface="Arial" panose="020B0604020202020204" pitchFamily="34" charset="0"/>
        <a:buChar char="•"/>
        <a:defRPr sz="3528" kern="1200">
          <a:solidFill>
            <a:schemeClr val="tx1"/>
          </a:solidFill>
          <a:latin typeface="+mn-lt"/>
          <a:ea typeface="+mn-ea"/>
          <a:cs typeface="+mn-cs"/>
        </a:defRPr>
      </a:lvl2pPr>
      <a:lvl3pPr marL="1680096" indent="-336019" algn="l" defTabSz="1344077" rtl="0" eaLnBrk="1" latinLnBrk="0" hangingPunct="1">
        <a:lnSpc>
          <a:spcPct val="90000"/>
        </a:lnSpc>
        <a:spcBef>
          <a:spcPts val="735"/>
        </a:spcBef>
        <a:buFont typeface="Arial" panose="020B0604020202020204" pitchFamily="34" charset="0"/>
        <a:buChar char="•"/>
        <a:defRPr sz="2940" kern="1200">
          <a:solidFill>
            <a:schemeClr val="tx1"/>
          </a:solidFill>
          <a:latin typeface="+mn-lt"/>
          <a:ea typeface="+mn-ea"/>
          <a:cs typeface="+mn-cs"/>
        </a:defRPr>
      </a:lvl3pPr>
      <a:lvl4pPr marL="2352134"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4pPr>
      <a:lvl5pPr marL="3024172"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5pPr>
      <a:lvl6pPr marL="3696211"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6pPr>
      <a:lvl7pPr marL="4368249"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7pPr>
      <a:lvl8pPr marL="5040287"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8pPr>
      <a:lvl9pPr marL="5712325" indent="-336019" algn="l" defTabSz="1344077" rtl="0" eaLnBrk="1" latinLnBrk="0" hangingPunct="1">
        <a:lnSpc>
          <a:spcPct val="90000"/>
        </a:lnSpc>
        <a:spcBef>
          <a:spcPts val="735"/>
        </a:spcBef>
        <a:buFont typeface="Arial" panose="020B0604020202020204" pitchFamily="34" charset="0"/>
        <a:buChar char="•"/>
        <a:defRPr sz="2646" kern="1200">
          <a:solidFill>
            <a:schemeClr val="tx1"/>
          </a:solidFill>
          <a:latin typeface="+mn-lt"/>
          <a:ea typeface="+mn-ea"/>
          <a:cs typeface="+mn-cs"/>
        </a:defRPr>
      </a:lvl9pPr>
    </p:bodyStyle>
    <p:otherStyle>
      <a:defPPr>
        <a:defRPr lang="en-US"/>
      </a:defPPr>
      <a:lvl1pPr marL="0" algn="l" defTabSz="1344077" rtl="0" eaLnBrk="1" latinLnBrk="0" hangingPunct="1">
        <a:defRPr sz="2646" kern="1200">
          <a:solidFill>
            <a:schemeClr val="tx1"/>
          </a:solidFill>
          <a:latin typeface="+mn-lt"/>
          <a:ea typeface="+mn-ea"/>
          <a:cs typeface="+mn-cs"/>
        </a:defRPr>
      </a:lvl1pPr>
      <a:lvl2pPr marL="672038" algn="l" defTabSz="1344077" rtl="0" eaLnBrk="1" latinLnBrk="0" hangingPunct="1">
        <a:defRPr sz="2646" kern="1200">
          <a:solidFill>
            <a:schemeClr val="tx1"/>
          </a:solidFill>
          <a:latin typeface="+mn-lt"/>
          <a:ea typeface="+mn-ea"/>
          <a:cs typeface="+mn-cs"/>
        </a:defRPr>
      </a:lvl2pPr>
      <a:lvl3pPr marL="1344077" algn="l" defTabSz="1344077" rtl="0" eaLnBrk="1" latinLnBrk="0" hangingPunct="1">
        <a:defRPr sz="2646" kern="1200">
          <a:solidFill>
            <a:schemeClr val="tx1"/>
          </a:solidFill>
          <a:latin typeface="+mn-lt"/>
          <a:ea typeface="+mn-ea"/>
          <a:cs typeface="+mn-cs"/>
        </a:defRPr>
      </a:lvl3pPr>
      <a:lvl4pPr marL="2016115" algn="l" defTabSz="1344077" rtl="0" eaLnBrk="1" latinLnBrk="0" hangingPunct="1">
        <a:defRPr sz="2646" kern="1200">
          <a:solidFill>
            <a:schemeClr val="tx1"/>
          </a:solidFill>
          <a:latin typeface="+mn-lt"/>
          <a:ea typeface="+mn-ea"/>
          <a:cs typeface="+mn-cs"/>
        </a:defRPr>
      </a:lvl4pPr>
      <a:lvl5pPr marL="2688153" algn="l" defTabSz="1344077" rtl="0" eaLnBrk="1" latinLnBrk="0" hangingPunct="1">
        <a:defRPr sz="2646" kern="1200">
          <a:solidFill>
            <a:schemeClr val="tx1"/>
          </a:solidFill>
          <a:latin typeface="+mn-lt"/>
          <a:ea typeface="+mn-ea"/>
          <a:cs typeface="+mn-cs"/>
        </a:defRPr>
      </a:lvl5pPr>
      <a:lvl6pPr marL="3360191" algn="l" defTabSz="1344077" rtl="0" eaLnBrk="1" latinLnBrk="0" hangingPunct="1">
        <a:defRPr sz="2646" kern="1200">
          <a:solidFill>
            <a:schemeClr val="tx1"/>
          </a:solidFill>
          <a:latin typeface="+mn-lt"/>
          <a:ea typeface="+mn-ea"/>
          <a:cs typeface="+mn-cs"/>
        </a:defRPr>
      </a:lvl6pPr>
      <a:lvl7pPr marL="4032230" algn="l" defTabSz="1344077" rtl="0" eaLnBrk="1" latinLnBrk="0" hangingPunct="1">
        <a:defRPr sz="2646" kern="1200">
          <a:solidFill>
            <a:schemeClr val="tx1"/>
          </a:solidFill>
          <a:latin typeface="+mn-lt"/>
          <a:ea typeface="+mn-ea"/>
          <a:cs typeface="+mn-cs"/>
        </a:defRPr>
      </a:lvl7pPr>
      <a:lvl8pPr marL="4704268" algn="l" defTabSz="1344077" rtl="0" eaLnBrk="1" latinLnBrk="0" hangingPunct="1">
        <a:defRPr sz="2646" kern="1200">
          <a:solidFill>
            <a:schemeClr val="tx1"/>
          </a:solidFill>
          <a:latin typeface="+mn-lt"/>
          <a:ea typeface="+mn-ea"/>
          <a:cs typeface="+mn-cs"/>
        </a:defRPr>
      </a:lvl8pPr>
      <a:lvl9pPr marL="5376306" algn="l" defTabSz="1344077" rtl="0" eaLnBrk="1" latinLnBrk="0" hangingPunct="1">
        <a:defRPr sz="26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bbc.co.uk/education/guides/zysbgk7/revision#glossary-zxh7n39" TargetMode="External"/><Relationship Id="rId7" Type="http://schemas.openxmlformats.org/officeDocument/2006/relationships/image" Target="../media/image41.png"/><Relationship Id="rId2" Type="http://schemas.openxmlformats.org/officeDocument/2006/relationships/hyperlink" Target="http://www.bbc.co.uk/education/guides/zysbgk7/revision#glossary-ztrnr82" TargetMode="Externa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hyperlink" Target="http://www.bbc.co.uk/education/guides/zysbgk7/revision#glossary-zvdbd2p" TargetMode="External"/><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www.bbc.co.uk/education/guides/zysbgk7/revision/2#glossary-zgr2yrd"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10.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AB05-4887-4C59-B54E-657C9EF00F52}"/>
              </a:ext>
            </a:extLst>
          </p:cNvPr>
          <p:cNvSpPr>
            <a:spLocks noGrp="1"/>
          </p:cNvSpPr>
          <p:nvPr>
            <p:ph type="ctrTitle"/>
          </p:nvPr>
        </p:nvSpPr>
        <p:spPr>
          <a:xfrm>
            <a:off x="363463" y="1927774"/>
            <a:ext cx="12240181" cy="3509551"/>
          </a:xfrm>
        </p:spPr>
        <p:txBody>
          <a:bodyPr/>
          <a:lstStyle/>
          <a:p>
            <a:r>
              <a:rPr lang="en-GB" dirty="0"/>
              <a:t>Year 8 </a:t>
            </a:r>
            <a:br>
              <a:rPr lang="en-GB" dirty="0"/>
            </a:br>
            <a:r>
              <a:rPr lang="en-GB" dirty="0"/>
              <a:t>Science </a:t>
            </a:r>
          </a:p>
        </p:txBody>
      </p:sp>
      <p:sp>
        <p:nvSpPr>
          <p:cNvPr id="3" name="Subtitle 2">
            <a:extLst>
              <a:ext uri="{FF2B5EF4-FFF2-40B4-BE49-F238E27FC236}">
                <a16:creationId xmlns:a16="http://schemas.microsoft.com/office/drawing/2014/main" id="{6043558C-8B43-4EE0-A9F1-84307F025749}"/>
              </a:ext>
            </a:extLst>
          </p:cNvPr>
          <p:cNvSpPr>
            <a:spLocks noGrp="1"/>
          </p:cNvSpPr>
          <p:nvPr>
            <p:ph type="subTitle" idx="1"/>
          </p:nvPr>
        </p:nvSpPr>
        <p:spPr>
          <a:xfrm>
            <a:off x="615038" y="5319151"/>
            <a:ext cx="10800160" cy="2433817"/>
          </a:xfrm>
        </p:spPr>
        <p:txBody>
          <a:bodyPr/>
          <a:lstStyle/>
          <a:p>
            <a:r>
              <a:rPr lang="en-GB" dirty="0"/>
              <a:t>Revision Knowledge Organisers </a:t>
            </a:r>
          </a:p>
        </p:txBody>
      </p:sp>
      <p:pic>
        <p:nvPicPr>
          <p:cNvPr id="4" name="Picture 3">
            <a:extLst>
              <a:ext uri="{FF2B5EF4-FFF2-40B4-BE49-F238E27FC236}">
                <a16:creationId xmlns:a16="http://schemas.microsoft.com/office/drawing/2014/main" id="{66CC9A71-E7B1-45E2-AFB4-4FEB6F8EA67A}"/>
              </a:ext>
            </a:extLst>
          </p:cNvPr>
          <p:cNvPicPr>
            <a:picLocks noChangeAspect="1"/>
          </p:cNvPicPr>
          <p:nvPr/>
        </p:nvPicPr>
        <p:blipFill>
          <a:blip r:embed="rId2"/>
          <a:stretch>
            <a:fillRect/>
          </a:stretch>
        </p:blipFill>
        <p:spPr>
          <a:xfrm>
            <a:off x="165451" y="36143"/>
            <a:ext cx="4868213" cy="3370301"/>
          </a:xfrm>
          <a:prstGeom prst="rect">
            <a:avLst/>
          </a:prstGeom>
        </p:spPr>
      </p:pic>
      <p:pic>
        <p:nvPicPr>
          <p:cNvPr id="5" name="Picture 4">
            <a:extLst>
              <a:ext uri="{FF2B5EF4-FFF2-40B4-BE49-F238E27FC236}">
                <a16:creationId xmlns:a16="http://schemas.microsoft.com/office/drawing/2014/main" id="{0F31B863-9666-4939-A6A0-E57CB0CBC68B}"/>
              </a:ext>
            </a:extLst>
          </p:cNvPr>
          <p:cNvPicPr>
            <a:picLocks noChangeAspect="1"/>
          </p:cNvPicPr>
          <p:nvPr/>
        </p:nvPicPr>
        <p:blipFill>
          <a:blip r:embed="rId3"/>
          <a:stretch>
            <a:fillRect/>
          </a:stretch>
        </p:blipFill>
        <p:spPr>
          <a:xfrm>
            <a:off x="8085843" y="172999"/>
            <a:ext cx="6314370" cy="3509550"/>
          </a:xfrm>
          <a:prstGeom prst="rect">
            <a:avLst/>
          </a:prstGeom>
        </p:spPr>
      </p:pic>
      <p:pic>
        <p:nvPicPr>
          <p:cNvPr id="1026" name="Picture 2" descr="A rusting experiment by raj.nandhra - Teaching Resources - Tes">
            <a:extLst>
              <a:ext uri="{FF2B5EF4-FFF2-40B4-BE49-F238E27FC236}">
                <a16:creationId xmlns:a16="http://schemas.microsoft.com/office/drawing/2014/main" id="{B4699C82-999E-4888-AA53-0358D63441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8" t="16541" r="16021" b="14433"/>
          <a:stretch/>
        </p:blipFill>
        <p:spPr bwMode="auto">
          <a:xfrm>
            <a:off x="0" y="5850287"/>
            <a:ext cx="7845697" cy="4230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agram showing human body systems 414423 Vector Art at Vecteezy">
            <a:extLst>
              <a:ext uri="{FF2B5EF4-FFF2-40B4-BE49-F238E27FC236}">
                <a16:creationId xmlns:a16="http://schemas.microsoft.com/office/drawing/2014/main" id="{8B72FDCA-9A51-4244-A438-C336913AE6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4249276"/>
            <a:ext cx="5332413" cy="58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56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533"/>
          <a:stretch/>
        </p:blipFill>
        <p:spPr>
          <a:xfrm>
            <a:off x="0" y="1148632"/>
            <a:ext cx="14222201" cy="8433517"/>
          </a:xfrm>
          <a:prstGeom prst="rect">
            <a:avLst/>
          </a:prstGeom>
        </p:spPr>
      </p:pic>
      <p:sp>
        <p:nvSpPr>
          <p:cNvPr id="2" name="TextBox 1">
            <a:extLst>
              <a:ext uri="{FF2B5EF4-FFF2-40B4-BE49-F238E27FC236}">
                <a16:creationId xmlns:a16="http://schemas.microsoft.com/office/drawing/2014/main" id="{B7DBAB95-9382-4C3A-8DA4-42B7E195E59B}"/>
              </a:ext>
            </a:extLst>
          </p:cNvPr>
          <p:cNvSpPr txBox="1"/>
          <p:nvPr/>
        </p:nvSpPr>
        <p:spPr>
          <a:xfrm>
            <a:off x="1666081" y="206088"/>
            <a:ext cx="11068050" cy="584775"/>
          </a:xfrm>
          <a:prstGeom prst="rect">
            <a:avLst/>
          </a:prstGeom>
          <a:solidFill>
            <a:schemeClr val="accent5">
              <a:lumMod val="40000"/>
              <a:lumOff val="60000"/>
            </a:schemeClr>
          </a:solidFill>
        </p:spPr>
        <p:txBody>
          <a:bodyPr wrap="square" rtlCol="0">
            <a:spAutoFit/>
          </a:bodyPr>
          <a:lstStyle/>
          <a:p>
            <a:pPr algn="ctr"/>
            <a:r>
              <a:rPr lang="en-GB" sz="3200" dirty="0"/>
              <a:t>Y8 Cycle 2 – Periodic Table &amp; History of atomic structure  </a:t>
            </a:r>
          </a:p>
        </p:txBody>
      </p:sp>
    </p:spTree>
    <p:extLst>
      <p:ext uri="{BB962C8B-B14F-4D97-AF65-F5344CB8AC3E}">
        <p14:creationId xmlns:p14="http://schemas.microsoft.com/office/powerpoint/2010/main" val="123355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36027" y="990016"/>
            <a:ext cx="9210993" cy="7915211"/>
          </a:xfrm>
          <a:prstGeom prst="rect">
            <a:avLst/>
          </a:prstGeom>
        </p:spPr>
      </p:pic>
      <p:sp>
        <p:nvSpPr>
          <p:cNvPr id="5" name="TextBox 4">
            <a:extLst>
              <a:ext uri="{FF2B5EF4-FFF2-40B4-BE49-F238E27FC236}">
                <a16:creationId xmlns:a16="http://schemas.microsoft.com/office/drawing/2014/main" id="{911E28C8-520A-49EE-B513-435A71460776}"/>
              </a:ext>
            </a:extLst>
          </p:cNvPr>
          <p:cNvSpPr txBox="1"/>
          <p:nvPr/>
        </p:nvSpPr>
        <p:spPr>
          <a:xfrm>
            <a:off x="1666081" y="206088"/>
            <a:ext cx="11068050" cy="584775"/>
          </a:xfrm>
          <a:prstGeom prst="rect">
            <a:avLst/>
          </a:prstGeom>
          <a:solidFill>
            <a:schemeClr val="accent5">
              <a:lumMod val="40000"/>
              <a:lumOff val="60000"/>
            </a:schemeClr>
          </a:solidFill>
        </p:spPr>
        <p:txBody>
          <a:bodyPr wrap="square" rtlCol="0">
            <a:spAutoFit/>
          </a:bodyPr>
          <a:lstStyle/>
          <a:p>
            <a:pPr algn="ctr"/>
            <a:r>
              <a:rPr lang="en-GB" sz="3200" dirty="0"/>
              <a:t>Y8 Cycle 2 – Periodic Table &amp; History of atomic structure  </a:t>
            </a:r>
          </a:p>
        </p:txBody>
      </p:sp>
    </p:spTree>
    <p:extLst>
      <p:ext uri="{BB962C8B-B14F-4D97-AF65-F5344CB8AC3E}">
        <p14:creationId xmlns:p14="http://schemas.microsoft.com/office/powerpoint/2010/main" val="1716855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930FF-9735-4349-B173-91906CB3348D}"/>
              </a:ext>
            </a:extLst>
          </p:cNvPr>
          <p:cNvPicPr>
            <a:picLocks noChangeAspect="1"/>
          </p:cNvPicPr>
          <p:nvPr/>
        </p:nvPicPr>
        <p:blipFill>
          <a:blip r:embed="rId2"/>
          <a:stretch>
            <a:fillRect/>
          </a:stretch>
        </p:blipFill>
        <p:spPr>
          <a:xfrm>
            <a:off x="234788" y="400050"/>
            <a:ext cx="13930636" cy="8629650"/>
          </a:xfrm>
          <a:prstGeom prst="rect">
            <a:avLst/>
          </a:prstGeom>
        </p:spPr>
      </p:pic>
    </p:spTree>
    <p:extLst>
      <p:ext uri="{BB962C8B-B14F-4D97-AF65-F5344CB8AC3E}">
        <p14:creationId xmlns:p14="http://schemas.microsoft.com/office/powerpoint/2010/main" val="172937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4CEE20-57E9-4142-828B-E91ECF22B515}"/>
              </a:ext>
            </a:extLst>
          </p:cNvPr>
          <p:cNvPicPr>
            <a:picLocks noChangeAspect="1"/>
          </p:cNvPicPr>
          <p:nvPr/>
        </p:nvPicPr>
        <p:blipFill>
          <a:blip r:embed="rId2"/>
          <a:stretch>
            <a:fillRect/>
          </a:stretch>
        </p:blipFill>
        <p:spPr>
          <a:xfrm>
            <a:off x="3128" y="1001712"/>
            <a:ext cx="14397085" cy="8077200"/>
          </a:xfrm>
          <a:prstGeom prst="rect">
            <a:avLst/>
          </a:prstGeom>
        </p:spPr>
      </p:pic>
    </p:spTree>
    <p:extLst>
      <p:ext uri="{BB962C8B-B14F-4D97-AF65-F5344CB8AC3E}">
        <p14:creationId xmlns:p14="http://schemas.microsoft.com/office/powerpoint/2010/main" val="266380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F3107D-E03A-41A2-A173-526E6615F1DB}"/>
              </a:ext>
            </a:extLst>
          </p:cNvPr>
          <p:cNvPicPr>
            <a:picLocks noChangeAspect="1"/>
          </p:cNvPicPr>
          <p:nvPr/>
        </p:nvPicPr>
        <p:blipFill rotWithShape="1">
          <a:blip r:embed="rId2"/>
          <a:srcRect b="2494"/>
          <a:stretch/>
        </p:blipFill>
        <p:spPr>
          <a:xfrm>
            <a:off x="208309" y="0"/>
            <a:ext cx="14119833" cy="9772650"/>
          </a:xfrm>
          <a:prstGeom prst="rect">
            <a:avLst/>
          </a:prstGeom>
        </p:spPr>
      </p:pic>
    </p:spTree>
    <p:extLst>
      <p:ext uri="{BB962C8B-B14F-4D97-AF65-F5344CB8AC3E}">
        <p14:creationId xmlns:p14="http://schemas.microsoft.com/office/powerpoint/2010/main" val="244660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9082" y="-58525"/>
            <a:ext cx="7344190" cy="544765"/>
          </a:xfrm>
          <a:prstGeom prst="rect">
            <a:avLst/>
          </a:prstGeom>
          <a:noFill/>
        </p:spPr>
        <p:txBody>
          <a:bodyPr wrap="none" rtlCol="0">
            <a:spAutoFit/>
          </a:bodyPr>
          <a:lstStyle/>
          <a:p>
            <a:pPr defTabSz="480014">
              <a:defRPr/>
            </a:pPr>
            <a:r>
              <a:rPr lang="en-GB" sz="2940" b="1" dirty="0">
                <a:solidFill>
                  <a:prstClr val="black"/>
                </a:solidFill>
                <a:latin typeface="Calibri" panose="020F0502020204030204"/>
              </a:rPr>
              <a:t>Y8: Earth &amp; Atmosphere knowledge organiser</a:t>
            </a:r>
          </a:p>
        </p:txBody>
      </p:sp>
      <p:sp>
        <p:nvSpPr>
          <p:cNvPr id="23" name="Rectangle 22"/>
          <p:cNvSpPr/>
          <p:nvPr/>
        </p:nvSpPr>
        <p:spPr>
          <a:xfrm>
            <a:off x="203831" y="447958"/>
            <a:ext cx="4787370" cy="7648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29" name="TextBox 28"/>
          <p:cNvSpPr txBox="1"/>
          <p:nvPr/>
        </p:nvSpPr>
        <p:spPr>
          <a:xfrm>
            <a:off x="272136" y="405135"/>
            <a:ext cx="2509470"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1 Structure of the Earth </a:t>
            </a:r>
          </a:p>
        </p:txBody>
      </p:sp>
      <p:sp>
        <p:nvSpPr>
          <p:cNvPr id="31" name="TextBox 30"/>
          <p:cNvSpPr txBox="1"/>
          <p:nvPr/>
        </p:nvSpPr>
        <p:spPr>
          <a:xfrm>
            <a:off x="5066228" y="437640"/>
            <a:ext cx="3050387"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2 Rocks Types – Igneous Rocks  </a:t>
            </a:r>
          </a:p>
        </p:txBody>
      </p:sp>
      <p:sp>
        <p:nvSpPr>
          <p:cNvPr id="33" name="Rectangle 32"/>
          <p:cNvSpPr/>
          <p:nvPr/>
        </p:nvSpPr>
        <p:spPr>
          <a:xfrm>
            <a:off x="5137475" y="432690"/>
            <a:ext cx="4506000" cy="54918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38" name="Rectangle 37"/>
          <p:cNvSpPr/>
          <p:nvPr/>
        </p:nvSpPr>
        <p:spPr>
          <a:xfrm>
            <a:off x="9716635" y="425790"/>
            <a:ext cx="4524593" cy="5641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8" name="Right Arrow 17"/>
          <p:cNvSpPr/>
          <p:nvPr/>
        </p:nvSpPr>
        <p:spPr>
          <a:xfrm>
            <a:off x="4751617" y="1664981"/>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9" name="Right Arrow 18"/>
          <p:cNvSpPr/>
          <p:nvPr/>
        </p:nvSpPr>
        <p:spPr>
          <a:xfrm>
            <a:off x="9331396" y="1151623"/>
            <a:ext cx="524185"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20" name="Right Arrow 19"/>
          <p:cNvSpPr/>
          <p:nvPr/>
        </p:nvSpPr>
        <p:spPr>
          <a:xfrm rot="5400000">
            <a:off x="12217678" y="5921875"/>
            <a:ext cx="393826" cy="440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3" name="Rectangle 12">
            <a:extLst>
              <a:ext uri="{FF2B5EF4-FFF2-40B4-BE49-F238E27FC236}">
                <a16:creationId xmlns:a16="http://schemas.microsoft.com/office/drawing/2014/main" id="{F8491574-7C8F-4078-BD97-0F342D82F009}"/>
              </a:ext>
            </a:extLst>
          </p:cNvPr>
          <p:cNvSpPr/>
          <p:nvPr/>
        </p:nvSpPr>
        <p:spPr>
          <a:xfrm>
            <a:off x="304717" y="680194"/>
            <a:ext cx="4839437" cy="738664"/>
          </a:xfrm>
          <a:prstGeom prst="rect">
            <a:avLst/>
          </a:prstGeom>
        </p:spPr>
        <p:txBody>
          <a:bodyPr wrap="square">
            <a:spAutoFit/>
          </a:bodyPr>
          <a:lstStyle/>
          <a:p>
            <a:pPr lvl="0"/>
            <a:r>
              <a:rPr lang="en-GB" sz="1400" dirty="0">
                <a:hlinkClick r:id="rId2"/>
              </a:rPr>
              <a:t>crust</a:t>
            </a:r>
            <a:r>
              <a:rPr lang="en-GB" sz="1400" dirty="0"/>
              <a:t> (relatively thin and rocky) </a:t>
            </a:r>
          </a:p>
          <a:p>
            <a:pPr lvl="0"/>
            <a:r>
              <a:rPr lang="en-GB" sz="1400" dirty="0">
                <a:hlinkClick r:id="rId3"/>
              </a:rPr>
              <a:t>mantle</a:t>
            </a:r>
            <a:r>
              <a:rPr lang="en-GB" sz="1400" dirty="0"/>
              <a:t> (has the properties of a solid, but can flow very slowly) </a:t>
            </a:r>
          </a:p>
          <a:p>
            <a:pPr lvl="0"/>
            <a:r>
              <a:rPr lang="en-GB" sz="1400" dirty="0">
                <a:hlinkClick r:id="rId4"/>
              </a:rPr>
              <a:t>core</a:t>
            </a:r>
            <a:r>
              <a:rPr lang="en-GB" sz="1400" dirty="0"/>
              <a:t> (made from nickel and iron)</a:t>
            </a:r>
          </a:p>
        </p:txBody>
      </p:sp>
      <p:pic>
        <p:nvPicPr>
          <p:cNvPr id="98" name="Picture 97" descr="Cross-section showing structure of the Earth: the inner core, outer core, mantle and crust."/>
          <p:cNvPicPr/>
          <p:nvPr/>
        </p:nvPicPr>
        <p:blipFill rotWithShape="1">
          <a:blip r:embed="rId5">
            <a:extLst>
              <a:ext uri="{28A0092B-C50C-407E-A947-70E740481C1C}">
                <a14:useLocalDpi xmlns:a14="http://schemas.microsoft.com/office/drawing/2010/main" val="0"/>
              </a:ext>
            </a:extLst>
          </a:blip>
          <a:srcRect r="28982"/>
          <a:stretch/>
        </p:blipFill>
        <p:spPr bwMode="auto">
          <a:xfrm>
            <a:off x="444040" y="1528689"/>
            <a:ext cx="2065041" cy="1610721"/>
          </a:xfrm>
          <a:prstGeom prst="rect">
            <a:avLst/>
          </a:prstGeom>
          <a:noFill/>
          <a:ln>
            <a:noFill/>
          </a:ln>
        </p:spPr>
      </p:pic>
      <p:sp>
        <p:nvSpPr>
          <p:cNvPr id="3" name="TextBox 2"/>
          <p:cNvSpPr txBox="1"/>
          <p:nvPr/>
        </p:nvSpPr>
        <p:spPr>
          <a:xfrm>
            <a:off x="2208767" y="1509001"/>
            <a:ext cx="1342573" cy="276999"/>
          </a:xfrm>
          <a:prstGeom prst="rect">
            <a:avLst/>
          </a:prstGeom>
          <a:noFill/>
        </p:spPr>
        <p:txBody>
          <a:bodyPr wrap="square" rtlCol="0">
            <a:spAutoFit/>
          </a:bodyPr>
          <a:lstStyle/>
          <a:p>
            <a:r>
              <a:rPr lang="en-GB" sz="1200" dirty="0"/>
              <a:t>Crust </a:t>
            </a:r>
          </a:p>
        </p:txBody>
      </p:sp>
      <p:sp>
        <p:nvSpPr>
          <p:cNvPr id="5" name="Rectangle 4"/>
          <p:cNvSpPr/>
          <p:nvPr/>
        </p:nvSpPr>
        <p:spPr>
          <a:xfrm>
            <a:off x="2207287" y="2087651"/>
            <a:ext cx="822533" cy="276999"/>
          </a:xfrm>
          <a:prstGeom prst="rect">
            <a:avLst/>
          </a:prstGeom>
        </p:spPr>
        <p:txBody>
          <a:bodyPr wrap="none">
            <a:spAutoFit/>
          </a:bodyPr>
          <a:lstStyle/>
          <a:p>
            <a:r>
              <a:rPr lang="en-GB" sz="1200" dirty="0"/>
              <a:t>Inner core</a:t>
            </a:r>
          </a:p>
        </p:txBody>
      </p:sp>
      <p:sp>
        <p:nvSpPr>
          <p:cNvPr id="102" name="Rectangle 101"/>
          <p:cNvSpPr/>
          <p:nvPr/>
        </p:nvSpPr>
        <p:spPr>
          <a:xfrm>
            <a:off x="2225738" y="1873184"/>
            <a:ext cx="856132" cy="276999"/>
          </a:xfrm>
          <a:prstGeom prst="rect">
            <a:avLst/>
          </a:prstGeom>
        </p:spPr>
        <p:txBody>
          <a:bodyPr wrap="none">
            <a:spAutoFit/>
          </a:bodyPr>
          <a:lstStyle/>
          <a:p>
            <a:r>
              <a:rPr lang="en-GB" sz="1200" dirty="0"/>
              <a:t>Outer core</a:t>
            </a:r>
          </a:p>
        </p:txBody>
      </p:sp>
      <p:sp>
        <p:nvSpPr>
          <p:cNvPr id="103" name="Rectangle 102"/>
          <p:cNvSpPr/>
          <p:nvPr/>
        </p:nvSpPr>
        <p:spPr>
          <a:xfrm>
            <a:off x="2247901" y="1701198"/>
            <a:ext cx="667362" cy="276999"/>
          </a:xfrm>
          <a:prstGeom prst="rect">
            <a:avLst/>
          </a:prstGeom>
        </p:spPr>
        <p:txBody>
          <a:bodyPr wrap="none">
            <a:spAutoFit/>
          </a:bodyPr>
          <a:lstStyle/>
          <a:p>
            <a:r>
              <a:rPr lang="en-GB" sz="1200" dirty="0"/>
              <a:t>Mantle </a:t>
            </a:r>
          </a:p>
        </p:txBody>
      </p:sp>
      <p:sp>
        <p:nvSpPr>
          <p:cNvPr id="6" name="Rectangle 5"/>
          <p:cNvSpPr/>
          <p:nvPr/>
        </p:nvSpPr>
        <p:spPr>
          <a:xfrm>
            <a:off x="400762" y="3061117"/>
            <a:ext cx="4623020" cy="1169551"/>
          </a:xfrm>
          <a:prstGeom prst="rect">
            <a:avLst/>
          </a:prstGeom>
        </p:spPr>
        <p:txBody>
          <a:bodyPr wrap="square">
            <a:spAutoFit/>
          </a:bodyPr>
          <a:lstStyle/>
          <a:p>
            <a:pPr>
              <a:buFont typeface="Arial" panose="020B0604020202020204" pitchFamily="34" charset="0"/>
              <a:buChar char="•"/>
            </a:pPr>
            <a:r>
              <a:rPr lang="en-GB" sz="1400" dirty="0">
                <a:solidFill>
                  <a:srgbClr val="231F20"/>
                </a:solidFill>
              </a:rPr>
              <a:t>Different elements are present in different parts of the Earth’s structure.</a:t>
            </a:r>
          </a:p>
          <a:p>
            <a:pPr>
              <a:buFont typeface="Arial" panose="020B0604020202020204" pitchFamily="34" charset="0"/>
              <a:buChar char="•"/>
            </a:pPr>
            <a:r>
              <a:rPr lang="en-GB" sz="1400" dirty="0">
                <a:solidFill>
                  <a:srgbClr val="231F20"/>
                </a:solidFill>
              </a:rPr>
              <a:t>The crust is made from enormous plates, tectonic plates,  which go together like a jigsaw. They move very slowly due to movements of the mantle below.</a:t>
            </a:r>
            <a:endParaRPr lang="en-GB" sz="1400" b="0" i="0" dirty="0">
              <a:solidFill>
                <a:srgbClr val="231F20"/>
              </a:solidFill>
              <a:effectLst/>
            </a:endParaRPr>
          </a:p>
        </p:txBody>
      </p:sp>
      <p:pic>
        <p:nvPicPr>
          <p:cNvPr id="7" name="Picture 6"/>
          <p:cNvPicPr>
            <a:picLocks noChangeAspect="1"/>
          </p:cNvPicPr>
          <p:nvPr/>
        </p:nvPicPr>
        <p:blipFill>
          <a:blip r:embed="rId6"/>
          <a:stretch>
            <a:fillRect/>
          </a:stretch>
        </p:blipFill>
        <p:spPr>
          <a:xfrm>
            <a:off x="479987" y="4199843"/>
            <a:ext cx="4080270" cy="2607223"/>
          </a:xfrm>
          <a:prstGeom prst="rect">
            <a:avLst/>
          </a:prstGeom>
        </p:spPr>
      </p:pic>
      <p:sp>
        <p:nvSpPr>
          <p:cNvPr id="8" name="Rectangle 1"/>
          <p:cNvSpPr>
            <a:spLocks noChangeArrowheads="1"/>
          </p:cNvSpPr>
          <p:nvPr/>
        </p:nvSpPr>
        <p:spPr bwMode="auto">
          <a:xfrm>
            <a:off x="274422" y="7141667"/>
            <a:ext cx="47167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31F20"/>
                </a:solidFill>
                <a:effectLst/>
                <a:latin typeface="+mn-lt"/>
              </a:rPr>
              <a:t>The crust is mined for the elements and compounds it contains. However, the resources on Earth are finite, meaning they will run out if not used in a  sustainable way.</a:t>
            </a:r>
            <a:r>
              <a:rPr kumimoji="0" lang="en-US" altLang="en-US" sz="1300" b="0" i="0" u="none" strike="noStrike" cap="none" normalizeH="0" baseline="0" dirty="0">
                <a:ln>
                  <a:noFill/>
                </a:ln>
                <a:solidFill>
                  <a:schemeClr val="tx1"/>
                </a:solidFill>
                <a:effectLst/>
                <a:latin typeface="+mn-lt"/>
              </a:rPr>
              <a:t> </a:t>
            </a:r>
            <a:endParaRPr kumimoji="0" lang="en-US" altLang="en-US" sz="1800" b="0" i="0" u="none" strike="noStrike" cap="none" normalizeH="0" baseline="0" dirty="0">
              <a:ln>
                <a:noFill/>
              </a:ln>
              <a:solidFill>
                <a:schemeClr val="tx1"/>
              </a:solidFill>
              <a:effectLst/>
              <a:latin typeface="+mn-lt"/>
            </a:endParaRPr>
          </a:p>
        </p:txBody>
      </p:sp>
      <p:sp>
        <p:nvSpPr>
          <p:cNvPr id="9" name="Rectangle 8"/>
          <p:cNvSpPr/>
          <p:nvPr/>
        </p:nvSpPr>
        <p:spPr>
          <a:xfrm>
            <a:off x="5259032" y="696103"/>
            <a:ext cx="4312101" cy="523220"/>
          </a:xfrm>
          <a:prstGeom prst="rect">
            <a:avLst/>
          </a:prstGeom>
        </p:spPr>
        <p:txBody>
          <a:bodyPr wrap="square">
            <a:spAutoFit/>
          </a:bodyPr>
          <a:lstStyle/>
          <a:p>
            <a:r>
              <a:rPr lang="en-GB" sz="1400" dirty="0">
                <a:solidFill>
                  <a:srgbClr val="231F20"/>
                </a:solidFill>
              </a:rPr>
              <a:t>There are three types of rock found on Earth. These are </a:t>
            </a:r>
            <a:r>
              <a:rPr lang="en-GB" sz="1400" b="1" dirty="0">
                <a:solidFill>
                  <a:srgbClr val="231F20"/>
                </a:solidFill>
              </a:rPr>
              <a:t>igneous, metamorphic</a:t>
            </a:r>
            <a:r>
              <a:rPr lang="en-GB" sz="1400" dirty="0">
                <a:solidFill>
                  <a:srgbClr val="231F20"/>
                </a:solidFill>
              </a:rPr>
              <a:t> and </a:t>
            </a:r>
            <a:r>
              <a:rPr lang="en-GB" sz="1400" b="1" dirty="0">
                <a:solidFill>
                  <a:srgbClr val="231F20"/>
                </a:solidFill>
              </a:rPr>
              <a:t>sedimentary.</a:t>
            </a:r>
            <a:endParaRPr lang="en-GB" sz="1400" b="1" i="0" dirty="0">
              <a:solidFill>
                <a:srgbClr val="231F20"/>
              </a:solidFill>
              <a:effectLst/>
            </a:endParaRPr>
          </a:p>
        </p:txBody>
      </p:sp>
      <p:sp>
        <p:nvSpPr>
          <p:cNvPr id="10" name="Rectangle 9"/>
          <p:cNvSpPr/>
          <p:nvPr/>
        </p:nvSpPr>
        <p:spPr>
          <a:xfrm>
            <a:off x="5265754" y="1339254"/>
            <a:ext cx="4115251" cy="2154436"/>
          </a:xfrm>
          <a:prstGeom prst="rect">
            <a:avLst/>
          </a:prstGeom>
        </p:spPr>
        <p:txBody>
          <a:bodyPr wrap="square">
            <a:spAutoFit/>
          </a:bodyPr>
          <a:lstStyle/>
          <a:p>
            <a:r>
              <a:rPr lang="en-GB" sz="1400" b="1" dirty="0">
                <a:solidFill>
                  <a:srgbClr val="231F20"/>
                </a:solidFill>
              </a:rPr>
              <a:t>Igneous Rocks</a:t>
            </a:r>
          </a:p>
          <a:p>
            <a:pPr marL="285750" indent="-285750">
              <a:buFont typeface="Arial" panose="020B0604020202020204" pitchFamily="34" charset="0"/>
              <a:buChar char="•"/>
            </a:pPr>
            <a:r>
              <a:rPr lang="en-GB" sz="1400" dirty="0">
                <a:solidFill>
                  <a:srgbClr val="231F20"/>
                </a:solidFill>
              </a:rPr>
              <a:t>Igneous rocks are formed from molten (liquid) rock that has cooled and solidified.</a:t>
            </a:r>
          </a:p>
          <a:p>
            <a:pPr marL="285750" indent="-285750">
              <a:buFont typeface="Arial" panose="020B0604020202020204" pitchFamily="34" charset="0"/>
              <a:buChar char="•"/>
            </a:pPr>
            <a:r>
              <a:rPr lang="en-GB" sz="1400" dirty="0"/>
              <a:t>Igneous rocks contain randomly arranged interlocking crystals. </a:t>
            </a:r>
          </a:p>
          <a:p>
            <a:pPr marL="285750" indent="-285750">
              <a:buFont typeface="Arial" panose="020B0604020202020204" pitchFamily="34" charset="0"/>
              <a:buChar char="•"/>
            </a:pPr>
            <a:r>
              <a:rPr lang="en-GB" sz="1400" dirty="0"/>
              <a:t>The size of the crystals depends on how quickly the molten magma solidifies and can form </a:t>
            </a:r>
            <a:r>
              <a:rPr lang="en-GB" sz="1400" b="1" dirty="0"/>
              <a:t>extrusive</a:t>
            </a:r>
            <a:r>
              <a:rPr lang="en-GB" sz="1400" dirty="0"/>
              <a:t> igneous rocks or </a:t>
            </a:r>
            <a:r>
              <a:rPr lang="en-GB" sz="1400" b="1" dirty="0"/>
              <a:t>intrusive</a:t>
            </a:r>
            <a:r>
              <a:rPr lang="en-GB" sz="1400" dirty="0"/>
              <a:t> igneous rocks.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800" dirty="0"/>
          </a:p>
        </p:txBody>
      </p:sp>
      <p:pic>
        <p:nvPicPr>
          <p:cNvPr id="12" name="Picture 11"/>
          <p:cNvPicPr>
            <a:picLocks noChangeAspect="1"/>
          </p:cNvPicPr>
          <p:nvPr/>
        </p:nvPicPr>
        <p:blipFill>
          <a:blip r:embed="rId7"/>
          <a:stretch>
            <a:fillRect/>
          </a:stretch>
        </p:blipFill>
        <p:spPr>
          <a:xfrm>
            <a:off x="8023955" y="3276353"/>
            <a:ext cx="1400370" cy="1047896"/>
          </a:xfrm>
          <a:prstGeom prst="rect">
            <a:avLst/>
          </a:prstGeom>
        </p:spPr>
      </p:pic>
      <p:sp>
        <p:nvSpPr>
          <p:cNvPr id="21" name="Rectangle 20"/>
          <p:cNvSpPr/>
          <p:nvPr/>
        </p:nvSpPr>
        <p:spPr>
          <a:xfrm>
            <a:off x="5276722" y="3139410"/>
            <a:ext cx="2892179" cy="1169551"/>
          </a:xfrm>
          <a:prstGeom prst="rect">
            <a:avLst/>
          </a:prstGeom>
        </p:spPr>
        <p:txBody>
          <a:bodyPr wrap="square">
            <a:spAutoFit/>
          </a:bodyPr>
          <a:lstStyle/>
          <a:p>
            <a:pPr marL="285750" indent="-285750">
              <a:buFont typeface="Arial" panose="020B0604020202020204" pitchFamily="34" charset="0"/>
              <a:buChar char="•"/>
            </a:pPr>
            <a:r>
              <a:rPr lang="en-GB" sz="1400" b="1" dirty="0"/>
              <a:t>Extrusive </a:t>
            </a:r>
            <a:r>
              <a:rPr lang="en-GB" sz="1400" dirty="0"/>
              <a:t>igneous rocks are formed by magma that has erupted onto the surface as lava and then cooled quickly e.g. obsidian </a:t>
            </a:r>
          </a:p>
        </p:txBody>
      </p:sp>
      <p:sp>
        <p:nvSpPr>
          <p:cNvPr id="22" name="Rectangle 21"/>
          <p:cNvSpPr/>
          <p:nvPr/>
        </p:nvSpPr>
        <p:spPr>
          <a:xfrm>
            <a:off x="5325913" y="4370447"/>
            <a:ext cx="2160003" cy="1384995"/>
          </a:xfrm>
          <a:prstGeom prst="rect">
            <a:avLst/>
          </a:prstGeom>
        </p:spPr>
        <p:txBody>
          <a:bodyPr wrap="square">
            <a:spAutoFit/>
          </a:bodyPr>
          <a:lstStyle/>
          <a:p>
            <a:pPr marL="342900" indent="-342900">
              <a:buFont typeface="Arial" panose="020B0604020202020204" pitchFamily="34" charset="0"/>
              <a:buChar char="•"/>
            </a:pPr>
            <a:r>
              <a:rPr lang="en-GB" sz="1400" b="1" dirty="0">
                <a:solidFill>
                  <a:srgbClr val="231F20"/>
                </a:solidFill>
              </a:rPr>
              <a:t>Intrusive</a:t>
            </a:r>
            <a:r>
              <a:rPr lang="en-GB" sz="1400" dirty="0">
                <a:solidFill>
                  <a:srgbClr val="231F20"/>
                </a:solidFill>
              </a:rPr>
              <a:t> igneous rocks are formed by magma that has cooled slowly, deep underground e.g. granite </a:t>
            </a:r>
            <a:endParaRPr lang="en-GB" sz="1400" dirty="0"/>
          </a:p>
        </p:txBody>
      </p:sp>
      <p:pic>
        <p:nvPicPr>
          <p:cNvPr id="24" name="Picture 23"/>
          <p:cNvPicPr>
            <a:picLocks noChangeAspect="1"/>
          </p:cNvPicPr>
          <p:nvPr/>
        </p:nvPicPr>
        <p:blipFill>
          <a:blip r:embed="rId8"/>
          <a:stretch>
            <a:fillRect/>
          </a:stretch>
        </p:blipFill>
        <p:spPr>
          <a:xfrm>
            <a:off x="7485916" y="4406603"/>
            <a:ext cx="2085217" cy="1269263"/>
          </a:xfrm>
          <a:prstGeom prst="rect">
            <a:avLst/>
          </a:prstGeom>
        </p:spPr>
      </p:pic>
      <p:sp>
        <p:nvSpPr>
          <p:cNvPr id="108" name="TextBox 107"/>
          <p:cNvSpPr txBox="1"/>
          <p:nvPr/>
        </p:nvSpPr>
        <p:spPr>
          <a:xfrm>
            <a:off x="9747472" y="412678"/>
            <a:ext cx="3411640"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3 Rocks Types – Sedimentary Rocks  </a:t>
            </a:r>
          </a:p>
        </p:txBody>
      </p:sp>
      <p:sp>
        <p:nvSpPr>
          <p:cNvPr id="25" name="Rectangle 2"/>
          <p:cNvSpPr>
            <a:spLocks noChangeArrowheads="1"/>
          </p:cNvSpPr>
          <p:nvPr/>
        </p:nvSpPr>
        <p:spPr bwMode="auto">
          <a:xfrm>
            <a:off x="9820116" y="760698"/>
            <a:ext cx="4032364"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mn-lt"/>
              </a:rPr>
              <a:t>Sedimentary Rocks</a:t>
            </a:r>
            <a:r>
              <a:rPr kumimoji="0" lang="en-US" altLang="en-US" sz="1400" b="0" i="0" u="none" strike="noStrike" cap="none" normalizeH="0" baseline="0" dirty="0">
                <a:ln>
                  <a:noFill/>
                </a:ln>
                <a:solidFill>
                  <a:srgbClr val="231F20"/>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231F20"/>
                </a:solidFill>
                <a:effectLst/>
                <a:latin typeface="+mn-lt"/>
              </a:rPr>
              <a:t>The grains in sedimentary rocks are arranged in layers. The oldest layers are at the bottom and the youngest layers are at the top.</a:t>
            </a:r>
            <a:r>
              <a:rPr kumimoji="0" lang="en-US" altLang="en-US" sz="1300" b="0" i="0" u="none" strike="noStrike" cap="none" normalizeH="0" baseline="0" dirty="0">
                <a:ln>
                  <a:noFill/>
                </a:ln>
                <a:solidFill>
                  <a:schemeClr val="tx1"/>
                </a:solidFill>
                <a:effectLst/>
                <a:latin typeface="+mn-lt"/>
              </a:rPr>
              <a:t> </a:t>
            </a:r>
            <a:endParaRPr kumimoji="0" lang="en-US" altLang="en-US" sz="1800" b="0" i="0" u="none" strike="noStrike" cap="none" normalizeH="0" baseline="0" dirty="0">
              <a:ln>
                <a:noFill/>
              </a:ln>
              <a:solidFill>
                <a:schemeClr val="tx1"/>
              </a:solidFill>
              <a:effectLst/>
              <a:latin typeface="+mn-lt"/>
            </a:endParaRPr>
          </a:p>
        </p:txBody>
      </p:sp>
      <p:sp>
        <p:nvSpPr>
          <p:cNvPr id="26" name="Rectangle 25"/>
          <p:cNvSpPr/>
          <p:nvPr/>
        </p:nvSpPr>
        <p:spPr>
          <a:xfrm>
            <a:off x="9820116" y="1660944"/>
            <a:ext cx="4421112" cy="738664"/>
          </a:xfrm>
          <a:prstGeom prst="rect">
            <a:avLst/>
          </a:prstGeom>
        </p:spPr>
        <p:txBody>
          <a:bodyPr wrap="square">
            <a:spAutoFit/>
          </a:bodyPr>
          <a:lstStyle/>
          <a:p>
            <a:r>
              <a:rPr lang="en-GB" sz="1400" dirty="0">
                <a:solidFill>
                  <a:srgbClr val="231F20"/>
                </a:solidFill>
              </a:rPr>
              <a:t>There are </a:t>
            </a:r>
            <a:r>
              <a:rPr lang="en-GB" sz="1400" b="1" dirty="0">
                <a:solidFill>
                  <a:srgbClr val="231F20"/>
                </a:solidFill>
              </a:rPr>
              <a:t>five</a:t>
            </a:r>
            <a:r>
              <a:rPr lang="en-GB" sz="1400" dirty="0">
                <a:solidFill>
                  <a:srgbClr val="231F20"/>
                </a:solidFill>
              </a:rPr>
              <a:t> processes that make a sedimentary rock:</a:t>
            </a:r>
          </a:p>
          <a:p>
            <a:r>
              <a:rPr lang="en-GB" sz="1400" b="1" dirty="0">
                <a:solidFill>
                  <a:srgbClr val="231F20"/>
                </a:solidFill>
              </a:rPr>
              <a:t>transport → deposition → sedimentation → compaction → cementation</a:t>
            </a:r>
            <a:endParaRPr lang="en-GB" sz="1400" b="1" i="0" dirty="0">
              <a:solidFill>
                <a:srgbClr val="231F20"/>
              </a:solidFill>
              <a:effectLst/>
            </a:endParaRPr>
          </a:p>
        </p:txBody>
      </p:sp>
      <p:pic>
        <p:nvPicPr>
          <p:cNvPr id="27" name="Picture 26"/>
          <p:cNvPicPr>
            <a:picLocks noChangeAspect="1"/>
          </p:cNvPicPr>
          <p:nvPr/>
        </p:nvPicPr>
        <p:blipFill>
          <a:blip r:embed="rId9"/>
          <a:stretch>
            <a:fillRect/>
          </a:stretch>
        </p:blipFill>
        <p:spPr>
          <a:xfrm>
            <a:off x="9754038" y="2376874"/>
            <a:ext cx="4473642" cy="2742404"/>
          </a:xfrm>
          <a:prstGeom prst="rect">
            <a:avLst/>
          </a:prstGeom>
        </p:spPr>
      </p:pic>
      <p:sp>
        <p:nvSpPr>
          <p:cNvPr id="30" name="Rectangle 29"/>
          <p:cNvSpPr/>
          <p:nvPr/>
        </p:nvSpPr>
        <p:spPr>
          <a:xfrm>
            <a:off x="5512136" y="9245295"/>
            <a:ext cx="4350754" cy="307777"/>
          </a:xfrm>
          <a:prstGeom prst="rect">
            <a:avLst/>
          </a:prstGeom>
        </p:spPr>
        <p:txBody>
          <a:bodyPr wrap="square">
            <a:spAutoFit/>
          </a:bodyPr>
          <a:lstStyle/>
          <a:p>
            <a:r>
              <a:rPr lang="en-GB" sz="1400" dirty="0">
                <a:solidFill>
                  <a:srgbClr val="231F20"/>
                </a:solidFill>
              </a:rPr>
              <a:t>Marble and slate are examples of metamorphic rocks. </a:t>
            </a:r>
            <a:endParaRPr lang="en-GB" sz="1400" dirty="0"/>
          </a:p>
        </p:txBody>
      </p:sp>
      <p:sp>
        <p:nvSpPr>
          <p:cNvPr id="111" name="Rectangle 110"/>
          <p:cNvSpPr/>
          <p:nvPr/>
        </p:nvSpPr>
        <p:spPr>
          <a:xfrm>
            <a:off x="5293725" y="6293685"/>
            <a:ext cx="9037785" cy="35224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13" name="TextBox 112"/>
          <p:cNvSpPr txBox="1"/>
          <p:nvPr/>
        </p:nvSpPr>
        <p:spPr>
          <a:xfrm>
            <a:off x="5679215" y="6324107"/>
            <a:ext cx="3480248"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4 Rocks Types – Metamorphic Rocks  </a:t>
            </a:r>
          </a:p>
        </p:txBody>
      </p:sp>
      <p:sp>
        <p:nvSpPr>
          <p:cNvPr id="32" name="Rectangle 31"/>
          <p:cNvSpPr/>
          <p:nvPr/>
        </p:nvSpPr>
        <p:spPr>
          <a:xfrm>
            <a:off x="5469363" y="6650581"/>
            <a:ext cx="4350753" cy="738664"/>
          </a:xfrm>
          <a:prstGeom prst="rect">
            <a:avLst/>
          </a:prstGeom>
        </p:spPr>
        <p:txBody>
          <a:bodyPr wrap="square">
            <a:spAutoFit/>
          </a:bodyPr>
          <a:lstStyle/>
          <a:p>
            <a:pPr fontAlgn="t"/>
            <a:r>
              <a:rPr lang="en-GB" sz="1400" b="1" dirty="0">
                <a:solidFill>
                  <a:srgbClr val="231F20"/>
                </a:solidFill>
              </a:rPr>
              <a:t>Metamorphic rocks</a:t>
            </a:r>
          </a:p>
          <a:p>
            <a:pPr fontAlgn="t"/>
            <a:r>
              <a:rPr lang="en-GB" sz="1400" dirty="0">
                <a:solidFill>
                  <a:srgbClr val="231F20"/>
                </a:solidFill>
              </a:rPr>
              <a:t>Metamorphic rocks are formed from other rocks which change due to </a:t>
            </a:r>
            <a:r>
              <a:rPr lang="en-GB" sz="1400" b="1" dirty="0">
                <a:solidFill>
                  <a:srgbClr val="231F20"/>
                </a:solidFill>
              </a:rPr>
              <a:t>heat</a:t>
            </a:r>
            <a:r>
              <a:rPr lang="en-GB" sz="1400" dirty="0">
                <a:solidFill>
                  <a:srgbClr val="231F20"/>
                </a:solidFill>
              </a:rPr>
              <a:t> or </a:t>
            </a:r>
            <a:r>
              <a:rPr lang="en-GB" sz="1400" b="1" dirty="0">
                <a:solidFill>
                  <a:srgbClr val="231F20"/>
                </a:solidFill>
              </a:rPr>
              <a:t>pressure</a:t>
            </a:r>
            <a:r>
              <a:rPr lang="en-GB" sz="1400" dirty="0">
                <a:solidFill>
                  <a:srgbClr val="231F20"/>
                </a:solidFill>
              </a:rPr>
              <a:t>.</a:t>
            </a:r>
            <a:endParaRPr lang="en-GB" sz="1400" b="0" i="0" dirty="0">
              <a:solidFill>
                <a:srgbClr val="231F20"/>
              </a:solidFill>
              <a:effectLst/>
            </a:endParaRPr>
          </a:p>
        </p:txBody>
      </p:sp>
      <p:sp>
        <p:nvSpPr>
          <p:cNvPr id="34" name="Rectangle 33"/>
          <p:cNvSpPr/>
          <p:nvPr/>
        </p:nvSpPr>
        <p:spPr>
          <a:xfrm>
            <a:off x="5567738" y="7469730"/>
            <a:ext cx="4829597" cy="1815882"/>
          </a:xfrm>
          <a:prstGeom prst="rect">
            <a:avLst/>
          </a:prstGeom>
        </p:spPr>
        <p:txBody>
          <a:bodyPr wrap="square">
            <a:spAutoFit/>
          </a:bodyPr>
          <a:lstStyle/>
          <a:p>
            <a:r>
              <a:rPr lang="en-GB" sz="1400" dirty="0">
                <a:solidFill>
                  <a:srgbClr val="231F20"/>
                </a:solidFill>
              </a:rPr>
              <a:t>There are three stages involved in the formation of metamorphic rocks:</a:t>
            </a:r>
          </a:p>
          <a:p>
            <a:pPr>
              <a:buFont typeface="+mj-lt"/>
              <a:buAutoNum type="arabicPeriod"/>
            </a:pPr>
            <a:r>
              <a:rPr lang="en-GB" sz="1400" dirty="0">
                <a:solidFill>
                  <a:srgbClr val="231F20"/>
                </a:solidFill>
              </a:rPr>
              <a:t>Earth movements cause rocks to be deeply buried or compressed.</a:t>
            </a:r>
          </a:p>
          <a:p>
            <a:pPr>
              <a:buFont typeface="+mj-lt"/>
              <a:buAutoNum type="arabicPeriod"/>
            </a:pPr>
            <a:r>
              <a:rPr lang="en-GB" sz="1400" dirty="0">
                <a:solidFill>
                  <a:srgbClr val="231F20"/>
                </a:solidFill>
              </a:rPr>
              <a:t>This causes the rocks to be heated and puts them under great pressure.</a:t>
            </a:r>
          </a:p>
          <a:p>
            <a:pPr>
              <a:buFont typeface="+mj-lt"/>
              <a:buAutoNum type="arabicPeriod"/>
            </a:pPr>
            <a:r>
              <a:rPr lang="en-GB" sz="1400" dirty="0">
                <a:solidFill>
                  <a:srgbClr val="231F20"/>
                </a:solidFill>
              </a:rPr>
              <a:t>They do not melt, but the minerals they contain are changed chemically, and form metamorphic rocks.</a:t>
            </a:r>
            <a:endParaRPr lang="en-GB" sz="1400" b="0" i="0" dirty="0">
              <a:solidFill>
                <a:srgbClr val="231F20"/>
              </a:solidFill>
              <a:effectLst/>
            </a:endParaRPr>
          </a:p>
        </p:txBody>
      </p:sp>
      <p:pic>
        <p:nvPicPr>
          <p:cNvPr id="35" name="Picture 34"/>
          <p:cNvPicPr>
            <a:picLocks noChangeAspect="1"/>
          </p:cNvPicPr>
          <p:nvPr/>
        </p:nvPicPr>
        <p:blipFill>
          <a:blip r:embed="rId10"/>
          <a:stretch>
            <a:fillRect/>
          </a:stretch>
        </p:blipFill>
        <p:spPr>
          <a:xfrm>
            <a:off x="10397334" y="6339020"/>
            <a:ext cx="3830345" cy="3429495"/>
          </a:xfrm>
          <a:prstGeom prst="rect">
            <a:avLst/>
          </a:prstGeom>
        </p:spPr>
      </p:pic>
      <p:sp>
        <p:nvSpPr>
          <p:cNvPr id="130" name="Rectangle 129"/>
          <p:cNvSpPr/>
          <p:nvPr/>
        </p:nvSpPr>
        <p:spPr>
          <a:xfrm>
            <a:off x="9942150" y="5393770"/>
            <a:ext cx="4350754" cy="523220"/>
          </a:xfrm>
          <a:prstGeom prst="rect">
            <a:avLst/>
          </a:prstGeom>
        </p:spPr>
        <p:txBody>
          <a:bodyPr wrap="square">
            <a:spAutoFit/>
          </a:bodyPr>
          <a:lstStyle/>
          <a:p>
            <a:r>
              <a:rPr lang="en-GB" sz="1400" dirty="0">
                <a:solidFill>
                  <a:srgbClr val="231F20"/>
                </a:solidFill>
              </a:rPr>
              <a:t>Chalk, limestone, shale, and sandstone are all examples of sedimentary rocks. </a:t>
            </a:r>
            <a:endParaRPr lang="en-GB" sz="1400" dirty="0"/>
          </a:p>
        </p:txBody>
      </p:sp>
    </p:spTree>
    <p:extLst>
      <p:ext uri="{BB962C8B-B14F-4D97-AF65-F5344CB8AC3E}">
        <p14:creationId xmlns:p14="http://schemas.microsoft.com/office/powerpoint/2010/main" val="1486472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03830" y="370383"/>
            <a:ext cx="13931269" cy="94961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29" name="TextBox 28"/>
          <p:cNvSpPr txBox="1"/>
          <p:nvPr/>
        </p:nvSpPr>
        <p:spPr>
          <a:xfrm>
            <a:off x="314977" y="361402"/>
            <a:ext cx="2165337"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5 – The Rock Cycle  </a:t>
            </a:r>
          </a:p>
        </p:txBody>
      </p:sp>
      <p:sp>
        <p:nvSpPr>
          <p:cNvPr id="18" name="Right Arrow 17"/>
          <p:cNvSpPr/>
          <p:nvPr/>
        </p:nvSpPr>
        <p:spPr>
          <a:xfrm>
            <a:off x="4751617" y="1664981"/>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pic>
        <p:nvPicPr>
          <p:cNvPr id="2" name="Picture 1"/>
          <p:cNvPicPr>
            <a:picLocks noChangeAspect="1"/>
          </p:cNvPicPr>
          <p:nvPr/>
        </p:nvPicPr>
        <p:blipFill>
          <a:blip r:embed="rId2"/>
          <a:stretch>
            <a:fillRect/>
          </a:stretch>
        </p:blipFill>
        <p:spPr>
          <a:xfrm>
            <a:off x="316029" y="1566329"/>
            <a:ext cx="5925377" cy="4772691"/>
          </a:xfrm>
          <a:prstGeom prst="rect">
            <a:avLst/>
          </a:prstGeom>
        </p:spPr>
      </p:pic>
      <p:sp>
        <p:nvSpPr>
          <p:cNvPr id="11" name="Rectangle 1"/>
          <p:cNvSpPr>
            <a:spLocks noChangeArrowheads="1"/>
          </p:cNvSpPr>
          <p:nvPr/>
        </p:nvSpPr>
        <p:spPr bwMode="auto">
          <a:xfrm>
            <a:off x="373565" y="712022"/>
            <a:ext cx="598004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Rocks are continually changing due to processes such as weathering, erosion and large earth movements. The rocks are gradually recycled over millions of years, changing between the different rock types.</a:t>
            </a:r>
            <a:endParaRPr kumimoji="0" lang="en-US"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This recycling of rocks is a process called </a:t>
            </a:r>
            <a:r>
              <a:rPr kumimoji="0" lang="en-US" altLang="en-US" sz="1400" b="1" i="0" u="none" strike="noStrike" cap="none" normalizeH="0" baseline="0" dirty="0">
                <a:ln>
                  <a:noFill/>
                </a:ln>
                <a:solidFill>
                  <a:srgbClr val="231F20"/>
                </a:solidFill>
                <a:effectLst/>
                <a:latin typeface="+mn-lt"/>
              </a:rPr>
              <a:t>the rock cycle</a:t>
            </a:r>
            <a:r>
              <a:rPr kumimoji="0" lang="en-US" altLang="en-US" sz="1400" b="0" i="0" u="none" strike="noStrike" cap="none" normalizeH="0" baseline="0" dirty="0">
                <a:ln>
                  <a:noFill/>
                </a:ln>
                <a:solidFill>
                  <a:srgbClr val="231F20"/>
                </a:solidFill>
                <a:effectLst/>
                <a:latin typeface="+mn-lt"/>
              </a:rPr>
              <a:t>.</a:t>
            </a:r>
            <a:endParaRPr kumimoji="0" lang="en-US" altLang="en-US" sz="2000" b="0" i="0" u="none" strike="noStrike" cap="none" normalizeH="0" baseline="0" dirty="0">
              <a:ln>
                <a:noFill/>
              </a:ln>
              <a:solidFill>
                <a:schemeClr val="tx1"/>
              </a:solidFill>
              <a:effectLst/>
              <a:latin typeface="+mn-lt"/>
            </a:endParaRPr>
          </a:p>
        </p:txBody>
      </p:sp>
      <p:graphicFrame>
        <p:nvGraphicFramePr>
          <p:cNvPr id="14" name="Table 13"/>
          <p:cNvGraphicFramePr>
            <a:graphicFrameLocks noGrp="1"/>
          </p:cNvGraphicFramePr>
          <p:nvPr>
            <p:extLst/>
          </p:nvPr>
        </p:nvGraphicFramePr>
        <p:xfrm>
          <a:off x="316029" y="6420276"/>
          <a:ext cx="6939486" cy="3266440"/>
        </p:xfrm>
        <a:graphic>
          <a:graphicData uri="http://schemas.openxmlformats.org/drawingml/2006/table">
            <a:tbl>
              <a:tblPr firstRow="1" firstCol="1" bandRow="1">
                <a:tableStyleId>{5940675A-B579-460E-94D1-54222C63F5DA}</a:tableStyleId>
              </a:tblPr>
              <a:tblGrid>
                <a:gridCol w="619620">
                  <a:extLst>
                    <a:ext uri="{9D8B030D-6E8A-4147-A177-3AD203B41FA5}">
                      <a16:colId xmlns:a16="http://schemas.microsoft.com/office/drawing/2014/main" val="148776686"/>
                    </a:ext>
                  </a:extLst>
                </a:gridCol>
                <a:gridCol w="6319866">
                  <a:extLst>
                    <a:ext uri="{9D8B030D-6E8A-4147-A177-3AD203B41FA5}">
                      <a16:colId xmlns:a16="http://schemas.microsoft.com/office/drawing/2014/main" val="542759966"/>
                    </a:ext>
                  </a:extLst>
                </a:gridCol>
              </a:tblGrid>
              <a:tr h="157734">
                <a:tc>
                  <a:txBody>
                    <a:bodyPr/>
                    <a:lstStyle/>
                    <a:p>
                      <a:pPr algn="ctr">
                        <a:lnSpc>
                          <a:spcPct val="115000"/>
                        </a:lnSpc>
                        <a:spcAft>
                          <a:spcPts val="0"/>
                        </a:spcAft>
                      </a:pPr>
                      <a:r>
                        <a:rPr lang="en-GB" sz="1200">
                          <a:effectLst/>
                        </a:rPr>
                        <a:t>Letter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200">
                          <a:effectLst/>
                        </a:rPr>
                        <a:t>Description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9013215"/>
                  </a:ext>
                </a:extLst>
              </a:tr>
              <a:tr h="315468">
                <a:tc>
                  <a:txBody>
                    <a:bodyPr/>
                    <a:lstStyle/>
                    <a:p>
                      <a:pPr>
                        <a:lnSpc>
                          <a:spcPct val="115000"/>
                        </a:lnSpc>
                        <a:spcAft>
                          <a:spcPts val="0"/>
                        </a:spcAft>
                      </a:pPr>
                      <a:r>
                        <a:rPr lang="en-GB" sz="12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dirty="0">
                          <a:effectLst/>
                        </a:rPr>
                        <a:t>Weathering breaks down rocks on the surface of the Earth. There are three types of weathering (biological physical and chemical). Wind and water move the broken rock particles away. This is called erosion.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1365958"/>
                  </a:ext>
                </a:extLst>
              </a:tr>
              <a:tr h="157734">
                <a:tc>
                  <a:txBody>
                    <a:bodyPr/>
                    <a:lstStyle/>
                    <a:p>
                      <a:pPr>
                        <a:lnSpc>
                          <a:spcPct val="115000"/>
                        </a:lnSpc>
                        <a:spcAft>
                          <a:spcPts val="0"/>
                        </a:spcAft>
                      </a:pPr>
                      <a:r>
                        <a:rPr lang="en-GB" sz="1200">
                          <a:effectLst/>
                        </a:rPr>
                        <a:t>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Rivers and streams transport rock particles to other places. Rock particles are deposited in lakes and seas.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6023415"/>
                  </a:ext>
                </a:extLst>
              </a:tr>
              <a:tr h="157734">
                <a:tc>
                  <a:txBody>
                    <a:bodyPr/>
                    <a:lstStyle/>
                    <a:p>
                      <a:pPr>
                        <a:lnSpc>
                          <a:spcPct val="115000"/>
                        </a:lnSpc>
                        <a:spcAft>
                          <a:spcPts val="0"/>
                        </a:spcAft>
                      </a:pPr>
                      <a:r>
                        <a:rPr lang="en-GB" sz="1200">
                          <a:effectLst/>
                        </a:rPr>
                        <a:t>C</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Rock particles form layers.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059219"/>
                  </a:ext>
                </a:extLst>
              </a:tr>
              <a:tr h="157734">
                <a:tc>
                  <a:txBody>
                    <a:bodyPr/>
                    <a:lstStyle/>
                    <a:p>
                      <a:pPr>
                        <a:lnSpc>
                          <a:spcPct val="115000"/>
                        </a:lnSpc>
                        <a:spcAft>
                          <a:spcPts val="0"/>
                        </a:spcAft>
                      </a:pPr>
                      <a:r>
                        <a:rPr lang="en-GB" sz="1200">
                          <a:effectLst/>
                        </a:rPr>
                        <a:t>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Compaction and cementation presses the layers and sticks the particles together. This creates sedimentary rock.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3389392"/>
                  </a:ext>
                </a:extLst>
              </a:tr>
              <a:tr h="157734">
                <a:tc>
                  <a:txBody>
                    <a:bodyPr/>
                    <a:lstStyle/>
                    <a:p>
                      <a:pPr>
                        <a:lnSpc>
                          <a:spcPct val="115000"/>
                        </a:lnSpc>
                        <a:spcAft>
                          <a:spcPts val="0"/>
                        </a:spcAft>
                      </a:pPr>
                      <a:r>
                        <a:rPr lang="en-GB" sz="1200">
                          <a:effectLst/>
                        </a:rPr>
                        <a: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Rocks underground get heated and put under pressure, and are changed into metamorphic rock.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7185024"/>
                  </a:ext>
                </a:extLst>
              </a:tr>
              <a:tr h="473202">
                <a:tc>
                  <a:txBody>
                    <a:bodyPr/>
                    <a:lstStyle/>
                    <a:p>
                      <a:pPr>
                        <a:lnSpc>
                          <a:spcPct val="115000"/>
                        </a:lnSpc>
                        <a:spcAft>
                          <a:spcPts val="0"/>
                        </a:spcAft>
                      </a:pPr>
                      <a:r>
                        <a:rPr lang="en-GB" sz="1200">
                          <a:effectLst/>
                        </a:rPr>
                        <a:t>F</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Rocks underground that get heated so much they melt turn into magma. Magma also comes from deeper inside the Earth, from a region called the mantle. Pressure can force magma out of the ground, creating a volcano. When the magma (lava) cools quickly, it turns into solid extrusive igneous rock. Magma that cools slowly underground forms solid intrusive igneous rock.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051263"/>
                  </a:ext>
                </a:extLst>
              </a:tr>
              <a:tr h="157734">
                <a:tc>
                  <a:txBody>
                    <a:bodyPr/>
                    <a:lstStyle/>
                    <a:p>
                      <a:pPr>
                        <a:lnSpc>
                          <a:spcPct val="115000"/>
                        </a:lnSpc>
                        <a:spcAft>
                          <a:spcPts val="0"/>
                        </a:spcAft>
                      </a:pPr>
                      <a:r>
                        <a:rPr lang="en-GB" sz="1200">
                          <a:effectLst/>
                        </a:rPr>
                        <a:t>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dirty="0">
                          <a:effectLst/>
                        </a:rPr>
                        <a:t>Areas of rock can move slowly upwards, pushed up by pressure of the rocks forming underneath. This is called uplift.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4383312"/>
                  </a:ext>
                </a:extLst>
              </a:tr>
            </a:tbl>
          </a:graphicData>
        </a:graphic>
      </p:graphicFrame>
      <p:sp>
        <p:nvSpPr>
          <p:cNvPr id="15" name="Rectangle 2"/>
          <p:cNvSpPr>
            <a:spLocks noChangeArrowheads="1"/>
          </p:cNvSpPr>
          <p:nvPr/>
        </p:nvSpPr>
        <p:spPr bwMode="auto">
          <a:xfrm>
            <a:off x="7255515" y="575806"/>
            <a:ext cx="6241603" cy="6924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mn-lt"/>
              </a:rPr>
              <a:t>Weathering</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 is one of the many processes that occur in the rock cycle.</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Weathering breaks down rocks on the surface of the Earth.</a:t>
            </a:r>
            <a:endParaRPr kumimoji="0" lang="en-US" altLang="en-US" sz="1400" b="0" i="0" u="none" strike="noStrike" cap="none" normalizeH="0" baseline="0" dirty="0">
              <a:ln>
                <a:noFill/>
              </a:ln>
              <a:solidFill>
                <a:schemeClr val="tx1"/>
              </a:solidFill>
              <a:effectLst/>
              <a:latin typeface="+mn-lt"/>
            </a:endParaRPr>
          </a:p>
        </p:txBody>
      </p:sp>
      <p:sp>
        <p:nvSpPr>
          <p:cNvPr id="17" name="Rectangle 4"/>
          <p:cNvSpPr>
            <a:spLocks noChangeArrowheads="1"/>
          </p:cNvSpPr>
          <p:nvPr/>
        </p:nvSpPr>
        <p:spPr bwMode="auto">
          <a:xfrm>
            <a:off x="7255516" y="1268303"/>
            <a:ext cx="6879584" cy="61247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There are </a:t>
            </a:r>
            <a:r>
              <a:rPr kumimoji="0" lang="en-US" altLang="en-US" sz="1400" b="1" i="0" u="none" strike="noStrike" cap="none" normalizeH="0" baseline="0" dirty="0">
                <a:ln>
                  <a:noFill/>
                </a:ln>
                <a:solidFill>
                  <a:srgbClr val="231F20"/>
                </a:solidFill>
                <a:effectLst/>
                <a:latin typeface="+mn-lt"/>
              </a:rPr>
              <a:t>three</a:t>
            </a:r>
            <a:r>
              <a:rPr kumimoji="0" lang="en-US" altLang="en-US" sz="1400" b="0" i="0" u="none" strike="noStrike" cap="none" normalizeH="0" baseline="0" dirty="0">
                <a:ln>
                  <a:noFill/>
                </a:ln>
                <a:solidFill>
                  <a:srgbClr val="231F20"/>
                </a:solidFill>
                <a:effectLst/>
                <a:latin typeface="+mn-lt"/>
              </a:rPr>
              <a:t> types of weathering.</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mn-lt"/>
              </a:rPr>
              <a:t>1. Biological weathering</a:t>
            </a:r>
            <a:endParaRPr kumimoji="0" lang="en-US" altLang="en-US" sz="1400" b="0" i="0" u="none" strike="noStrike" cap="none" normalizeH="0" baseline="0" dirty="0">
              <a:ln>
                <a:noFill/>
              </a:ln>
              <a:solidFill>
                <a:srgbClr val="231F2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This describes rocks being broken up by the roots of plants, or animals burrowing into them.</a:t>
            </a: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31F2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31F2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mn-lt"/>
              </a:rPr>
              <a:t>2. Chemical weathering</a:t>
            </a:r>
            <a:endParaRPr kumimoji="0" lang="en-US" altLang="en-US" sz="1400" b="0" i="0" u="none" strike="noStrike" cap="none" normalizeH="0" baseline="0" dirty="0">
              <a:ln>
                <a:noFill/>
              </a:ln>
              <a:solidFill>
                <a:srgbClr val="231F2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This describes rocks being broken up because substances in rainwater, rivers and seawater or the air, react with the  in the rocks.</a:t>
            </a: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31F2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31F2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31F2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lang="en-US" altLang="en-US" sz="1400" dirty="0">
              <a:solidFill>
                <a:srgbClr val="231F20"/>
              </a:solidFill>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31F2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31F2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31F20"/>
              </a:solidFill>
              <a:effectLst/>
              <a:latin typeface="+mn-lt"/>
            </a:endParaRPr>
          </a:p>
        </p:txBody>
      </p:sp>
      <p:pic>
        <p:nvPicPr>
          <p:cNvPr id="37" name="Picture 36"/>
          <p:cNvPicPr>
            <a:picLocks noChangeAspect="1"/>
          </p:cNvPicPr>
          <p:nvPr/>
        </p:nvPicPr>
        <p:blipFill>
          <a:blip r:embed="rId3"/>
          <a:stretch>
            <a:fillRect/>
          </a:stretch>
        </p:blipFill>
        <p:spPr>
          <a:xfrm>
            <a:off x="9433462" y="5137198"/>
            <a:ext cx="4427378" cy="2284617"/>
          </a:xfrm>
          <a:prstGeom prst="rect">
            <a:avLst/>
          </a:prstGeom>
        </p:spPr>
      </p:pic>
      <p:pic>
        <p:nvPicPr>
          <p:cNvPr id="28" name="Picture 27"/>
          <p:cNvPicPr>
            <a:picLocks noChangeAspect="1"/>
          </p:cNvPicPr>
          <p:nvPr/>
        </p:nvPicPr>
        <p:blipFill rotWithShape="1">
          <a:blip r:embed="rId4"/>
          <a:srcRect b="31962"/>
          <a:stretch/>
        </p:blipFill>
        <p:spPr>
          <a:xfrm>
            <a:off x="9358828" y="1960800"/>
            <a:ext cx="4576646" cy="2481976"/>
          </a:xfrm>
          <a:prstGeom prst="rect">
            <a:avLst/>
          </a:prstGeom>
        </p:spPr>
      </p:pic>
      <p:pic>
        <p:nvPicPr>
          <p:cNvPr id="40" name="Picture 39"/>
          <p:cNvPicPr>
            <a:picLocks noChangeAspect="1"/>
          </p:cNvPicPr>
          <p:nvPr/>
        </p:nvPicPr>
        <p:blipFill>
          <a:blip r:embed="rId5"/>
          <a:stretch>
            <a:fillRect/>
          </a:stretch>
        </p:blipFill>
        <p:spPr>
          <a:xfrm>
            <a:off x="9751883" y="7643684"/>
            <a:ext cx="4383216" cy="2084067"/>
          </a:xfrm>
          <a:prstGeom prst="rect">
            <a:avLst/>
          </a:prstGeom>
        </p:spPr>
      </p:pic>
      <p:sp>
        <p:nvSpPr>
          <p:cNvPr id="41" name="Rectangle 40"/>
          <p:cNvSpPr/>
          <p:nvPr/>
        </p:nvSpPr>
        <p:spPr>
          <a:xfrm>
            <a:off x="7469103" y="7753943"/>
            <a:ext cx="2384169" cy="2031325"/>
          </a:xfrm>
          <a:prstGeom prst="rect">
            <a:avLst/>
          </a:prstGeom>
        </p:spPr>
        <p:txBody>
          <a:bodyPr wrap="square">
            <a:spAutoFit/>
          </a:bodyPr>
          <a:lstStyle/>
          <a:p>
            <a:pPr lvl="0" defTabSz="914400" eaLnBrk="0" fontAlgn="t" hangingPunct="0">
              <a:spcBef>
                <a:spcPct val="0"/>
              </a:spcBef>
              <a:spcAft>
                <a:spcPct val="0"/>
              </a:spcAft>
            </a:pPr>
            <a:r>
              <a:rPr lang="en-US" altLang="en-US" sz="1400" b="1" dirty="0">
                <a:solidFill>
                  <a:srgbClr val="231F20"/>
                </a:solidFill>
              </a:rPr>
              <a:t>3. Physical weathering</a:t>
            </a:r>
            <a:endParaRPr lang="en-US" altLang="en-US" sz="1400" dirty="0">
              <a:solidFill>
                <a:srgbClr val="231F20"/>
              </a:solidFill>
            </a:endParaRPr>
          </a:p>
          <a:p>
            <a:pPr lvl="0" defTabSz="914400" eaLnBrk="0" fontAlgn="t" hangingPunct="0">
              <a:spcBef>
                <a:spcPct val="0"/>
              </a:spcBef>
              <a:spcAft>
                <a:spcPct val="0"/>
              </a:spcAft>
            </a:pPr>
            <a:r>
              <a:rPr lang="en-US" altLang="en-US" sz="1400" dirty="0">
                <a:solidFill>
                  <a:srgbClr val="231F20"/>
                </a:solidFill>
              </a:rPr>
              <a:t>This describes rocks being broken up by changes in temperature, freezing and thawing of trapped water or the action of waves and rivers.</a:t>
            </a:r>
            <a:endParaRPr lang="en-US" altLang="en-US" sz="1400" dirty="0"/>
          </a:p>
          <a:p>
            <a:pPr lvl="0" defTabSz="914400" eaLnBrk="0" fontAlgn="t" hangingPunct="0">
              <a:spcBef>
                <a:spcPct val="0"/>
              </a:spcBef>
              <a:spcAft>
                <a:spcPct val="0"/>
              </a:spcAft>
            </a:pPr>
            <a:br>
              <a:rPr lang="en-US" altLang="en-US" sz="1400" dirty="0">
                <a:solidFill>
                  <a:srgbClr val="231F20"/>
                </a:solidFill>
              </a:rPr>
            </a:br>
            <a:endParaRPr lang="en-US" altLang="en-US" sz="1400" dirty="0"/>
          </a:p>
        </p:txBody>
      </p:sp>
      <p:sp>
        <p:nvSpPr>
          <p:cNvPr id="4" name="TextBox 3"/>
          <p:cNvSpPr txBox="1"/>
          <p:nvPr/>
        </p:nvSpPr>
        <p:spPr>
          <a:xfrm>
            <a:off x="2509082" y="-83846"/>
            <a:ext cx="7344190" cy="544765"/>
          </a:xfrm>
          <a:prstGeom prst="rect">
            <a:avLst/>
          </a:prstGeom>
          <a:noFill/>
        </p:spPr>
        <p:txBody>
          <a:bodyPr wrap="none" rtlCol="0">
            <a:spAutoFit/>
          </a:bodyPr>
          <a:lstStyle/>
          <a:p>
            <a:pPr defTabSz="480014">
              <a:defRPr/>
            </a:pPr>
            <a:r>
              <a:rPr lang="en-GB" sz="2940" b="1" dirty="0">
                <a:solidFill>
                  <a:prstClr val="black"/>
                </a:solidFill>
                <a:latin typeface="Calibri" panose="020F0502020204030204"/>
              </a:rPr>
              <a:t>Y8: Earth &amp; Atmosphere knowledge organiser</a:t>
            </a:r>
          </a:p>
        </p:txBody>
      </p:sp>
    </p:spTree>
    <p:extLst>
      <p:ext uri="{BB962C8B-B14F-4D97-AF65-F5344CB8AC3E}">
        <p14:creationId xmlns:p14="http://schemas.microsoft.com/office/powerpoint/2010/main" val="3244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EDED877-F94F-A84C-4EB1-4A78FF05EDBB}"/>
              </a:ext>
            </a:extLst>
          </p:cNvPr>
          <p:cNvPicPr>
            <a:picLocks noChangeAspect="1"/>
          </p:cNvPicPr>
          <p:nvPr/>
        </p:nvPicPr>
        <p:blipFill>
          <a:blip r:embed="rId2"/>
          <a:stretch>
            <a:fillRect/>
          </a:stretch>
        </p:blipFill>
        <p:spPr>
          <a:xfrm>
            <a:off x="9847496" y="1348332"/>
            <a:ext cx="4240084" cy="2937669"/>
          </a:xfrm>
          <a:prstGeom prst="rect">
            <a:avLst/>
          </a:prstGeom>
        </p:spPr>
      </p:pic>
      <p:sp>
        <p:nvSpPr>
          <p:cNvPr id="4" name="TextBox 3"/>
          <p:cNvSpPr txBox="1"/>
          <p:nvPr/>
        </p:nvSpPr>
        <p:spPr>
          <a:xfrm>
            <a:off x="2509082" y="-58525"/>
            <a:ext cx="7344190" cy="544765"/>
          </a:xfrm>
          <a:prstGeom prst="rect">
            <a:avLst/>
          </a:prstGeom>
          <a:noFill/>
        </p:spPr>
        <p:txBody>
          <a:bodyPr wrap="none" rtlCol="0">
            <a:spAutoFit/>
          </a:bodyPr>
          <a:lstStyle/>
          <a:p>
            <a:pPr defTabSz="480014">
              <a:defRPr/>
            </a:pPr>
            <a:r>
              <a:rPr lang="en-GB" sz="2940" b="1" dirty="0">
                <a:solidFill>
                  <a:prstClr val="black"/>
                </a:solidFill>
                <a:latin typeface="Calibri" panose="020F0502020204030204"/>
              </a:rPr>
              <a:t>Y8: Earth &amp; Atmosphere knowledge organiser</a:t>
            </a:r>
          </a:p>
        </p:txBody>
      </p:sp>
      <p:sp>
        <p:nvSpPr>
          <p:cNvPr id="23" name="Rectangle 22"/>
          <p:cNvSpPr/>
          <p:nvPr/>
        </p:nvSpPr>
        <p:spPr>
          <a:xfrm>
            <a:off x="217253" y="406625"/>
            <a:ext cx="4678122" cy="6413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29" name="TextBox 28"/>
          <p:cNvSpPr txBox="1"/>
          <p:nvPr/>
        </p:nvSpPr>
        <p:spPr>
          <a:xfrm>
            <a:off x="270980" y="415017"/>
            <a:ext cx="2455865"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6 Earth &amp; Atmosphere  </a:t>
            </a:r>
          </a:p>
        </p:txBody>
      </p:sp>
      <p:sp>
        <p:nvSpPr>
          <p:cNvPr id="31" name="TextBox 30"/>
          <p:cNvSpPr txBox="1"/>
          <p:nvPr/>
        </p:nvSpPr>
        <p:spPr>
          <a:xfrm>
            <a:off x="5964016" y="433996"/>
            <a:ext cx="2446375"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7 Fossil Fuel formation </a:t>
            </a:r>
          </a:p>
        </p:txBody>
      </p:sp>
      <p:sp>
        <p:nvSpPr>
          <p:cNvPr id="33" name="Rectangle 32"/>
          <p:cNvSpPr/>
          <p:nvPr/>
        </p:nvSpPr>
        <p:spPr>
          <a:xfrm>
            <a:off x="5137475" y="432690"/>
            <a:ext cx="4506000" cy="9630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38" name="Rectangle 37"/>
          <p:cNvSpPr/>
          <p:nvPr/>
        </p:nvSpPr>
        <p:spPr>
          <a:xfrm>
            <a:off x="9716635" y="425790"/>
            <a:ext cx="4524593" cy="67116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8" name="Right Arrow 17"/>
          <p:cNvSpPr/>
          <p:nvPr/>
        </p:nvSpPr>
        <p:spPr>
          <a:xfrm>
            <a:off x="4751617" y="1664981"/>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9" name="Right Arrow 18"/>
          <p:cNvSpPr/>
          <p:nvPr/>
        </p:nvSpPr>
        <p:spPr>
          <a:xfrm>
            <a:off x="9331396" y="1151623"/>
            <a:ext cx="524185"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08" name="TextBox 107"/>
          <p:cNvSpPr txBox="1"/>
          <p:nvPr/>
        </p:nvSpPr>
        <p:spPr>
          <a:xfrm>
            <a:off x="9781362" y="450629"/>
            <a:ext cx="1796902"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8 Combustion </a:t>
            </a:r>
          </a:p>
        </p:txBody>
      </p:sp>
      <p:sp>
        <p:nvSpPr>
          <p:cNvPr id="2" name="Rectangle 2">
            <a:extLst>
              <a:ext uri="{FF2B5EF4-FFF2-40B4-BE49-F238E27FC236}">
                <a16:creationId xmlns:a16="http://schemas.microsoft.com/office/drawing/2014/main" id="{4AF61719-4B17-3018-B0CD-049F6D36A76A}"/>
              </a:ext>
            </a:extLst>
          </p:cNvPr>
          <p:cNvSpPr>
            <a:spLocks noChangeArrowheads="1"/>
          </p:cNvSpPr>
          <p:nvPr/>
        </p:nvSpPr>
        <p:spPr bwMode="auto">
          <a:xfrm>
            <a:off x="343335" y="906340"/>
            <a:ext cx="44082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The Earth’s atmosphere is the relatively thin layer of gases that surround the planet. It provides us with the oxygen we need to stay alive.</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p:txBody>
      </p:sp>
      <p:pic>
        <p:nvPicPr>
          <p:cNvPr id="1025" name="Picture 6" descr="Pie chart of air composition:  78% nitrogen, 21% oxygen and 1% other gases.">
            <a:extLst>
              <a:ext uri="{FF2B5EF4-FFF2-40B4-BE49-F238E27FC236}">
                <a16:creationId xmlns:a16="http://schemas.microsoft.com/office/drawing/2014/main" id="{E6A7D22E-C13B-D74A-CBDE-88A5E95C8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0348"/>
          <a:stretch>
            <a:fillRect/>
          </a:stretch>
        </p:blipFill>
        <p:spPr bwMode="auto">
          <a:xfrm>
            <a:off x="788811" y="1676086"/>
            <a:ext cx="2867373" cy="16207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F639BA3-0ED7-A7C9-6AD1-E49C424BB4FA}"/>
              </a:ext>
            </a:extLst>
          </p:cNvPr>
          <p:cNvSpPr>
            <a:spLocks noChangeArrowheads="1"/>
          </p:cNvSpPr>
          <p:nvPr/>
        </p:nvSpPr>
        <p:spPr bwMode="auto">
          <a:xfrm>
            <a:off x="304941" y="3295687"/>
            <a:ext cx="440828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The three most </a:t>
            </a: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hlinkClick r:id="rId4"/>
              </a:rPr>
              <a:t>abundant</a:t>
            </a: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gases (the ones with the highest percentages) are all elements:</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78% nitrogen, N</a:t>
            </a:r>
            <a:r>
              <a:rPr kumimoji="0" lang="en-GB" altLang="en-US" sz="1400" b="0" i="0" u="none" strike="noStrike" cap="none" normalizeH="0" baseline="-30000" dirty="0">
                <a:ln>
                  <a:noFill/>
                </a:ln>
                <a:solidFill>
                  <a:schemeClr val="tx1"/>
                </a:solidFill>
                <a:effectLst/>
                <a:ea typeface="Times New Roman" panose="02020603050405020304" pitchFamily="18" charset="0"/>
                <a:cs typeface="Times New Roman" panose="02020603050405020304" pitchFamily="18" charset="0"/>
              </a:rPr>
              <a:t>2</a:t>
            </a: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a:t>
            </a:r>
            <a:endParaRPr kumimoji="0" lang="en-GB"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21% oxygen, O</a:t>
            </a:r>
            <a:r>
              <a:rPr kumimoji="0" lang="en-GB" altLang="en-US" sz="1400" b="0" i="0" u="none" strike="noStrike" cap="none" normalizeH="0" baseline="-30000" dirty="0">
                <a:ln>
                  <a:noFill/>
                </a:ln>
                <a:solidFill>
                  <a:schemeClr val="tx1"/>
                </a:solidFill>
                <a:effectLst/>
                <a:ea typeface="Times New Roman" panose="02020603050405020304" pitchFamily="18" charset="0"/>
                <a:cs typeface="Times New Roman" panose="02020603050405020304" pitchFamily="18" charset="0"/>
              </a:rPr>
              <a:t>2</a:t>
            </a: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a:t>
            </a:r>
            <a:endParaRPr kumimoji="0" lang="en-GB"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0.9% argon, </a:t>
            </a:r>
            <a:r>
              <a:rPr kumimoji="0" lang="en-GB" altLang="en-US" sz="1400" b="0" i="0"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Ar</a:t>
            </a: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Notice that nitrogen and oxygen exist as molecules, each containing two atoms, while argon exists as single atoms.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These three gases comprise 99.9% of the atmosphere.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endParaRPr>
          </a:p>
          <a:p>
            <a:pPr algn="l"/>
            <a:r>
              <a:rPr lang="en-US" sz="1400" b="0" i="0" dirty="0">
                <a:solidFill>
                  <a:srgbClr val="231F20"/>
                </a:solidFill>
                <a:effectLst/>
              </a:rPr>
              <a:t>The remaining gases are found in much smaller proportions. These include carbon dioxide and water </a:t>
            </a:r>
            <a:r>
              <a:rPr lang="en-US" sz="1400" b="0" i="0" dirty="0" err="1">
                <a:solidFill>
                  <a:srgbClr val="231F20"/>
                </a:solidFill>
                <a:effectLst/>
              </a:rPr>
              <a:t>vapour</a:t>
            </a:r>
            <a:r>
              <a:rPr lang="en-US" sz="1400" b="0" i="0" dirty="0">
                <a:solidFill>
                  <a:srgbClr val="231F20"/>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a:ln>
                <a:noFill/>
              </a:ln>
              <a:solidFill>
                <a:schemeClr val="tx1"/>
              </a:solidFill>
              <a:effectLst/>
            </a:endParaRPr>
          </a:p>
        </p:txBody>
      </p:sp>
      <p:sp>
        <p:nvSpPr>
          <p:cNvPr id="6" name="TextBox 5">
            <a:extLst>
              <a:ext uri="{FF2B5EF4-FFF2-40B4-BE49-F238E27FC236}">
                <a16:creationId xmlns:a16="http://schemas.microsoft.com/office/drawing/2014/main" id="{561482B9-9D44-4D33-7AC4-93D43FABAC43}"/>
              </a:ext>
            </a:extLst>
          </p:cNvPr>
          <p:cNvSpPr txBox="1"/>
          <p:nvPr/>
        </p:nvSpPr>
        <p:spPr>
          <a:xfrm>
            <a:off x="9885575" y="812221"/>
            <a:ext cx="4163927" cy="738664"/>
          </a:xfrm>
          <a:prstGeom prst="rect">
            <a:avLst/>
          </a:prstGeom>
          <a:noFill/>
        </p:spPr>
        <p:txBody>
          <a:bodyPr wrap="square">
            <a:spAutoFit/>
          </a:bodyPr>
          <a:lstStyle/>
          <a:p>
            <a:r>
              <a:rPr lang="en-US" sz="1400" b="0" i="0" dirty="0">
                <a:solidFill>
                  <a:srgbClr val="231F20"/>
                </a:solidFill>
                <a:effectLst/>
              </a:rPr>
              <a:t>Combustion is another name for burning.</a:t>
            </a:r>
          </a:p>
          <a:p>
            <a:pPr algn="l"/>
            <a:r>
              <a:rPr lang="en-US" sz="1400" b="0" i="0" dirty="0">
                <a:solidFill>
                  <a:srgbClr val="231F20"/>
                </a:solidFill>
                <a:effectLst/>
              </a:rPr>
              <a:t>For combustion to occur, there needs to be a fuel, heat and oxygen. This is represented by the </a:t>
            </a:r>
            <a:r>
              <a:rPr lang="en-US" sz="1400" b="1" i="0" dirty="0">
                <a:solidFill>
                  <a:srgbClr val="231F20"/>
                </a:solidFill>
                <a:effectLst/>
              </a:rPr>
              <a:t>fire triangle</a:t>
            </a:r>
            <a:r>
              <a:rPr lang="en-US" sz="1400" b="0" i="0" dirty="0">
                <a:solidFill>
                  <a:srgbClr val="231F20"/>
                </a:solidFill>
                <a:effectLst/>
              </a:rPr>
              <a:t>.</a:t>
            </a:r>
          </a:p>
        </p:txBody>
      </p:sp>
      <p:sp>
        <p:nvSpPr>
          <p:cNvPr id="10" name="TextBox 9">
            <a:extLst>
              <a:ext uri="{FF2B5EF4-FFF2-40B4-BE49-F238E27FC236}">
                <a16:creationId xmlns:a16="http://schemas.microsoft.com/office/drawing/2014/main" id="{449E64F7-0639-C076-8D60-8B19C3E8C897}"/>
              </a:ext>
            </a:extLst>
          </p:cNvPr>
          <p:cNvSpPr txBox="1"/>
          <p:nvPr/>
        </p:nvSpPr>
        <p:spPr>
          <a:xfrm>
            <a:off x="12424164" y="1593706"/>
            <a:ext cx="1855143" cy="1600438"/>
          </a:xfrm>
          <a:prstGeom prst="rect">
            <a:avLst/>
          </a:prstGeom>
          <a:noFill/>
        </p:spPr>
        <p:txBody>
          <a:bodyPr wrap="square">
            <a:spAutoFit/>
          </a:bodyPr>
          <a:lstStyle/>
          <a:p>
            <a:pPr algn="l"/>
            <a:r>
              <a:rPr lang="en-US" sz="1400" b="0" i="0" dirty="0">
                <a:solidFill>
                  <a:srgbClr val="231F20"/>
                </a:solidFill>
                <a:effectLst/>
              </a:rPr>
              <a:t>If one side of the fire triangle is removed, combustion cannot happen. In most situations, the oxygen for combustion comes from the atmosphere.</a:t>
            </a:r>
          </a:p>
        </p:txBody>
      </p:sp>
      <p:sp>
        <p:nvSpPr>
          <p:cNvPr id="11" name="TextBox 10">
            <a:extLst>
              <a:ext uri="{FF2B5EF4-FFF2-40B4-BE49-F238E27FC236}">
                <a16:creationId xmlns:a16="http://schemas.microsoft.com/office/drawing/2014/main" id="{9302BF40-600F-B6A4-1109-DB4D6750828C}"/>
              </a:ext>
            </a:extLst>
          </p:cNvPr>
          <p:cNvSpPr txBox="1"/>
          <p:nvPr/>
        </p:nvSpPr>
        <p:spPr>
          <a:xfrm>
            <a:off x="9843253" y="1995760"/>
            <a:ext cx="799348" cy="338554"/>
          </a:xfrm>
          <a:prstGeom prst="rect">
            <a:avLst/>
          </a:prstGeom>
          <a:solidFill>
            <a:schemeClr val="accent1"/>
          </a:solidFill>
          <a:ln>
            <a:solidFill>
              <a:schemeClr val="accent1"/>
            </a:solidFill>
          </a:ln>
        </p:spPr>
        <p:txBody>
          <a:bodyPr wrap="square" rtlCol="0">
            <a:spAutoFit/>
          </a:bodyPr>
          <a:lstStyle/>
          <a:p>
            <a:r>
              <a:rPr lang="en-US" sz="1600" dirty="0">
                <a:solidFill>
                  <a:schemeClr val="bg1"/>
                </a:solidFill>
              </a:rPr>
              <a:t>oxygen</a:t>
            </a:r>
            <a:endParaRPr lang="en-GB" sz="1600" dirty="0">
              <a:solidFill>
                <a:schemeClr val="bg1"/>
              </a:solidFill>
            </a:endParaRPr>
          </a:p>
        </p:txBody>
      </p:sp>
      <p:sp>
        <p:nvSpPr>
          <p:cNvPr id="12" name="TextBox 11">
            <a:extLst>
              <a:ext uri="{FF2B5EF4-FFF2-40B4-BE49-F238E27FC236}">
                <a16:creationId xmlns:a16="http://schemas.microsoft.com/office/drawing/2014/main" id="{508509EC-C4D7-B7AE-0CB8-3248BFDDB124}"/>
              </a:ext>
            </a:extLst>
          </p:cNvPr>
          <p:cNvSpPr txBox="1"/>
          <p:nvPr/>
        </p:nvSpPr>
        <p:spPr>
          <a:xfrm>
            <a:off x="11666317" y="1959247"/>
            <a:ext cx="604200" cy="338554"/>
          </a:xfrm>
          <a:prstGeom prst="rect">
            <a:avLst/>
          </a:prstGeom>
          <a:solidFill>
            <a:srgbClr val="FF0000"/>
          </a:solidFill>
          <a:ln>
            <a:solidFill>
              <a:srgbClr val="FF0000"/>
            </a:solidFill>
          </a:ln>
        </p:spPr>
        <p:txBody>
          <a:bodyPr wrap="square" rtlCol="0">
            <a:spAutoFit/>
          </a:bodyPr>
          <a:lstStyle/>
          <a:p>
            <a:r>
              <a:rPr lang="en-US" sz="1600" dirty="0">
                <a:solidFill>
                  <a:schemeClr val="bg1"/>
                </a:solidFill>
              </a:rPr>
              <a:t>Heat</a:t>
            </a:r>
            <a:endParaRPr lang="en-GB" sz="1600" dirty="0">
              <a:solidFill>
                <a:schemeClr val="bg1"/>
              </a:solidFill>
            </a:endParaRPr>
          </a:p>
        </p:txBody>
      </p:sp>
      <p:sp>
        <p:nvSpPr>
          <p:cNvPr id="13" name="TextBox 12">
            <a:extLst>
              <a:ext uri="{FF2B5EF4-FFF2-40B4-BE49-F238E27FC236}">
                <a16:creationId xmlns:a16="http://schemas.microsoft.com/office/drawing/2014/main" id="{1D904F17-5834-456F-2962-A9206EAC2864}"/>
              </a:ext>
            </a:extLst>
          </p:cNvPr>
          <p:cNvSpPr txBox="1"/>
          <p:nvPr/>
        </p:nvSpPr>
        <p:spPr>
          <a:xfrm>
            <a:off x="10895383" y="3295687"/>
            <a:ext cx="604200" cy="338554"/>
          </a:xfrm>
          <a:prstGeom prst="rect">
            <a:avLst/>
          </a:prstGeom>
          <a:solidFill>
            <a:schemeClr val="accent4">
              <a:lumMod val="50000"/>
            </a:schemeClr>
          </a:solidFill>
          <a:ln>
            <a:solidFill>
              <a:schemeClr val="accent4">
                <a:lumMod val="50000"/>
              </a:schemeClr>
            </a:solidFill>
          </a:ln>
        </p:spPr>
        <p:txBody>
          <a:bodyPr wrap="square" rtlCol="0">
            <a:spAutoFit/>
          </a:bodyPr>
          <a:lstStyle/>
          <a:p>
            <a:r>
              <a:rPr lang="en-US" sz="1600" dirty="0">
                <a:solidFill>
                  <a:schemeClr val="bg1"/>
                </a:solidFill>
              </a:rPr>
              <a:t>Fuel</a:t>
            </a:r>
            <a:endParaRPr lang="en-GB" sz="1600" dirty="0">
              <a:solidFill>
                <a:schemeClr val="bg1"/>
              </a:solidFill>
            </a:endParaRPr>
          </a:p>
        </p:txBody>
      </p:sp>
      <p:sp>
        <p:nvSpPr>
          <p:cNvPr id="15" name="TextBox 14">
            <a:extLst>
              <a:ext uri="{FF2B5EF4-FFF2-40B4-BE49-F238E27FC236}">
                <a16:creationId xmlns:a16="http://schemas.microsoft.com/office/drawing/2014/main" id="{79EB4909-A051-8326-A124-EAF4652CEF18}"/>
              </a:ext>
            </a:extLst>
          </p:cNvPr>
          <p:cNvSpPr txBox="1"/>
          <p:nvPr/>
        </p:nvSpPr>
        <p:spPr>
          <a:xfrm>
            <a:off x="5374166" y="674569"/>
            <a:ext cx="3964511" cy="954107"/>
          </a:xfrm>
          <a:prstGeom prst="rect">
            <a:avLst/>
          </a:prstGeom>
          <a:noFill/>
        </p:spPr>
        <p:txBody>
          <a:bodyPr wrap="square">
            <a:spAutoFit/>
          </a:bodyPr>
          <a:lstStyle/>
          <a:p>
            <a:r>
              <a:rPr lang="en-US" sz="1400" dirty="0">
                <a:solidFill>
                  <a:srgbClr val="231F20"/>
                </a:solidFill>
              </a:rPr>
              <a:t>F</a:t>
            </a:r>
            <a:r>
              <a:rPr lang="en-US" sz="1400" b="0" i="0" dirty="0">
                <a:solidFill>
                  <a:srgbClr val="231F20"/>
                </a:solidFill>
                <a:effectLst/>
              </a:rPr>
              <a:t>ossil fuels were formed from the remains of dead organisms over millions of years. They are non-renewable, finite resources (They are no longer being made or are being made extremely slowly.)</a:t>
            </a:r>
            <a:endParaRPr lang="en-GB" sz="1400" dirty="0"/>
          </a:p>
        </p:txBody>
      </p:sp>
      <p:sp>
        <p:nvSpPr>
          <p:cNvPr id="17" name="TextBox 16">
            <a:extLst>
              <a:ext uri="{FF2B5EF4-FFF2-40B4-BE49-F238E27FC236}">
                <a16:creationId xmlns:a16="http://schemas.microsoft.com/office/drawing/2014/main" id="{7B0E30D5-9230-7F78-3DA1-71CDC84AD3C4}"/>
              </a:ext>
            </a:extLst>
          </p:cNvPr>
          <p:cNvSpPr txBox="1"/>
          <p:nvPr/>
        </p:nvSpPr>
        <p:spPr>
          <a:xfrm>
            <a:off x="5340851" y="1601958"/>
            <a:ext cx="4196363" cy="307777"/>
          </a:xfrm>
          <a:prstGeom prst="rect">
            <a:avLst/>
          </a:prstGeom>
          <a:noFill/>
        </p:spPr>
        <p:txBody>
          <a:bodyPr wrap="square">
            <a:spAutoFit/>
          </a:bodyPr>
          <a:lstStyle/>
          <a:p>
            <a:r>
              <a:rPr lang="en-US" sz="1400" b="0" i="0" dirty="0">
                <a:solidFill>
                  <a:srgbClr val="231F20"/>
                </a:solidFill>
                <a:effectLst/>
              </a:rPr>
              <a:t>Crude oil, coal and gas are examples of </a:t>
            </a:r>
            <a:r>
              <a:rPr lang="en-US" sz="1400" b="1" i="0" dirty="0">
                <a:solidFill>
                  <a:srgbClr val="231F20"/>
                </a:solidFill>
                <a:effectLst/>
              </a:rPr>
              <a:t>fossil fuels</a:t>
            </a:r>
            <a:r>
              <a:rPr lang="en-US" sz="1400" b="0" i="0" dirty="0">
                <a:solidFill>
                  <a:srgbClr val="231F20"/>
                </a:solidFill>
                <a:effectLst/>
              </a:rPr>
              <a:t>. </a:t>
            </a:r>
            <a:endParaRPr lang="en-GB" sz="1400" dirty="0"/>
          </a:p>
        </p:txBody>
      </p:sp>
      <p:sp>
        <p:nvSpPr>
          <p:cNvPr id="22" name="TextBox 21">
            <a:extLst>
              <a:ext uri="{FF2B5EF4-FFF2-40B4-BE49-F238E27FC236}">
                <a16:creationId xmlns:a16="http://schemas.microsoft.com/office/drawing/2014/main" id="{52F11D09-3F8C-B184-5B82-D881C5067815}"/>
              </a:ext>
            </a:extLst>
          </p:cNvPr>
          <p:cNvSpPr txBox="1"/>
          <p:nvPr/>
        </p:nvSpPr>
        <p:spPr>
          <a:xfrm>
            <a:off x="5356264" y="1863059"/>
            <a:ext cx="4000314" cy="954107"/>
          </a:xfrm>
          <a:prstGeom prst="rect">
            <a:avLst/>
          </a:prstGeom>
          <a:noFill/>
        </p:spPr>
        <p:txBody>
          <a:bodyPr wrap="square">
            <a:spAutoFit/>
          </a:bodyPr>
          <a:lstStyle/>
          <a:p>
            <a:pPr algn="l">
              <a:buFont typeface="Arial" panose="020B0604020202020204" pitchFamily="34" charset="0"/>
              <a:buChar char="•"/>
            </a:pPr>
            <a:r>
              <a:rPr lang="en-US" sz="1400" b="0" i="0" dirty="0">
                <a:solidFill>
                  <a:srgbClr val="231F20"/>
                </a:solidFill>
                <a:effectLst/>
              </a:rPr>
              <a:t> Coal was formed from dead trees and other plant material</a:t>
            </a:r>
          </a:p>
          <a:p>
            <a:pPr algn="l">
              <a:buFont typeface="Arial" panose="020B0604020202020204" pitchFamily="34" charset="0"/>
              <a:buChar char="•"/>
            </a:pPr>
            <a:r>
              <a:rPr lang="en-US" sz="1400" b="0" i="0" dirty="0">
                <a:solidFill>
                  <a:srgbClr val="231F20"/>
                </a:solidFill>
                <a:effectLst/>
              </a:rPr>
              <a:t> Crude oil and gas were formed from dead marine organisms</a:t>
            </a:r>
          </a:p>
        </p:txBody>
      </p:sp>
      <p:pic>
        <p:nvPicPr>
          <p:cNvPr id="27" name="Picture 26">
            <a:extLst>
              <a:ext uri="{FF2B5EF4-FFF2-40B4-BE49-F238E27FC236}">
                <a16:creationId xmlns:a16="http://schemas.microsoft.com/office/drawing/2014/main" id="{18A18537-D9CE-2B7A-3A5F-223E7ABB2005}"/>
              </a:ext>
            </a:extLst>
          </p:cNvPr>
          <p:cNvPicPr>
            <a:picLocks noChangeAspect="1"/>
          </p:cNvPicPr>
          <p:nvPr/>
        </p:nvPicPr>
        <p:blipFill>
          <a:blip r:embed="rId5"/>
          <a:stretch>
            <a:fillRect/>
          </a:stretch>
        </p:blipFill>
        <p:spPr>
          <a:xfrm>
            <a:off x="5411391" y="2787180"/>
            <a:ext cx="3696216" cy="2400635"/>
          </a:xfrm>
          <a:prstGeom prst="rect">
            <a:avLst/>
          </a:prstGeom>
        </p:spPr>
      </p:pic>
      <p:pic>
        <p:nvPicPr>
          <p:cNvPr id="30" name="Picture 29">
            <a:extLst>
              <a:ext uri="{FF2B5EF4-FFF2-40B4-BE49-F238E27FC236}">
                <a16:creationId xmlns:a16="http://schemas.microsoft.com/office/drawing/2014/main" id="{8CA59DD9-806C-D197-7CEC-FB9B489B61DC}"/>
              </a:ext>
            </a:extLst>
          </p:cNvPr>
          <p:cNvPicPr>
            <a:picLocks noChangeAspect="1"/>
          </p:cNvPicPr>
          <p:nvPr/>
        </p:nvPicPr>
        <p:blipFill>
          <a:blip r:embed="rId6"/>
          <a:stretch>
            <a:fillRect/>
          </a:stretch>
        </p:blipFill>
        <p:spPr>
          <a:xfrm>
            <a:off x="5353832" y="5244118"/>
            <a:ext cx="3677163" cy="2419688"/>
          </a:xfrm>
          <a:prstGeom prst="rect">
            <a:avLst/>
          </a:prstGeom>
        </p:spPr>
      </p:pic>
      <p:pic>
        <p:nvPicPr>
          <p:cNvPr id="34" name="Picture 33">
            <a:extLst>
              <a:ext uri="{FF2B5EF4-FFF2-40B4-BE49-F238E27FC236}">
                <a16:creationId xmlns:a16="http://schemas.microsoft.com/office/drawing/2014/main" id="{4C4F0243-E733-FD89-281D-8AEC41BDECDE}"/>
              </a:ext>
            </a:extLst>
          </p:cNvPr>
          <p:cNvPicPr>
            <a:picLocks noChangeAspect="1"/>
          </p:cNvPicPr>
          <p:nvPr/>
        </p:nvPicPr>
        <p:blipFill>
          <a:blip r:embed="rId7"/>
          <a:stretch>
            <a:fillRect/>
          </a:stretch>
        </p:blipFill>
        <p:spPr>
          <a:xfrm>
            <a:off x="5405160" y="7614767"/>
            <a:ext cx="4067743" cy="2448267"/>
          </a:xfrm>
          <a:prstGeom prst="rect">
            <a:avLst/>
          </a:prstGeom>
        </p:spPr>
      </p:pic>
      <p:sp>
        <p:nvSpPr>
          <p:cNvPr id="7" name="TextBox 6">
            <a:extLst>
              <a:ext uri="{FF2B5EF4-FFF2-40B4-BE49-F238E27FC236}">
                <a16:creationId xmlns:a16="http://schemas.microsoft.com/office/drawing/2014/main" id="{7E121BE6-F340-224B-74D2-6EC85D09BF0D}"/>
              </a:ext>
            </a:extLst>
          </p:cNvPr>
          <p:cNvSpPr txBox="1"/>
          <p:nvPr/>
        </p:nvSpPr>
        <p:spPr>
          <a:xfrm>
            <a:off x="9853272" y="4338399"/>
            <a:ext cx="4329688" cy="2708434"/>
          </a:xfrm>
          <a:prstGeom prst="rect">
            <a:avLst/>
          </a:prstGeom>
          <a:noFill/>
        </p:spPr>
        <p:txBody>
          <a:bodyPr wrap="square">
            <a:spAutoFit/>
          </a:bodyPr>
          <a:lstStyle/>
          <a:p>
            <a:pPr algn="l">
              <a:buFont typeface="Arial" panose="020B0604020202020204" pitchFamily="34" charset="0"/>
              <a:buChar char="•"/>
            </a:pPr>
            <a:r>
              <a:rPr lang="en-US" sz="1400" b="0" i="0" dirty="0">
                <a:solidFill>
                  <a:srgbClr val="231F20"/>
                </a:solidFill>
                <a:effectLst/>
              </a:rPr>
              <a:t>In a combustion reaction, fuel is heated, and it reacts with oxygen to release energy</a:t>
            </a:r>
            <a:r>
              <a:rPr lang="en-US" sz="1400" dirty="0">
                <a:solidFill>
                  <a:srgbClr val="231F20"/>
                </a:solidFill>
              </a:rPr>
              <a:t> as well as carbon dioxide and water. </a:t>
            </a:r>
            <a:endParaRPr lang="en-US" sz="1400" b="0" i="0" dirty="0">
              <a:solidFill>
                <a:srgbClr val="231F20"/>
              </a:solidFill>
              <a:effectLst/>
            </a:endParaRPr>
          </a:p>
          <a:p>
            <a:pPr algn="l">
              <a:buFont typeface="Arial" panose="020B0604020202020204" pitchFamily="34" charset="0"/>
              <a:buChar char="•"/>
            </a:pPr>
            <a:r>
              <a:rPr lang="en-US" sz="1400" b="0" i="0" dirty="0">
                <a:solidFill>
                  <a:srgbClr val="231F20"/>
                </a:solidFill>
                <a:effectLst/>
              </a:rPr>
              <a:t>Combustion reactions can be described using word and symbol equations.</a:t>
            </a:r>
          </a:p>
          <a:p>
            <a:pPr algn="l">
              <a:buFont typeface="Arial" panose="020B0604020202020204" pitchFamily="34" charset="0"/>
              <a:buChar char="•"/>
            </a:pPr>
            <a:r>
              <a:rPr lang="en-US" sz="1400" b="0" i="0" dirty="0">
                <a:solidFill>
                  <a:srgbClr val="231F20"/>
                </a:solidFill>
                <a:effectLst/>
                <a:latin typeface="ReithSans"/>
              </a:rPr>
              <a:t>The fuel used in gas barbeques is butane.</a:t>
            </a:r>
            <a:endParaRPr lang="en-US" sz="1400" dirty="0">
              <a:solidFill>
                <a:srgbClr val="231F20"/>
              </a:solidFill>
              <a:latin typeface="ReithSans"/>
            </a:endParaRPr>
          </a:p>
          <a:p>
            <a:pPr algn="l">
              <a:buFont typeface="Arial" panose="020B0604020202020204" pitchFamily="34" charset="0"/>
              <a:buChar char="•"/>
            </a:pPr>
            <a:r>
              <a:rPr lang="en-US" sz="1400" b="0" i="0" dirty="0">
                <a:solidFill>
                  <a:srgbClr val="231F20"/>
                </a:solidFill>
                <a:effectLst/>
                <a:latin typeface="ReithSans"/>
              </a:rPr>
              <a:t>The word equation for the combustion of butane is,</a:t>
            </a:r>
            <a:r>
              <a:rPr lang="en-US" sz="1400" b="0" i="0" dirty="0">
                <a:solidFill>
                  <a:srgbClr val="FF0000"/>
                </a:solidFill>
                <a:effectLst/>
                <a:latin typeface="ReithSans"/>
              </a:rPr>
              <a:t> </a:t>
            </a:r>
            <a:r>
              <a:rPr lang="en-US" sz="1400" b="1" i="0" dirty="0">
                <a:solidFill>
                  <a:srgbClr val="FF0000"/>
                </a:solidFill>
                <a:effectLst/>
                <a:latin typeface="ReithSans"/>
              </a:rPr>
              <a:t>butane + oxygen </a:t>
            </a:r>
            <a:r>
              <a:rPr lang="en-US" sz="1400" b="1" i="0" dirty="0">
                <a:solidFill>
                  <a:srgbClr val="231F20"/>
                </a:solidFill>
                <a:effectLst/>
                <a:latin typeface="ReithSans"/>
              </a:rPr>
              <a:t>→ </a:t>
            </a:r>
            <a:r>
              <a:rPr lang="en-US" sz="1400" b="1" i="0" dirty="0">
                <a:solidFill>
                  <a:srgbClr val="0070C0"/>
                </a:solidFill>
                <a:effectLst/>
                <a:latin typeface="ReithSans"/>
              </a:rPr>
              <a:t>carbon dioxide + water.</a:t>
            </a:r>
          </a:p>
          <a:p>
            <a:pPr algn="l"/>
            <a:r>
              <a:rPr lang="en-US" sz="1400" b="1" dirty="0">
                <a:solidFill>
                  <a:srgbClr val="FF0000"/>
                </a:solidFill>
                <a:latin typeface="ReithSans"/>
              </a:rPr>
              <a:t>          Reactants 		</a:t>
            </a:r>
            <a:r>
              <a:rPr lang="en-US" sz="1400" b="1" dirty="0">
                <a:solidFill>
                  <a:srgbClr val="0070C0"/>
                </a:solidFill>
                <a:latin typeface="ReithSans"/>
              </a:rPr>
              <a:t>Products</a:t>
            </a:r>
            <a:endParaRPr lang="en-US" sz="1400" b="1" i="0" dirty="0">
              <a:solidFill>
                <a:srgbClr val="0070C0"/>
              </a:solidFill>
              <a:effectLst/>
              <a:latin typeface="ReithSans"/>
            </a:endParaRPr>
          </a:p>
          <a:p>
            <a:pPr algn="l">
              <a:buFont typeface="Arial" panose="020B0604020202020204" pitchFamily="34" charset="0"/>
              <a:buChar char="•"/>
            </a:pPr>
            <a:r>
              <a:rPr lang="en-US" sz="1400" b="0" i="0" dirty="0">
                <a:solidFill>
                  <a:srgbClr val="231F20"/>
                </a:solidFill>
                <a:effectLst/>
              </a:rPr>
              <a:t>The symbol equation for the combustion of butane is, </a:t>
            </a:r>
          </a:p>
          <a:p>
            <a:pPr algn="l"/>
            <a:r>
              <a:rPr lang="en-US" sz="1400" b="1" i="0" dirty="0">
                <a:solidFill>
                  <a:srgbClr val="231F20"/>
                </a:solidFill>
                <a:effectLst/>
              </a:rPr>
              <a:t>         C₄H₁₀ + O₂     →    CO₂ + H₂O</a:t>
            </a:r>
          </a:p>
          <a:p>
            <a:pPr algn="l"/>
            <a:r>
              <a:rPr lang="en-US" sz="1600" b="1" dirty="0">
                <a:solidFill>
                  <a:srgbClr val="FF0000"/>
                </a:solidFill>
                <a:latin typeface="ReithSans"/>
              </a:rPr>
              <a:t>       Reactants 	  </a:t>
            </a:r>
            <a:r>
              <a:rPr lang="en-US" sz="1600" b="1" dirty="0">
                <a:solidFill>
                  <a:srgbClr val="0070C0"/>
                </a:solidFill>
                <a:latin typeface="ReithSans"/>
              </a:rPr>
              <a:t>Products</a:t>
            </a:r>
            <a:endParaRPr lang="en-US" sz="1600" b="0" i="0" dirty="0">
              <a:solidFill>
                <a:srgbClr val="231F20"/>
              </a:solidFill>
              <a:effectLst/>
            </a:endParaRPr>
          </a:p>
        </p:txBody>
      </p:sp>
    </p:spTree>
    <p:extLst>
      <p:ext uri="{BB962C8B-B14F-4D97-AF65-F5344CB8AC3E}">
        <p14:creationId xmlns:p14="http://schemas.microsoft.com/office/powerpoint/2010/main" val="337349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1616" y="359940"/>
            <a:ext cx="9063028" cy="9577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sz="1200" b="0" i="0" dirty="0">
                <a:solidFill>
                  <a:srgbClr val="231F20"/>
                </a:solidFill>
                <a:effectLst/>
                <a:latin typeface="ReithSans"/>
              </a:rPr>
            </a:br>
            <a:endParaRPr lang="en-US" sz="1400" b="0" i="0" dirty="0">
              <a:solidFill>
                <a:srgbClr val="231F20"/>
              </a:solidFill>
              <a:effectLst/>
              <a:latin typeface="ReithSans"/>
            </a:endParaRPr>
          </a:p>
        </p:txBody>
      </p:sp>
      <p:sp>
        <p:nvSpPr>
          <p:cNvPr id="29" name="TextBox 28"/>
          <p:cNvSpPr txBox="1"/>
          <p:nvPr/>
        </p:nvSpPr>
        <p:spPr>
          <a:xfrm>
            <a:off x="6404874" y="432690"/>
            <a:ext cx="184730" cy="286232"/>
          </a:xfrm>
          <a:prstGeom prst="rect">
            <a:avLst/>
          </a:prstGeom>
          <a:noFill/>
        </p:spPr>
        <p:txBody>
          <a:bodyPr wrap="none" rtlCol="0">
            <a:spAutoFit/>
          </a:bodyPr>
          <a:lstStyle/>
          <a:p>
            <a:pPr algn="ctr" defTabSz="480014">
              <a:defRPr/>
            </a:pPr>
            <a:endParaRPr lang="en-GB" sz="1260" b="1" dirty="0">
              <a:solidFill>
                <a:prstClr val="black"/>
              </a:solidFill>
              <a:latin typeface="Calibri" panose="020F0502020204030204"/>
            </a:endParaRPr>
          </a:p>
        </p:txBody>
      </p:sp>
      <p:sp>
        <p:nvSpPr>
          <p:cNvPr id="19" name="Right Arrow 18"/>
          <p:cNvSpPr/>
          <p:nvPr/>
        </p:nvSpPr>
        <p:spPr>
          <a:xfrm>
            <a:off x="8970182" y="1455524"/>
            <a:ext cx="524185"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113" name="TextBox 112"/>
          <p:cNvSpPr txBox="1"/>
          <p:nvPr/>
        </p:nvSpPr>
        <p:spPr>
          <a:xfrm>
            <a:off x="108921" y="359940"/>
            <a:ext cx="2183098"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9 Extracting metals </a:t>
            </a:r>
          </a:p>
        </p:txBody>
      </p:sp>
      <p:sp>
        <p:nvSpPr>
          <p:cNvPr id="8" name="AutoShape 4" descr="The reactivity series including carbon and hydrogen">
            <a:extLst>
              <a:ext uri="{FF2B5EF4-FFF2-40B4-BE49-F238E27FC236}">
                <a16:creationId xmlns:a16="http://schemas.microsoft.com/office/drawing/2014/main" id="{EB993701-7CAA-6921-94EE-612A611592C7}"/>
              </a:ext>
            </a:extLst>
          </p:cNvPr>
          <p:cNvSpPr>
            <a:spLocks noChangeAspect="1" noChangeArrowheads="1"/>
          </p:cNvSpPr>
          <p:nvPr/>
        </p:nvSpPr>
        <p:spPr bwMode="auto">
          <a:xfrm>
            <a:off x="543882" y="96204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0EC7E873-ED51-3A75-DCAA-F9F88DB686FF}"/>
              </a:ext>
            </a:extLst>
          </p:cNvPr>
          <p:cNvPicPr>
            <a:picLocks noChangeAspect="1"/>
          </p:cNvPicPr>
          <p:nvPr/>
        </p:nvPicPr>
        <p:blipFill>
          <a:blip r:embed="rId2"/>
          <a:stretch>
            <a:fillRect/>
          </a:stretch>
        </p:blipFill>
        <p:spPr>
          <a:xfrm>
            <a:off x="224998" y="1276023"/>
            <a:ext cx="1959691" cy="3642528"/>
          </a:xfrm>
          <a:prstGeom prst="rect">
            <a:avLst/>
          </a:prstGeom>
        </p:spPr>
      </p:pic>
      <p:sp>
        <p:nvSpPr>
          <p:cNvPr id="12" name="TextBox 11">
            <a:extLst>
              <a:ext uri="{FF2B5EF4-FFF2-40B4-BE49-F238E27FC236}">
                <a16:creationId xmlns:a16="http://schemas.microsoft.com/office/drawing/2014/main" id="{5A395E35-46C8-3769-1C6F-BF3E30CAA5D8}"/>
              </a:ext>
            </a:extLst>
          </p:cNvPr>
          <p:cNvSpPr txBox="1"/>
          <p:nvPr/>
        </p:nvSpPr>
        <p:spPr>
          <a:xfrm>
            <a:off x="232010" y="605758"/>
            <a:ext cx="4697293" cy="523220"/>
          </a:xfrm>
          <a:prstGeom prst="rect">
            <a:avLst/>
          </a:prstGeom>
          <a:noFill/>
        </p:spPr>
        <p:txBody>
          <a:bodyPr wrap="square">
            <a:spAutoFit/>
          </a:bodyPr>
          <a:lstStyle/>
          <a:p>
            <a:pPr algn="l" rtl="0" fontAlgn="t"/>
            <a:r>
              <a:rPr lang="en-US" sz="1400" b="0" i="0" dirty="0">
                <a:solidFill>
                  <a:srgbClr val="231F20"/>
                </a:solidFill>
                <a:effectLst/>
              </a:rPr>
              <a:t>Different methods are used to extract a metal depending on its position in the </a:t>
            </a:r>
            <a:r>
              <a:rPr lang="en-US" sz="1400" b="1" i="0" dirty="0">
                <a:solidFill>
                  <a:srgbClr val="231F20"/>
                </a:solidFill>
                <a:effectLst/>
              </a:rPr>
              <a:t>reactivity series</a:t>
            </a:r>
            <a:r>
              <a:rPr lang="en-US" sz="1400" b="0" i="0" dirty="0">
                <a:solidFill>
                  <a:srgbClr val="231F20"/>
                </a:solidFill>
                <a:effectLst/>
              </a:rPr>
              <a:t>.</a:t>
            </a:r>
          </a:p>
        </p:txBody>
      </p:sp>
      <p:sp>
        <p:nvSpPr>
          <p:cNvPr id="16" name="TextBox 15">
            <a:extLst>
              <a:ext uri="{FF2B5EF4-FFF2-40B4-BE49-F238E27FC236}">
                <a16:creationId xmlns:a16="http://schemas.microsoft.com/office/drawing/2014/main" id="{5DD62EB3-1B6D-D0BC-69D1-5F235732CC32}"/>
              </a:ext>
            </a:extLst>
          </p:cNvPr>
          <p:cNvSpPr txBox="1"/>
          <p:nvPr/>
        </p:nvSpPr>
        <p:spPr>
          <a:xfrm>
            <a:off x="1989010" y="1134853"/>
            <a:ext cx="3148465" cy="1815882"/>
          </a:xfrm>
          <a:prstGeom prst="rect">
            <a:avLst/>
          </a:prstGeom>
          <a:noFill/>
        </p:spPr>
        <p:txBody>
          <a:bodyPr wrap="square">
            <a:spAutoFit/>
          </a:bodyPr>
          <a:lstStyle/>
          <a:p>
            <a:pPr algn="l"/>
            <a:r>
              <a:rPr lang="en-US" sz="1400" b="0" i="0" dirty="0">
                <a:solidFill>
                  <a:srgbClr val="231F20"/>
                </a:solidFill>
                <a:effectLst/>
              </a:rPr>
              <a:t>The reactivity series can be split up to show how metals are extracted into three groups:</a:t>
            </a:r>
          </a:p>
          <a:p>
            <a:pPr algn="l">
              <a:buFont typeface="+mj-lt"/>
              <a:buAutoNum type="arabicPeriod"/>
            </a:pPr>
            <a:r>
              <a:rPr lang="en-US" sz="1400" b="0" i="0" dirty="0">
                <a:solidFill>
                  <a:srgbClr val="231F20"/>
                </a:solidFill>
                <a:effectLst/>
              </a:rPr>
              <a:t>Metals which are found in the pure crust.</a:t>
            </a:r>
          </a:p>
          <a:p>
            <a:pPr algn="l">
              <a:buFont typeface="+mj-lt"/>
              <a:buAutoNum type="arabicPeriod"/>
            </a:pPr>
            <a:r>
              <a:rPr lang="en-US" sz="1400" b="0" i="0" dirty="0">
                <a:solidFill>
                  <a:srgbClr val="231F20"/>
                </a:solidFill>
                <a:effectLst/>
              </a:rPr>
              <a:t>Reduction of metal oxides using carbon.</a:t>
            </a:r>
          </a:p>
          <a:p>
            <a:pPr algn="l">
              <a:buFont typeface="+mj-lt"/>
              <a:buAutoNum type="arabicPeriod"/>
            </a:pPr>
            <a:r>
              <a:rPr lang="en-US" sz="1400" b="0" i="0" dirty="0">
                <a:solidFill>
                  <a:srgbClr val="231F20"/>
                </a:solidFill>
                <a:effectLst/>
              </a:rPr>
              <a:t>Extraction using electrolysis.</a:t>
            </a:r>
          </a:p>
        </p:txBody>
      </p:sp>
      <p:sp>
        <p:nvSpPr>
          <p:cNvPr id="17" name="Rectangle 5">
            <a:extLst>
              <a:ext uri="{FF2B5EF4-FFF2-40B4-BE49-F238E27FC236}">
                <a16:creationId xmlns:a16="http://schemas.microsoft.com/office/drawing/2014/main" id="{53BA7758-003E-1F6A-BA27-2360BAD1575B}"/>
              </a:ext>
            </a:extLst>
          </p:cNvPr>
          <p:cNvSpPr>
            <a:spLocks noChangeArrowheads="1"/>
          </p:cNvSpPr>
          <p:nvPr/>
        </p:nvSpPr>
        <p:spPr bwMode="auto">
          <a:xfrm>
            <a:off x="2289262" y="3213615"/>
            <a:ext cx="2745401" cy="17697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mn-lt"/>
              </a:rPr>
              <a:t>1. Metals which are found pure in the crust</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Metals with very low reactivity can be found as elements in rocks, such as </a:t>
            </a:r>
            <a:r>
              <a:rPr kumimoji="0" lang="en-US" altLang="en-US" sz="1400" b="1" i="0" u="none" strike="noStrike" cap="none" normalizeH="0" baseline="0" dirty="0">
                <a:ln>
                  <a:noFill/>
                </a:ln>
                <a:effectLst/>
                <a:latin typeface="+mn-lt"/>
              </a:rPr>
              <a:t>silver and gold.</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To extract the metal from the rock, the rock is crushed and the metal is then melted out</a:t>
            </a:r>
            <a:endParaRPr kumimoji="0" lang="en-US" altLang="en-US" sz="1400" b="0" i="0" u="none" strike="noStrike" cap="none" normalizeH="0" baseline="0" dirty="0">
              <a:ln>
                <a:noFill/>
              </a:ln>
              <a:solidFill>
                <a:schemeClr val="tx1"/>
              </a:solidFill>
              <a:effectLst/>
              <a:latin typeface="+mn-lt"/>
            </a:endParaRPr>
          </a:p>
        </p:txBody>
      </p:sp>
      <p:sp>
        <p:nvSpPr>
          <p:cNvPr id="21" name="Rectangle 6">
            <a:extLst>
              <a:ext uri="{FF2B5EF4-FFF2-40B4-BE49-F238E27FC236}">
                <a16:creationId xmlns:a16="http://schemas.microsoft.com/office/drawing/2014/main" id="{A61EC143-E6EB-1A41-8586-8744EBEE209A}"/>
              </a:ext>
            </a:extLst>
          </p:cNvPr>
          <p:cNvSpPr>
            <a:spLocks noChangeArrowheads="1"/>
          </p:cNvSpPr>
          <p:nvPr/>
        </p:nvSpPr>
        <p:spPr bwMode="auto">
          <a:xfrm>
            <a:off x="224998" y="5318362"/>
            <a:ext cx="4808629"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fontAlgn="t"/>
            <a:r>
              <a:rPr lang="en-US" sz="1200" b="1" dirty="0">
                <a:latin typeface="+mn-lt"/>
              </a:rPr>
              <a:t>2. Reduction of metal oxides using carbon</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mn-lt"/>
              </a:rPr>
              <a:t>Zinc, iron and copper </a:t>
            </a:r>
            <a:r>
              <a:rPr kumimoji="0" lang="en-US" altLang="en-US" sz="1200" b="0" i="0" u="none" strike="noStrike" cap="none" normalizeH="0" baseline="0" dirty="0">
                <a:ln>
                  <a:noFill/>
                </a:ln>
                <a:solidFill>
                  <a:srgbClr val="231F20"/>
                </a:solidFill>
                <a:effectLst/>
                <a:latin typeface="+mn-lt"/>
              </a:rPr>
              <a:t>are all found as compounds within rocks. They are generally found bonded to oxygen as </a:t>
            </a:r>
            <a:r>
              <a:rPr kumimoji="0" lang="en-US" altLang="en-US" sz="1200" b="1" i="0" u="none" strike="noStrike" cap="none" normalizeH="0" baseline="0" dirty="0">
                <a:ln>
                  <a:noFill/>
                </a:ln>
                <a:solidFill>
                  <a:srgbClr val="231F20"/>
                </a:solidFill>
                <a:effectLst/>
                <a:latin typeface="+mn-lt"/>
              </a:rPr>
              <a:t>compounds</a:t>
            </a:r>
            <a:r>
              <a:rPr kumimoji="0" lang="en-US" altLang="en-US" sz="1200" b="0" i="0" u="none" strike="noStrike" cap="none" normalizeH="0" baseline="0" dirty="0">
                <a:ln>
                  <a:noFill/>
                </a:ln>
                <a:solidFill>
                  <a:srgbClr val="231F20"/>
                </a:solidFill>
                <a:effectLst/>
                <a:latin typeface="+mn-lt"/>
              </a:rPr>
              <a:t> called metal </a:t>
            </a:r>
            <a:r>
              <a:rPr kumimoji="0" lang="en-US" altLang="en-US" sz="1200" b="1" i="0" u="none" strike="noStrike" cap="none" normalizeH="0" baseline="0" dirty="0">
                <a:ln>
                  <a:noFill/>
                </a:ln>
                <a:solidFill>
                  <a:srgbClr val="231F20"/>
                </a:solidFill>
                <a:effectLst/>
                <a:latin typeface="+mn-lt"/>
              </a:rPr>
              <a:t>oxides</a:t>
            </a:r>
            <a:r>
              <a:rPr kumimoji="0" lang="en-US" altLang="en-US" sz="1200" b="0" i="0" u="none" strike="noStrike" cap="none" normalizeH="0" baseline="0" dirty="0">
                <a:ln>
                  <a:noFill/>
                </a:ln>
                <a:solidFill>
                  <a:srgbClr val="231F20"/>
                </a:solidFill>
                <a:effectLst/>
                <a:latin typeface="+mn-lt"/>
              </a:rPr>
              <a:t>.</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mn-lt"/>
              </a:rPr>
              <a:t>metals are extracted using carbon in a </a:t>
            </a:r>
            <a:r>
              <a:rPr kumimoji="0" lang="en-US" altLang="en-US" sz="1200" b="1" i="0" u="none" strike="noStrike" cap="none" normalizeH="0" baseline="0" dirty="0">
                <a:ln>
                  <a:noFill/>
                </a:ln>
                <a:solidFill>
                  <a:srgbClr val="231F20"/>
                </a:solidFill>
                <a:effectLst/>
                <a:latin typeface="+mn-lt"/>
              </a:rPr>
              <a:t>displacement reaction</a:t>
            </a:r>
            <a:r>
              <a:rPr kumimoji="0" lang="en-US" altLang="en-US" sz="1200" b="0" i="0" u="none" strike="noStrike" cap="none" normalizeH="0" baseline="0" dirty="0">
                <a:ln>
                  <a:noFill/>
                </a:ln>
                <a:solidFill>
                  <a:srgbClr val="231F20"/>
                </a:solidFill>
                <a:effectLst/>
                <a:latin typeface="+mn-lt"/>
              </a:rPr>
              <a:t>. This is because carbon is cheap and readily available. </a:t>
            </a: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mn-lt"/>
              </a:rPr>
              <a:t>For example:</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mn-lt"/>
              </a:rPr>
              <a:t>	metal oxide + carbon </a:t>
            </a:r>
            <a:r>
              <a:rPr kumimoji="0" lang="en-US" altLang="en-US" sz="1200" b="0" i="0" u="none" strike="noStrike" cap="none" normalizeH="0" baseline="0" dirty="0">
                <a:ln>
                  <a:noFill/>
                </a:ln>
                <a:solidFill>
                  <a:srgbClr val="231F20"/>
                </a:solidFill>
                <a:effectLst/>
                <a:latin typeface="+mn-lt"/>
              </a:rPr>
              <a:t>→ </a:t>
            </a:r>
            <a:r>
              <a:rPr kumimoji="0" lang="en-US" altLang="en-US" sz="1200" b="0" i="0" u="none" strike="noStrike" cap="none" normalizeH="0" baseline="0" dirty="0">
                <a:ln>
                  <a:noFill/>
                </a:ln>
                <a:solidFill>
                  <a:srgbClr val="0070C0"/>
                </a:solidFill>
                <a:effectLst/>
                <a:latin typeface="+mn-lt"/>
              </a:rPr>
              <a:t>metal + carbon oxide</a:t>
            </a:r>
          </a:p>
          <a:p>
            <a:pPr marL="0" marR="0" lvl="0" indent="0" algn="l" defTabSz="914400" rtl="0" eaLnBrk="0" fontAlgn="t" latinLnBrk="0" hangingPunct="0">
              <a:lnSpc>
                <a:spcPct val="100000"/>
              </a:lnSpc>
              <a:spcBef>
                <a:spcPct val="0"/>
              </a:spcBef>
              <a:spcAft>
                <a:spcPct val="0"/>
              </a:spcAft>
              <a:buClrTx/>
              <a:buSzTx/>
              <a:buFontTx/>
              <a:buNone/>
              <a:tabLst/>
            </a:pPr>
            <a:r>
              <a:rPr lang="en-US" altLang="en-US" sz="1200" dirty="0">
                <a:solidFill>
                  <a:srgbClr val="FF0000"/>
                </a:solidFill>
                <a:latin typeface="+mn-lt"/>
              </a:rPr>
              <a:t>	        Reactants 	</a:t>
            </a:r>
            <a:r>
              <a:rPr lang="en-US" altLang="en-US" sz="1200" dirty="0">
                <a:solidFill>
                  <a:srgbClr val="231F20"/>
                </a:solidFill>
                <a:latin typeface="+mn-lt"/>
              </a:rPr>
              <a:t>                  </a:t>
            </a:r>
            <a:r>
              <a:rPr lang="en-US" altLang="en-US" sz="1200" dirty="0">
                <a:solidFill>
                  <a:srgbClr val="0070C0"/>
                </a:solidFill>
                <a:latin typeface="+mn-lt"/>
              </a:rPr>
              <a:t>Products</a:t>
            </a:r>
            <a:endParaRPr kumimoji="0" lang="en-US" altLang="en-US" sz="1200" b="0" i="0" u="none" strike="noStrike" cap="none" normalizeH="0" baseline="0" dirty="0">
              <a:ln>
                <a:noFill/>
              </a:ln>
              <a:solidFill>
                <a:srgbClr val="0070C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mn-lt"/>
              </a:rPr>
              <a:t>Carbon is more reactive than zinc, iron and copper. This means the carbon takes the oxygen away and displaces the metal. This leaves the metal as a pure element .</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mn-lt"/>
              </a:rPr>
              <a:t>The carbon makes an oxide - either carbon monoxide (CO) or carbon dioxide (CO₂).</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mn-lt"/>
              </a:rPr>
              <a:t>This is a specific type of </a:t>
            </a:r>
            <a:r>
              <a:rPr kumimoji="0" lang="en-US" altLang="en-US" sz="1200" b="1" i="0" u="none" strike="noStrike" cap="none" normalizeH="0" baseline="0" dirty="0">
                <a:ln>
                  <a:noFill/>
                </a:ln>
                <a:solidFill>
                  <a:srgbClr val="231F20"/>
                </a:solidFill>
                <a:effectLst/>
                <a:latin typeface="+mn-lt"/>
              </a:rPr>
              <a:t>displacement reaction</a:t>
            </a:r>
            <a:r>
              <a:rPr kumimoji="0" lang="en-US" altLang="en-US" sz="1200" b="0" i="0" u="none" strike="noStrike" cap="none" normalizeH="0" baseline="0" dirty="0">
                <a:ln>
                  <a:noFill/>
                </a:ln>
                <a:solidFill>
                  <a:srgbClr val="231F20"/>
                </a:solidFill>
                <a:effectLst/>
                <a:latin typeface="+mn-lt"/>
              </a:rPr>
              <a:t>. The more reactive element (carbon) is displacing the less reactive element (in this case a metal) from its compound.</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mn-lt"/>
              </a:rPr>
              <a:t>A chemical reaction where oxygen is removed from a compound is called a . This method is called </a:t>
            </a:r>
            <a:r>
              <a:rPr kumimoji="0" lang="en-US" altLang="en-US" sz="1200" b="1" i="0" u="none" strike="noStrike" cap="none" normalizeH="0" baseline="0" dirty="0">
                <a:ln>
                  <a:noFill/>
                </a:ln>
                <a:solidFill>
                  <a:srgbClr val="231F20"/>
                </a:solidFill>
                <a:effectLst/>
                <a:latin typeface="+mn-lt"/>
              </a:rPr>
              <a:t>reduction with carbon</a:t>
            </a:r>
            <a:r>
              <a:rPr kumimoji="0" lang="en-US" altLang="en-US" sz="1200" b="0" i="0" u="none" strike="noStrike" cap="none" normalizeH="0" baseline="0" dirty="0">
                <a:ln>
                  <a:noFill/>
                </a:ln>
                <a:solidFill>
                  <a:srgbClr val="231F20"/>
                </a:solidFill>
                <a:effectLst/>
                <a:latin typeface="+mn-lt"/>
              </a:rPr>
              <a:t>.</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mn-lt"/>
              </a:rPr>
              <a:t>These reactions can be described using either word or symbol.</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mn-lt"/>
              </a:rPr>
              <a:t>For example, the word equation for the reduction of zinc oxide with carbon is:</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mn-lt"/>
              </a:rPr>
              <a:t>               </a:t>
            </a:r>
            <a:r>
              <a:rPr kumimoji="0" lang="en-US" altLang="en-US" sz="1200" b="0" i="0" u="none" strike="noStrike" cap="none" normalizeH="0" baseline="0" dirty="0">
                <a:ln>
                  <a:noFill/>
                </a:ln>
                <a:solidFill>
                  <a:srgbClr val="FF0000"/>
                </a:solidFill>
                <a:effectLst/>
                <a:latin typeface="+mn-lt"/>
              </a:rPr>
              <a:t>zinc oxide + carbon </a:t>
            </a:r>
            <a:r>
              <a:rPr kumimoji="0" lang="en-US" altLang="en-US" sz="1200" b="0" i="0" u="none" strike="noStrike" cap="none" normalizeH="0" baseline="0" dirty="0">
                <a:ln>
                  <a:noFill/>
                </a:ln>
                <a:solidFill>
                  <a:srgbClr val="231F20"/>
                </a:solidFill>
                <a:effectLst/>
                <a:latin typeface="+mn-lt"/>
              </a:rPr>
              <a:t>→ </a:t>
            </a:r>
            <a:r>
              <a:rPr kumimoji="0" lang="en-US" altLang="en-US" sz="1200" b="0" i="0" u="none" strike="noStrike" cap="none" normalizeH="0" baseline="0" dirty="0">
                <a:ln>
                  <a:noFill/>
                </a:ln>
                <a:solidFill>
                  <a:srgbClr val="0070C0"/>
                </a:solidFill>
                <a:effectLst/>
                <a:latin typeface="+mn-lt"/>
              </a:rPr>
              <a:t>zinc + carbon monoxide</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31F20"/>
                </a:solidFill>
                <a:effectLst/>
                <a:latin typeface="+mn-lt"/>
              </a:rPr>
              <a:t>The symbol equation for the reduction of zinc oxide with carbon is:</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mn-lt"/>
              </a:rPr>
              <a:t>	</a:t>
            </a:r>
            <a:r>
              <a:rPr kumimoji="0" lang="en-US" altLang="en-US" sz="1200" b="0" i="0" u="none" strike="noStrike" cap="none" normalizeH="0" baseline="0" dirty="0" err="1">
                <a:ln>
                  <a:noFill/>
                </a:ln>
                <a:solidFill>
                  <a:srgbClr val="FF0000"/>
                </a:solidFill>
                <a:effectLst/>
                <a:latin typeface="+mn-lt"/>
              </a:rPr>
              <a:t>ZnO</a:t>
            </a:r>
            <a:r>
              <a:rPr kumimoji="0" lang="en-US" altLang="en-US" sz="1200" b="0" i="0" u="none" strike="noStrike" cap="none" normalizeH="0" baseline="0" dirty="0">
                <a:ln>
                  <a:noFill/>
                </a:ln>
                <a:solidFill>
                  <a:srgbClr val="FF0000"/>
                </a:solidFill>
                <a:effectLst/>
                <a:latin typeface="+mn-lt"/>
              </a:rPr>
              <a:t> + C </a:t>
            </a:r>
            <a:r>
              <a:rPr kumimoji="0" lang="en-US" altLang="en-US" sz="1200" b="0" i="0" u="none" strike="noStrike" cap="none" normalizeH="0" baseline="0" dirty="0">
                <a:ln>
                  <a:noFill/>
                </a:ln>
                <a:solidFill>
                  <a:srgbClr val="231F20"/>
                </a:solidFill>
                <a:effectLst/>
                <a:latin typeface="+mn-lt"/>
              </a:rPr>
              <a:t>→ </a:t>
            </a:r>
            <a:r>
              <a:rPr kumimoji="0" lang="en-US" altLang="en-US" sz="1200" b="0" i="0" u="none" strike="noStrike" cap="none" normalizeH="0" baseline="0" dirty="0">
                <a:ln>
                  <a:noFill/>
                </a:ln>
                <a:solidFill>
                  <a:srgbClr val="0070C0"/>
                </a:solidFill>
                <a:effectLst/>
                <a:latin typeface="+mn-lt"/>
              </a:rPr>
              <a:t>Zn + CO</a:t>
            </a:r>
          </a:p>
        </p:txBody>
      </p:sp>
      <p:sp>
        <p:nvSpPr>
          <p:cNvPr id="22" name="TextBox 21">
            <a:extLst>
              <a:ext uri="{FF2B5EF4-FFF2-40B4-BE49-F238E27FC236}">
                <a16:creationId xmlns:a16="http://schemas.microsoft.com/office/drawing/2014/main" id="{451C7063-FF66-766E-2632-C51AC5CABEC5}"/>
              </a:ext>
            </a:extLst>
          </p:cNvPr>
          <p:cNvSpPr txBox="1"/>
          <p:nvPr/>
        </p:nvSpPr>
        <p:spPr>
          <a:xfrm>
            <a:off x="848682" y="4468796"/>
            <a:ext cx="520700" cy="395045"/>
          </a:xfrm>
          <a:prstGeom prst="rect">
            <a:avLst/>
          </a:prstGeom>
          <a:noFill/>
        </p:spPr>
        <p:txBody>
          <a:bodyPr wrap="square" rtlCol="0">
            <a:spAutoFit/>
          </a:bodyPr>
          <a:lstStyle/>
          <a:p>
            <a:r>
              <a:rPr lang="en-US" dirty="0"/>
              <a:t>1.</a:t>
            </a:r>
            <a:endParaRPr lang="en-GB" dirty="0"/>
          </a:p>
        </p:txBody>
      </p:sp>
      <p:sp>
        <p:nvSpPr>
          <p:cNvPr id="24" name="TextBox 23">
            <a:extLst>
              <a:ext uri="{FF2B5EF4-FFF2-40B4-BE49-F238E27FC236}">
                <a16:creationId xmlns:a16="http://schemas.microsoft.com/office/drawing/2014/main" id="{C59567B8-5B1B-3CCB-0169-AA7C44FBE2CF}"/>
              </a:ext>
            </a:extLst>
          </p:cNvPr>
          <p:cNvSpPr txBox="1"/>
          <p:nvPr/>
        </p:nvSpPr>
        <p:spPr>
          <a:xfrm>
            <a:off x="875327" y="3555789"/>
            <a:ext cx="520700" cy="395045"/>
          </a:xfrm>
          <a:prstGeom prst="rect">
            <a:avLst/>
          </a:prstGeom>
          <a:noFill/>
        </p:spPr>
        <p:txBody>
          <a:bodyPr wrap="square" rtlCol="0">
            <a:spAutoFit/>
          </a:bodyPr>
          <a:lstStyle/>
          <a:p>
            <a:r>
              <a:rPr lang="en-US" dirty="0"/>
              <a:t>2.</a:t>
            </a:r>
            <a:endParaRPr lang="en-GB" dirty="0"/>
          </a:p>
        </p:txBody>
      </p:sp>
      <p:sp>
        <p:nvSpPr>
          <p:cNvPr id="25" name="TextBox 24">
            <a:extLst>
              <a:ext uri="{FF2B5EF4-FFF2-40B4-BE49-F238E27FC236}">
                <a16:creationId xmlns:a16="http://schemas.microsoft.com/office/drawing/2014/main" id="{4553D0DE-D055-207D-AD6C-D16E014CBDA9}"/>
              </a:ext>
            </a:extLst>
          </p:cNvPr>
          <p:cNvSpPr txBox="1"/>
          <p:nvPr/>
        </p:nvSpPr>
        <p:spPr>
          <a:xfrm>
            <a:off x="875327" y="2445878"/>
            <a:ext cx="520700" cy="395045"/>
          </a:xfrm>
          <a:prstGeom prst="rect">
            <a:avLst/>
          </a:prstGeom>
          <a:noFill/>
        </p:spPr>
        <p:txBody>
          <a:bodyPr wrap="square" rtlCol="0">
            <a:spAutoFit/>
          </a:bodyPr>
          <a:lstStyle/>
          <a:p>
            <a:r>
              <a:rPr lang="en-US" dirty="0"/>
              <a:t>3.</a:t>
            </a:r>
            <a:endParaRPr lang="en-GB" dirty="0"/>
          </a:p>
        </p:txBody>
      </p:sp>
      <p:sp>
        <p:nvSpPr>
          <p:cNvPr id="26" name="Rectangle: Rounded Corners 25">
            <a:extLst>
              <a:ext uri="{FF2B5EF4-FFF2-40B4-BE49-F238E27FC236}">
                <a16:creationId xmlns:a16="http://schemas.microsoft.com/office/drawing/2014/main" id="{32A1E57E-FF63-800A-C642-76DF9E3B8188}"/>
              </a:ext>
            </a:extLst>
          </p:cNvPr>
          <p:cNvSpPr/>
          <p:nvPr/>
        </p:nvSpPr>
        <p:spPr>
          <a:xfrm>
            <a:off x="945287" y="4291625"/>
            <a:ext cx="1222815" cy="617122"/>
          </a:xfrm>
          <a:prstGeom prst="roundRect">
            <a:avLst/>
          </a:prstGeom>
          <a:solidFill>
            <a:schemeClr val="accent4">
              <a:alpha val="2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6A1008F7-79BC-C858-7BDB-C022C55C7C47}"/>
              </a:ext>
            </a:extLst>
          </p:cNvPr>
          <p:cNvSpPr/>
          <p:nvPr/>
        </p:nvSpPr>
        <p:spPr>
          <a:xfrm>
            <a:off x="2243885" y="3112730"/>
            <a:ext cx="2745401" cy="1776770"/>
          </a:xfrm>
          <a:prstGeom prst="roundRect">
            <a:avLst/>
          </a:prstGeom>
          <a:solidFill>
            <a:schemeClr val="accent4">
              <a:alpha val="2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827FCE56-5C55-678A-78AD-CB7672302D58}"/>
              </a:ext>
            </a:extLst>
          </p:cNvPr>
          <p:cNvSpPr/>
          <p:nvPr/>
        </p:nvSpPr>
        <p:spPr>
          <a:xfrm>
            <a:off x="920127" y="3291777"/>
            <a:ext cx="1222815" cy="990044"/>
          </a:xfrm>
          <a:prstGeom prst="roundRect">
            <a:avLst/>
          </a:prstGeom>
          <a:solidFill>
            <a:schemeClr val="accent6">
              <a:alpha val="32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0A6A4306-0175-01FE-5628-DF99FBE0FC21}"/>
              </a:ext>
            </a:extLst>
          </p:cNvPr>
          <p:cNvSpPr/>
          <p:nvPr/>
        </p:nvSpPr>
        <p:spPr>
          <a:xfrm>
            <a:off x="32479" y="5059721"/>
            <a:ext cx="4905331" cy="4896282"/>
          </a:xfrm>
          <a:prstGeom prst="roundRect">
            <a:avLst/>
          </a:prstGeom>
          <a:solidFill>
            <a:schemeClr val="accent6">
              <a:alpha val="32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BEC6075D-589A-9A5F-0DE6-709B28469084}"/>
              </a:ext>
            </a:extLst>
          </p:cNvPr>
          <p:cNvSpPr txBox="1"/>
          <p:nvPr/>
        </p:nvSpPr>
        <p:spPr>
          <a:xfrm>
            <a:off x="9547564" y="432690"/>
            <a:ext cx="3155416"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10 Materials &amp; their properties   </a:t>
            </a:r>
          </a:p>
        </p:txBody>
      </p:sp>
      <p:sp>
        <p:nvSpPr>
          <p:cNvPr id="34" name="Rectangle 33">
            <a:extLst>
              <a:ext uri="{FF2B5EF4-FFF2-40B4-BE49-F238E27FC236}">
                <a16:creationId xmlns:a16="http://schemas.microsoft.com/office/drawing/2014/main" id="{3375CBF2-D355-6F5C-A60A-8E353576B1E9}"/>
              </a:ext>
            </a:extLst>
          </p:cNvPr>
          <p:cNvSpPr/>
          <p:nvPr/>
        </p:nvSpPr>
        <p:spPr>
          <a:xfrm>
            <a:off x="9472391" y="432690"/>
            <a:ext cx="4799115" cy="95044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35" name="Rectangle 8">
            <a:extLst>
              <a:ext uri="{FF2B5EF4-FFF2-40B4-BE49-F238E27FC236}">
                <a16:creationId xmlns:a16="http://schemas.microsoft.com/office/drawing/2014/main" id="{D1781209-B94B-3327-9DCC-E20D3A00703C}"/>
              </a:ext>
            </a:extLst>
          </p:cNvPr>
          <p:cNvSpPr>
            <a:spLocks noChangeArrowheads="1"/>
          </p:cNvSpPr>
          <p:nvPr/>
        </p:nvSpPr>
        <p:spPr bwMode="auto">
          <a:xfrm>
            <a:off x="5084457" y="733440"/>
            <a:ext cx="3830943" cy="34932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mn-lt"/>
              </a:rPr>
              <a:t>3. Extraction using electrolysis</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When metals are above carbon in the reactivity series, they cannot be extracted using reduction with carbon. </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Carbon is not reactive enough to take the oxygen away from the metal.</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These metals are extracted using a process called </a:t>
            </a:r>
            <a:r>
              <a:rPr kumimoji="0" lang="en-US" altLang="en-US" sz="1400" b="1" i="0" u="none" strike="noStrike" cap="none" normalizeH="0" baseline="0" dirty="0">
                <a:ln>
                  <a:noFill/>
                </a:ln>
                <a:solidFill>
                  <a:srgbClr val="231F20"/>
                </a:solidFill>
                <a:effectLst/>
                <a:latin typeface="+mn-lt"/>
              </a:rPr>
              <a:t>electrolysis</a:t>
            </a:r>
            <a:r>
              <a:rPr kumimoji="0" lang="en-US" altLang="en-US" sz="1400" b="0" i="0" u="none" strike="noStrike" cap="none" normalizeH="0" baseline="0" dirty="0">
                <a:ln>
                  <a:noFill/>
                </a:ln>
                <a:solidFill>
                  <a:srgbClr val="231F20"/>
                </a:solidFill>
                <a:effectLst/>
                <a:latin typeface="+mn-lt"/>
              </a:rPr>
              <a:t>.</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 In electrolysis, an electric current is passed through the compound to split up the metal and the oxygen. </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31F20"/>
                </a:solidFill>
                <a:effectLst/>
                <a:latin typeface="+mn-lt"/>
              </a:rPr>
              <a:t>For example, an electric current can be passed through aluminium oxide (the compound) to split up the metal (aluminium) and the oxygen.</a:t>
            </a:r>
          </a:p>
          <a:p>
            <a:pPr marL="0" marR="0" lvl="0" indent="0" algn="l" defTabSz="914400" rtl="0" eaLnBrk="0" fontAlgn="t" latinLnBrk="0" hangingPunct="0">
              <a:lnSpc>
                <a:spcPct val="100000"/>
              </a:lnSpc>
              <a:spcBef>
                <a:spcPct val="0"/>
              </a:spcBef>
              <a:spcAft>
                <a:spcPct val="0"/>
              </a:spcAft>
              <a:buClrTx/>
              <a:buSzTx/>
              <a:buFontTx/>
              <a:buNone/>
              <a:tabLst/>
            </a:pPr>
            <a:r>
              <a:rPr lang="en-US" altLang="en-US" sz="1400" dirty="0">
                <a:solidFill>
                  <a:srgbClr val="231F20"/>
                </a:solidFill>
                <a:latin typeface="+mn-lt"/>
              </a:rPr>
              <a:t>    </a:t>
            </a:r>
            <a:r>
              <a:rPr lang="en-US" altLang="en-US" sz="1400" dirty="0">
                <a:solidFill>
                  <a:srgbClr val="FF0000"/>
                </a:solidFill>
                <a:latin typeface="+mn-lt"/>
              </a:rPr>
              <a:t>Aluminium Oxide </a:t>
            </a:r>
            <a:r>
              <a:rPr lang="en-US" altLang="en-US" sz="1400" dirty="0">
                <a:solidFill>
                  <a:srgbClr val="231F20"/>
                </a:solidFill>
                <a:latin typeface="+mn-lt"/>
                <a:sym typeface="Wingdings" panose="05000000000000000000" pitchFamily="2" charset="2"/>
              </a:rPr>
              <a:t> </a:t>
            </a:r>
            <a:r>
              <a:rPr lang="en-US" altLang="en-US" sz="1400" dirty="0">
                <a:solidFill>
                  <a:srgbClr val="0070C0"/>
                </a:solidFill>
                <a:latin typeface="+mn-lt"/>
                <a:sym typeface="Wingdings" panose="05000000000000000000" pitchFamily="2" charset="2"/>
              </a:rPr>
              <a:t>Aluminium + Oxygen </a:t>
            </a:r>
            <a:endParaRPr kumimoji="0" lang="en-US" altLang="en-US" sz="1400" b="0" i="0" u="none" strike="noStrike" cap="none" normalizeH="0" baseline="0" dirty="0">
              <a:ln>
                <a:noFill/>
              </a:ln>
              <a:solidFill>
                <a:srgbClr val="0070C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ndParaRPr>
          </a:p>
        </p:txBody>
      </p:sp>
      <p:sp>
        <p:nvSpPr>
          <p:cNvPr id="36" name="AutoShape 10" descr="A word equation showing that aluminium oxide becomes aluminium plus oxygen. Or as a symbol equation,  2Al₂O₃ → 4Al + 3O₂">
            <a:extLst>
              <a:ext uri="{FF2B5EF4-FFF2-40B4-BE49-F238E27FC236}">
                <a16:creationId xmlns:a16="http://schemas.microsoft.com/office/drawing/2014/main" id="{93E301C1-EF14-F73E-2F70-F52FB5A17CF3}"/>
              </a:ext>
            </a:extLst>
          </p:cNvPr>
          <p:cNvSpPr>
            <a:spLocks noChangeAspect="1" noChangeArrowheads="1"/>
          </p:cNvSpPr>
          <p:nvPr/>
        </p:nvSpPr>
        <p:spPr bwMode="auto">
          <a:xfrm>
            <a:off x="7046913" y="4887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Rectangle: Rounded Corners 36">
            <a:extLst>
              <a:ext uri="{FF2B5EF4-FFF2-40B4-BE49-F238E27FC236}">
                <a16:creationId xmlns:a16="http://schemas.microsoft.com/office/drawing/2014/main" id="{76860F83-4008-78A0-0FC5-AB93739F265A}"/>
              </a:ext>
            </a:extLst>
          </p:cNvPr>
          <p:cNvSpPr/>
          <p:nvPr/>
        </p:nvSpPr>
        <p:spPr>
          <a:xfrm>
            <a:off x="796208" y="1464010"/>
            <a:ext cx="1222815" cy="1558562"/>
          </a:xfrm>
          <a:prstGeom prst="roundRect">
            <a:avLst/>
          </a:prstGeom>
          <a:solidFill>
            <a:srgbClr val="FFCCFF">
              <a:alpha val="32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2DAADDC4-6135-8636-0562-AAB6A1388B16}"/>
              </a:ext>
            </a:extLst>
          </p:cNvPr>
          <p:cNvSpPr/>
          <p:nvPr/>
        </p:nvSpPr>
        <p:spPr>
          <a:xfrm>
            <a:off x="5030267" y="432690"/>
            <a:ext cx="3936303" cy="3704500"/>
          </a:xfrm>
          <a:prstGeom prst="roundRect">
            <a:avLst/>
          </a:prstGeom>
          <a:solidFill>
            <a:srgbClr val="FFCCFF">
              <a:alpha val="25000"/>
            </a:srgbClr>
          </a:solidFill>
          <a:ln>
            <a:solidFill>
              <a:srgbClr val="FFCC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 name="TextBox 3"/>
          <p:cNvSpPr txBox="1"/>
          <p:nvPr/>
        </p:nvSpPr>
        <p:spPr>
          <a:xfrm>
            <a:off x="2509082" y="-58525"/>
            <a:ext cx="7344190" cy="544765"/>
          </a:xfrm>
          <a:prstGeom prst="rect">
            <a:avLst/>
          </a:prstGeom>
          <a:noFill/>
        </p:spPr>
        <p:txBody>
          <a:bodyPr wrap="none" rtlCol="0">
            <a:spAutoFit/>
          </a:bodyPr>
          <a:lstStyle/>
          <a:p>
            <a:pPr defTabSz="480014">
              <a:defRPr/>
            </a:pPr>
            <a:r>
              <a:rPr lang="en-GB" sz="2940" b="1" dirty="0">
                <a:solidFill>
                  <a:prstClr val="black"/>
                </a:solidFill>
                <a:latin typeface="Calibri" panose="020F0502020204030204"/>
              </a:rPr>
              <a:t>Y8: Earth &amp; Atmosphere knowledge organiser</a:t>
            </a:r>
          </a:p>
        </p:txBody>
      </p:sp>
      <p:sp>
        <p:nvSpPr>
          <p:cNvPr id="111" name="Rectangle 110"/>
          <p:cNvSpPr/>
          <p:nvPr/>
        </p:nvSpPr>
        <p:spPr>
          <a:xfrm>
            <a:off x="5039167" y="4165306"/>
            <a:ext cx="4433224" cy="57863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2" name="Rectangle 1">
            <a:extLst>
              <a:ext uri="{FF2B5EF4-FFF2-40B4-BE49-F238E27FC236}">
                <a16:creationId xmlns:a16="http://schemas.microsoft.com/office/drawing/2014/main" id="{04A63932-0D65-4B54-9B6A-5BB27488489E}"/>
              </a:ext>
            </a:extLst>
          </p:cNvPr>
          <p:cNvSpPr/>
          <p:nvPr/>
        </p:nvSpPr>
        <p:spPr>
          <a:xfrm>
            <a:off x="9451009" y="654591"/>
            <a:ext cx="4627651" cy="2123658"/>
          </a:xfrm>
          <a:prstGeom prst="rect">
            <a:avLst/>
          </a:prstGeom>
        </p:spPr>
        <p:txBody>
          <a:bodyPr wrap="square">
            <a:spAutoFit/>
          </a:bodyPr>
          <a:lstStyle/>
          <a:p>
            <a:r>
              <a:rPr lang="en-GB" sz="1200" b="1" dirty="0">
                <a:solidFill>
                  <a:srgbClr val="231F20"/>
                </a:solidFill>
              </a:rPr>
              <a:t>Ceramics</a:t>
            </a:r>
          </a:p>
          <a:p>
            <a:pPr>
              <a:buFont typeface="Arial" panose="020B0604020202020204" pitchFamily="34" charset="0"/>
              <a:buChar char="•"/>
            </a:pPr>
            <a:r>
              <a:rPr lang="en-GB" sz="1200" dirty="0">
                <a:solidFill>
                  <a:srgbClr val="231F20"/>
                </a:solidFill>
              </a:rPr>
              <a:t>Ceramics are made from soft substances, which when heated become hard and brittle.</a:t>
            </a:r>
          </a:p>
          <a:p>
            <a:pPr>
              <a:buFont typeface="Arial" panose="020B0604020202020204" pitchFamily="34" charset="0"/>
              <a:buChar char="•"/>
            </a:pPr>
            <a:r>
              <a:rPr lang="en-GB" sz="1200" dirty="0">
                <a:solidFill>
                  <a:srgbClr val="231F20"/>
                </a:solidFill>
              </a:rPr>
              <a:t>Ceramics have many uses which can be linked to their properties.</a:t>
            </a:r>
          </a:p>
          <a:p>
            <a:pPr>
              <a:buFont typeface="Arial" panose="020B0604020202020204" pitchFamily="34" charset="0"/>
              <a:buChar char="•"/>
            </a:pPr>
            <a:r>
              <a:rPr lang="en-US" altLang="en-US" sz="1200" dirty="0">
                <a:solidFill>
                  <a:srgbClr val="231F20"/>
                </a:solidFill>
                <a:latin typeface="ReithSans"/>
              </a:rPr>
              <a:t>Common properties of ceramics include:</a:t>
            </a:r>
            <a:endParaRPr lang="en-US" altLang="en-US" sz="1200" dirty="0"/>
          </a:p>
          <a:p>
            <a:pPr lvl="1" defTabSz="914400" eaLnBrk="0" fontAlgn="base" hangingPunct="0">
              <a:spcBef>
                <a:spcPct val="0"/>
              </a:spcBef>
              <a:spcAft>
                <a:spcPct val="0"/>
              </a:spcAft>
              <a:buFontTx/>
              <a:buChar char="•"/>
            </a:pPr>
            <a:r>
              <a:rPr lang="en-US" altLang="en-US" sz="1200" dirty="0">
                <a:solidFill>
                  <a:srgbClr val="231F20"/>
                </a:solidFill>
                <a:latin typeface="ReithSans"/>
              </a:rPr>
              <a:t>hardness</a:t>
            </a:r>
          </a:p>
          <a:p>
            <a:pPr lvl="1" defTabSz="914400" eaLnBrk="0" fontAlgn="base" hangingPunct="0">
              <a:spcBef>
                <a:spcPct val="0"/>
              </a:spcBef>
              <a:spcAft>
                <a:spcPct val="0"/>
              </a:spcAft>
              <a:buFontTx/>
              <a:buChar char="•"/>
            </a:pPr>
            <a:r>
              <a:rPr lang="en-US" altLang="en-US" sz="1200" dirty="0">
                <a:solidFill>
                  <a:srgbClr val="231F20"/>
                </a:solidFill>
                <a:latin typeface="ReithSans"/>
              </a:rPr>
              <a:t>strong under compression</a:t>
            </a:r>
          </a:p>
          <a:p>
            <a:pPr lvl="1" defTabSz="914400" eaLnBrk="0" fontAlgn="base" hangingPunct="0">
              <a:spcBef>
                <a:spcPct val="0"/>
              </a:spcBef>
              <a:spcAft>
                <a:spcPct val="0"/>
              </a:spcAft>
              <a:buFontTx/>
              <a:buChar char="•"/>
            </a:pPr>
            <a:r>
              <a:rPr lang="en-US" altLang="en-US" sz="1200" dirty="0">
                <a:solidFill>
                  <a:srgbClr val="231F20"/>
                </a:solidFill>
                <a:latin typeface="ReithSans"/>
              </a:rPr>
              <a:t> brittle meaning they can shatter when struck</a:t>
            </a:r>
          </a:p>
          <a:p>
            <a:pPr lvl="1" defTabSz="914400" eaLnBrk="0" fontAlgn="base" hangingPunct="0">
              <a:spcBef>
                <a:spcPct val="0"/>
              </a:spcBef>
              <a:spcAft>
                <a:spcPct val="0"/>
              </a:spcAft>
              <a:buFontTx/>
              <a:buChar char="•"/>
            </a:pPr>
            <a:r>
              <a:rPr lang="en-US" altLang="en-US" sz="1200" dirty="0">
                <a:solidFill>
                  <a:srgbClr val="231F20"/>
                </a:solidFill>
                <a:latin typeface="ReithSans"/>
              </a:rPr>
              <a:t>heat resistant</a:t>
            </a:r>
            <a:endParaRPr lang="en-GB" sz="1200" dirty="0">
              <a:solidFill>
                <a:srgbClr val="231F20"/>
              </a:solidFill>
            </a:endParaRPr>
          </a:p>
          <a:p>
            <a:pPr>
              <a:buFont typeface="Arial" panose="020B0604020202020204" pitchFamily="34" charset="0"/>
              <a:buChar char="•"/>
            </a:pPr>
            <a:r>
              <a:rPr lang="en-GB" sz="1200" dirty="0">
                <a:solidFill>
                  <a:srgbClr val="231F20"/>
                </a:solidFill>
              </a:rPr>
              <a:t>Some uses are clearly visible, such as coffee </a:t>
            </a:r>
            <a:r>
              <a:rPr lang="en-GB" sz="1200" err="1">
                <a:solidFill>
                  <a:srgbClr val="231F20"/>
                </a:solidFill>
              </a:rPr>
              <a:t>mugs</a:t>
            </a:r>
            <a:r>
              <a:rPr lang="en-GB" sz="1200">
                <a:solidFill>
                  <a:srgbClr val="231F20"/>
                </a:solidFill>
              </a:rPr>
              <a:t>, and </a:t>
            </a:r>
            <a:r>
              <a:rPr lang="en-GB" sz="1200" dirty="0">
                <a:solidFill>
                  <a:srgbClr val="231F20"/>
                </a:solidFill>
              </a:rPr>
              <a:t>bricks  but other uses are less visible, such as in car engines.</a:t>
            </a:r>
            <a:endParaRPr lang="en-GB" sz="1200" b="0" i="0" dirty="0">
              <a:solidFill>
                <a:srgbClr val="231F20"/>
              </a:solidFill>
              <a:effectLst/>
            </a:endParaRPr>
          </a:p>
        </p:txBody>
      </p:sp>
      <p:sp>
        <p:nvSpPr>
          <p:cNvPr id="3" name="Rectangle 2">
            <a:extLst>
              <a:ext uri="{FF2B5EF4-FFF2-40B4-BE49-F238E27FC236}">
                <a16:creationId xmlns:a16="http://schemas.microsoft.com/office/drawing/2014/main" id="{92D38696-F2BB-4DEF-A23E-FCCE77E8A6D8}"/>
              </a:ext>
            </a:extLst>
          </p:cNvPr>
          <p:cNvSpPr/>
          <p:nvPr/>
        </p:nvSpPr>
        <p:spPr>
          <a:xfrm>
            <a:off x="9571408" y="5184916"/>
            <a:ext cx="2825793" cy="4893647"/>
          </a:xfrm>
          <a:prstGeom prst="rect">
            <a:avLst/>
          </a:prstGeom>
        </p:spPr>
        <p:txBody>
          <a:bodyPr wrap="square">
            <a:spAutoFit/>
          </a:bodyPr>
          <a:lstStyle/>
          <a:p>
            <a:r>
              <a:rPr lang="en-US" sz="1200" b="1" dirty="0"/>
              <a:t>1. Reinforced concrete</a:t>
            </a:r>
            <a:endParaRPr lang="en-US" sz="1200" dirty="0"/>
          </a:p>
          <a:p>
            <a:r>
              <a:rPr lang="en-US" sz="1200" dirty="0"/>
              <a:t>strong when stretched </a:t>
            </a:r>
          </a:p>
          <a:p>
            <a:r>
              <a:rPr lang="en-US" sz="1200" dirty="0"/>
              <a:t>(because of the steel)</a:t>
            </a:r>
          </a:p>
          <a:p>
            <a:r>
              <a:rPr lang="en-US" sz="1200" dirty="0"/>
              <a:t>strong when squashed </a:t>
            </a:r>
          </a:p>
          <a:p>
            <a:r>
              <a:rPr lang="en-US" sz="1200" dirty="0"/>
              <a:t>(because of the concrete)</a:t>
            </a:r>
          </a:p>
          <a:p>
            <a:pPr lvl="0" defTabSz="914400" eaLnBrk="0" fontAlgn="t" hangingPunct="0">
              <a:spcBef>
                <a:spcPct val="0"/>
              </a:spcBef>
              <a:spcAft>
                <a:spcPct val="0"/>
              </a:spcAft>
            </a:pPr>
            <a:endParaRPr lang="en-US" altLang="en-US" sz="1200" b="1" dirty="0">
              <a:solidFill>
                <a:srgbClr val="231F20"/>
              </a:solidFill>
            </a:endParaRPr>
          </a:p>
          <a:p>
            <a:pPr lvl="0" defTabSz="914400" eaLnBrk="0" fontAlgn="t" hangingPunct="0">
              <a:spcBef>
                <a:spcPct val="0"/>
              </a:spcBef>
              <a:spcAft>
                <a:spcPct val="0"/>
              </a:spcAft>
            </a:pPr>
            <a:r>
              <a:rPr lang="en-US" altLang="en-US" sz="1200" b="1" dirty="0">
                <a:solidFill>
                  <a:srgbClr val="231F20"/>
                </a:solidFill>
              </a:rPr>
              <a:t>2.  </a:t>
            </a:r>
            <a:r>
              <a:rPr lang="en-US" altLang="en-US" sz="1200" b="1" dirty="0" err="1">
                <a:solidFill>
                  <a:srgbClr val="231F20"/>
                </a:solidFill>
              </a:rPr>
              <a:t>Fibreglass</a:t>
            </a:r>
            <a:endParaRPr lang="en-US" altLang="en-US" sz="1200" dirty="0">
              <a:solidFill>
                <a:srgbClr val="231F20"/>
              </a:solidFill>
            </a:endParaRPr>
          </a:p>
          <a:p>
            <a:pPr lvl="0" defTabSz="914400" eaLnBrk="0" fontAlgn="t" hangingPunct="0">
              <a:spcBef>
                <a:spcPct val="0"/>
              </a:spcBef>
              <a:spcAft>
                <a:spcPct val="0"/>
              </a:spcAft>
            </a:pPr>
            <a:r>
              <a:rPr lang="en-US" altLang="en-US" sz="1200" dirty="0" err="1">
                <a:solidFill>
                  <a:srgbClr val="231F20"/>
                </a:solidFill>
              </a:rPr>
              <a:t>Fibreglass</a:t>
            </a:r>
            <a:r>
              <a:rPr lang="en-US" altLang="en-US" sz="1200" dirty="0">
                <a:solidFill>
                  <a:srgbClr val="231F20"/>
                </a:solidFill>
              </a:rPr>
              <a:t> is made from a mesh of glass </a:t>
            </a:r>
            <a:r>
              <a:rPr lang="en-US" altLang="en-US" sz="1200" dirty="0" err="1">
                <a:solidFill>
                  <a:srgbClr val="231F20"/>
                </a:solidFill>
              </a:rPr>
              <a:t>fibres</a:t>
            </a:r>
            <a:r>
              <a:rPr lang="en-US" altLang="en-US" sz="1200" dirty="0">
                <a:solidFill>
                  <a:srgbClr val="231F20"/>
                </a:solidFill>
              </a:rPr>
              <a:t> set in a tough polymer.  The glass </a:t>
            </a:r>
            <a:r>
              <a:rPr lang="en-US" altLang="en-US" sz="1200" dirty="0" err="1">
                <a:solidFill>
                  <a:srgbClr val="231F20"/>
                </a:solidFill>
              </a:rPr>
              <a:t>fibres</a:t>
            </a:r>
            <a:r>
              <a:rPr lang="en-US" altLang="en-US" sz="1200" dirty="0">
                <a:solidFill>
                  <a:srgbClr val="231F20"/>
                </a:solidFill>
              </a:rPr>
              <a:t> make the material strong, the polymer makes it lightweight</a:t>
            </a:r>
            <a:endParaRPr lang="en-US" sz="1200" dirty="0"/>
          </a:p>
          <a:p>
            <a:pPr lvl="0" defTabSz="914400" eaLnBrk="0" fontAlgn="t" hangingPunct="0">
              <a:spcBef>
                <a:spcPct val="0"/>
              </a:spcBef>
              <a:spcAft>
                <a:spcPct val="0"/>
              </a:spcAft>
            </a:pPr>
            <a:endParaRPr lang="en-US" altLang="en-US" sz="1200" b="1" dirty="0">
              <a:solidFill>
                <a:srgbClr val="231F20"/>
              </a:solidFill>
            </a:endParaRPr>
          </a:p>
          <a:p>
            <a:pPr lvl="0" defTabSz="914400" eaLnBrk="0" fontAlgn="t" hangingPunct="0">
              <a:spcBef>
                <a:spcPct val="0"/>
              </a:spcBef>
              <a:spcAft>
                <a:spcPct val="0"/>
              </a:spcAft>
            </a:pPr>
            <a:r>
              <a:rPr lang="en-US" altLang="en-US" sz="1200" b="1" dirty="0">
                <a:solidFill>
                  <a:srgbClr val="231F20"/>
                </a:solidFill>
              </a:rPr>
              <a:t>3.  Carbon </a:t>
            </a:r>
            <a:r>
              <a:rPr lang="en-US" altLang="en-US" sz="1200" b="1" dirty="0" err="1">
                <a:solidFill>
                  <a:srgbClr val="231F20"/>
                </a:solidFill>
              </a:rPr>
              <a:t>fibre</a:t>
            </a:r>
            <a:r>
              <a:rPr lang="en-US" altLang="en-US" sz="1200" b="1" dirty="0">
                <a:solidFill>
                  <a:srgbClr val="231F20"/>
                </a:solidFill>
              </a:rPr>
              <a:t> reinforced polymer (CFRP)</a:t>
            </a:r>
            <a:endParaRPr lang="en-US" altLang="en-US" sz="1200" dirty="0">
              <a:solidFill>
                <a:srgbClr val="231F20"/>
              </a:solidFill>
            </a:endParaRPr>
          </a:p>
          <a:p>
            <a:pPr lvl="0" defTabSz="914400" eaLnBrk="0" fontAlgn="t" hangingPunct="0">
              <a:spcBef>
                <a:spcPct val="0"/>
              </a:spcBef>
              <a:spcAft>
                <a:spcPct val="0"/>
              </a:spcAft>
            </a:pPr>
            <a:r>
              <a:rPr lang="en-US" altLang="en-US" sz="1200" dirty="0">
                <a:solidFill>
                  <a:srgbClr val="231F20"/>
                </a:solidFill>
              </a:rPr>
              <a:t>Carbon </a:t>
            </a:r>
            <a:r>
              <a:rPr lang="en-US" altLang="en-US" sz="1200" dirty="0" err="1">
                <a:solidFill>
                  <a:srgbClr val="231F20"/>
                </a:solidFill>
              </a:rPr>
              <a:t>fibre</a:t>
            </a:r>
            <a:r>
              <a:rPr lang="en-US" altLang="en-US" sz="1200" dirty="0">
                <a:solidFill>
                  <a:srgbClr val="231F20"/>
                </a:solidFill>
              </a:rPr>
              <a:t> reinforced polymer (CFRP) is made from carbon </a:t>
            </a:r>
            <a:r>
              <a:rPr lang="en-US" altLang="en-US" sz="1200" dirty="0" err="1">
                <a:solidFill>
                  <a:srgbClr val="231F20"/>
                </a:solidFill>
              </a:rPr>
              <a:t>fibre</a:t>
            </a:r>
            <a:r>
              <a:rPr lang="en-US" altLang="en-US" sz="1200" dirty="0">
                <a:solidFill>
                  <a:srgbClr val="231F20"/>
                </a:solidFill>
              </a:rPr>
              <a:t> which is strong and light but very flexible, and a polymer </a:t>
            </a:r>
          </a:p>
          <a:p>
            <a:pPr lvl="0" defTabSz="914400" eaLnBrk="0" fontAlgn="t" hangingPunct="0">
              <a:spcBef>
                <a:spcPct val="0"/>
              </a:spcBef>
              <a:spcAft>
                <a:spcPct val="0"/>
              </a:spcAft>
            </a:pPr>
            <a:r>
              <a:rPr lang="en-US" altLang="en-US" sz="1200" dirty="0">
                <a:solidFill>
                  <a:srgbClr val="231F20"/>
                </a:solidFill>
              </a:rPr>
              <a:t>resin which is stiff but weak. </a:t>
            </a:r>
            <a:endParaRPr lang="en-US" sz="1200" dirty="0"/>
          </a:p>
          <a:p>
            <a:pPr lvl="0" defTabSz="914400" eaLnBrk="0" fontAlgn="t" hangingPunct="0">
              <a:spcBef>
                <a:spcPct val="0"/>
              </a:spcBef>
              <a:spcAft>
                <a:spcPct val="0"/>
              </a:spcAft>
            </a:pPr>
            <a:endParaRPr lang="en-US" altLang="en-US" sz="1200" b="1" dirty="0">
              <a:solidFill>
                <a:srgbClr val="231F20"/>
              </a:solidFill>
            </a:endParaRPr>
          </a:p>
          <a:p>
            <a:pPr lvl="0" defTabSz="914400" eaLnBrk="0" fontAlgn="t" hangingPunct="0">
              <a:spcBef>
                <a:spcPct val="0"/>
              </a:spcBef>
              <a:spcAft>
                <a:spcPct val="0"/>
              </a:spcAft>
            </a:pPr>
            <a:r>
              <a:rPr lang="en-US" altLang="en-US" sz="1200" b="1" dirty="0">
                <a:solidFill>
                  <a:srgbClr val="231F20"/>
                </a:solidFill>
              </a:rPr>
              <a:t>4.  Medium density </a:t>
            </a:r>
            <a:r>
              <a:rPr lang="en-US" altLang="en-US" sz="1200" b="1" dirty="0" err="1">
                <a:solidFill>
                  <a:srgbClr val="231F20"/>
                </a:solidFill>
              </a:rPr>
              <a:t>fibreboard</a:t>
            </a:r>
            <a:r>
              <a:rPr lang="en-US" altLang="en-US" sz="1200" b="1" dirty="0">
                <a:solidFill>
                  <a:srgbClr val="231F20"/>
                </a:solidFill>
              </a:rPr>
              <a:t> (MDF)</a:t>
            </a:r>
            <a:endParaRPr lang="en-US" altLang="en-US" sz="1200" dirty="0">
              <a:solidFill>
                <a:srgbClr val="231F20"/>
              </a:solidFill>
            </a:endParaRPr>
          </a:p>
          <a:p>
            <a:pPr lvl="0" defTabSz="914400" eaLnBrk="0" fontAlgn="t" hangingPunct="0">
              <a:spcBef>
                <a:spcPct val="0"/>
              </a:spcBef>
              <a:spcAft>
                <a:spcPct val="0"/>
              </a:spcAft>
            </a:pPr>
            <a:r>
              <a:rPr lang="en-US" altLang="en-US" sz="1200" dirty="0">
                <a:solidFill>
                  <a:srgbClr val="231F20"/>
                </a:solidFill>
              </a:rPr>
              <a:t>MDF is made from wood </a:t>
            </a:r>
            <a:r>
              <a:rPr lang="en-US" altLang="en-US" sz="1200" dirty="0" err="1">
                <a:solidFill>
                  <a:srgbClr val="231F20"/>
                </a:solidFill>
              </a:rPr>
              <a:t>fibres</a:t>
            </a:r>
            <a:r>
              <a:rPr lang="en-US" altLang="en-US" sz="1200" dirty="0">
                <a:solidFill>
                  <a:srgbClr val="231F20"/>
                </a:solidFill>
              </a:rPr>
              <a:t> and glue. </a:t>
            </a:r>
            <a:r>
              <a:rPr lang="en-US" sz="1200" dirty="0"/>
              <a:t>It is easy to shape, flexible and is easily painted and glued. It can be made into different thicknesses. This makes it useful for making furniture.</a:t>
            </a:r>
            <a:endParaRPr lang="en-US" altLang="en-US" sz="1200" dirty="0"/>
          </a:p>
          <a:p>
            <a:pPr marL="171450" indent="-171450">
              <a:buFont typeface="Arial" panose="020B0604020202020204" pitchFamily="34" charset="0"/>
              <a:buChar char="•"/>
            </a:pPr>
            <a:endParaRPr lang="en-GB" sz="1200" dirty="0"/>
          </a:p>
        </p:txBody>
      </p:sp>
      <p:sp>
        <p:nvSpPr>
          <p:cNvPr id="11" name="AutoShape 5" descr="A modern racing bike">
            <a:extLst>
              <a:ext uri="{FF2B5EF4-FFF2-40B4-BE49-F238E27FC236}">
                <a16:creationId xmlns:a16="http://schemas.microsoft.com/office/drawing/2014/main" id="{AC6FD0CF-E6AF-44AC-A890-286F69317C35}"/>
              </a:ext>
            </a:extLst>
          </p:cNvPr>
          <p:cNvSpPr>
            <a:spLocks noChangeAspect="1" noChangeArrowheads="1"/>
          </p:cNvSpPr>
          <p:nvPr/>
        </p:nvSpPr>
        <p:spPr bwMode="auto">
          <a:xfrm>
            <a:off x="-1948332" y="2318000"/>
            <a:ext cx="116173"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a:extLst>
              <a:ext uri="{FF2B5EF4-FFF2-40B4-BE49-F238E27FC236}">
                <a16:creationId xmlns:a16="http://schemas.microsoft.com/office/drawing/2014/main" id="{1A8FCBAC-A004-44F7-8A76-8D92185195D8}"/>
              </a:ext>
            </a:extLst>
          </p:cNvPr>
          <p:cNvPicPr>
            <a:picLocks noChangeAspect="1"/>
          </p:cNvPicPr>
          <p:nvPr/>
        </p:nvPicPr>
        <p:blipFill>
          <a:blip r:embed="rId3"/>
          <a:stretch>
            <a:fillRect/>
          </a:stretch>
        </p:blipFill>
        <p:spPr>
          <a:xfrm>
            <a:off x="12452929" y="6690882"/>
            <a:ext cx="1752845" cy="1438476"/>
          </a:xfrm>
          <a:prstGeom prst="rect">
            <a:avLst/>
          </a:prstGeom>
        </p:spPr>
      </p:pic>
      <p:sp>
        <p:nvSpPr>
          <p:cNvPr id="14" name="Rectangle 13">
            <a:extLst>
              <a:ext uri="{FF2B5EF4-FFF2-40B4-BE49-F238E27FC236}">
                <a16:creationId xmlns:a16="http://schemas.microsoft.com/office/drawing/2014/main" id="{84506205-95D2-4339-9401-E89F15986E72}"/>
              </a:ext>
            </a:extLst>
          </p:cNvPr>
          <p:cNvSpPr/>
          <p:nvPr/>
        </p:nvSpPr>
        <p:spPr>
          <a:xfrm>
            <a:off x="9507119" y="3950834"/>
            <a:ext cx="4886206" cy="1200329"/>
          </a:xfrm>
          <a:prstGeom prst="rect">
            <a:avLst/>
          </a:prstGeom>
        </p:spPr>
        <p:txBody>
          <a:bodyPr wrap="square">
            <a:spAutoFit/>
          </a:bodyPr>
          <a:lstStyle/>
          <a:p>
            <a:r>
              <a:rPr lang="en-US" sz="1200" b="1" dirty="0">
                <a:solidFill>
                  <a:srgbClr val="231F20"/>
                </a:solidFill>
              </a:rPr>
              <a:t>Composites</a:t>
            </a:r>
          </a:p>
          <a:p>
            <a:pPr marL="171450" indent="-171450">
              <a:buFont typeface="Arial" panose="020B0604020202020204" pitchFamily="34" charset="0"/>
              <a:buChar char="•"/>
            </a:pPr>
            <a:r>
              <a:rPr lang="en-US" sz="1200" dirty="0">
                <a:solidFill>
                  <a:srgbClr val="231F20"/>
                </a:solidFill>
              </a:rPr>
              <a:t>Composite materials are made from two or more different types of material. </a:t>
            </a:r>
            <a:r>
              <a:rPr lang="en-US" altLang="en-US" sz="1200" dirty="0">
                <a:solidFill>
                  <a:srgbClr val="231F20"/>
                </a:solidFill>
              </a:rPr>
              <a:t>The materials for a composite material are chosen because they have different properties that combine to make a more useful material.</a:t>
            </a:r>
            <a:r>
              <a:rPr lang="en-US" altLang="en-US" sz="1200" dirty="0"/>
              <a:t> </a:t>
            </a:r>
          </a:p>
          <a:p>
            <a:r>
              <a:rPr lang="en-US" altLang="en-US" sz="1200" dirty="0"/>
              <a:t>Examples </a:t>
            </a:r>
          </a:p>
        </p:txBody>
      </p:sp>
      <p:pic>
        <p:nvPicPr>
          <p:cNvPr id="15" name="Picture 14">
            <a:extLst>
              <a:ext uri="{FF2B5EF4-FFF2-40B4-BE49-F238E27FC236}">
                <a16:creationId xmlns:a16="http://schemas.microsoft.com/office/drawing/2014/main" id="{20C514E4-1581-4EAC-8A4D-6B33E3C7A820}"/>
              </a:ext>
            </a:extLst>
          </p:cNvPr>
          <p:cNvPicPr>
            <a:picLocks noChangeAspect="1"/>
          </p:cNvPicPr>
          <p:nvPr/>
        </p:nvPicPr>
        <p:blipFill>
          <a:blip r:embed="rId4"/>
          <a:stretch>
            <a:fillRect/>
          </a:stretch>
        </p:blipFill>
        <p:spPr>
          <a:xfrm>
            <a:off x="12489587" y="8129358"/>
            <a:ext cx="1623801" cy="1438476"/>
          </a:xfrm>
          <a:prstGeom prst="rect">
            <a:avLst/>
          </a:prstGeom>
        </p:spPr>
      </p:pic>
      <p:pic>
        <p:nvPicPr>
          <p:cNvPr id="40" name="Picture 39">
            <a:extLst>
              <a:ext uri="{FF2B5EF4-FFF2-40B4-BE49-F238E27FC236}">
                <a16:creationId xmlns:a16="http://schemas.microsoft.com/office/drawing/2014/main" id="{C695D117-A19C-4FCE-A986-F542A10AA3A0}"/>
              </a:ext>
            </a:extLst>
          </p:cNvPr>
          <p:cNvPicPr>
            <a:picLocks noChangeAspect="1"/>
          </p:cNvPicPr>
          <p:nvPr/>
        </p:nvPicPr>
        <p:blipFill>
          <a:blip r:embed="rId5"/>
          <a:stretch>
            <a:fillRect/>
          </a:stretch>
        </p:blipFill>
        <p:spPr>
          <a:xfrm>
            <a:off x="11707425" y="4748340"/>
            <a:ext cx="2565037" cy="1762331"/>
          </a:xfrm>
          <a:prstGeom prst="rect">
            <a:avLst/>
          </a:prstGeom>
        </p:spPr>
      </p:pic>
      <p:sp>
        <p:nvSpPr>
          <p:cNvPr id="41" name="Rectangle 40">
            <a:extLst>
              <a:ext uri="{FF2B5EF4-FFF2-40B4-BE49-F238E27FC236}">
                <a16:creationId xmlns:a16="http://schemas.microsoft.com/office/drawing/2014/main" id="{F10E0274-1E00-4143-B9E0-BC79FFBDBB03}"/>
              </a:ext>
            </a:extLst>
          </p:cNvPr>
          <p:cNvSpPr/>
          <p:nvPr/>
        </p:nvSpPr>
        <p:spPr>
          <a:xfrm>
            <a:off x="5088478" y="4136829"/>
            <a:ext cx="4459086" cy="6001643"/>
          </a:xfrm>
          <a:prstGeom prst="rect">
            <a:avLst/>
          </a:prstGeom>
        </p:spPr>
        <p:txBody>
          <a:bodyPr wrap="square">
            <a:spAutoFit/>
          </a:bodyPr>
          <a:lstStyle/>
          <a:p>
            <a:r>
              <a:rPr lang="en-US" sz="1200" b="1" dirty="0">
                <a:solidFill>
                  <a:srgbClr val="231F20"/>
                </a:solidFill>
              </a:rPr>
              <a:t>Polymers </a:t>
            </a:r>
          </a:p>
          <a:p>
            <a:pPr>
              <a:buFont typeface="Arial" panose="020B0604020202020204" pitchFamily="34" charset="0"/>
              <a:buChar char="•"/>
            </a:pPr>
            <a:r>
              <a:rPr lang="en-US" sz="1200" dirty="0">
                <a:solidFill>
                  <a:srgbClr val="231F20"/>
                </a:solidFill>
              </a:rPr>
              <a:t>Polymers are very long chain molecules made from small repeating units called monomers.</a:t>
            </a:r>
          </a:p>
          <a:p>
            <a:pPr>
              <a:buFont typeface="Arial" panose="020B0604020202020204" pitchFamily="34" charset="0"/>
              <a:buChar char="•"/>
            </a:pPr>
            <a:r>
              <a:rPr lang="en-US" sz="1200" dirty="0"/>
              <a:t>Some polymers are naturally occurring like cellulose, DNA and proteins. </a:t>
            </a:r>
            <a:endParaRPr lang="en-US" dirty="0"/>
          </a:p>
          <a:p>
            <a:pPr>
              <a:buFont typeface="Arial" panose="020B0604020202020204" pitchFamily="34" charset="0"/>
              <a:buChar char="•"/>
            </a:pPr>
            <a:r>
              <a:rPr lang="en-US" sz="1200" dirty="0"/>
              <a:t>Synthetic polymers are manufactured using chemical reactions that join lots of small molecules together to make long molecules. </a:t>
            </a:r>
          </a:p>
          <a:p>
            <a:pPr>
              <a:buFont typeface="Arial" panose="020B0604020202020204" pitchFamily="34" charset="0"/>
              <a:buChar char="•"/>
            </a:pPr>
            <a:r>
              <a:rPr lang="en-US" sz="1200" dirty="0"/>
              <a:t>Synthetic polymers are best known by their common name, plastics.</a:t>
            </a:r>
          </a:p>
          <a:p>
            <a:pPr lvl="0" defTabSz="914400" eaLnBrk="0" fontAlgn="base" hangingPunct="0">
              <a:spcBef>
                <a:spcPct val="0"/>
              </a:spcBef>
              <a:spcAft>
                <a:spcPct val="0"/>
              </a:spcAft>
            </a:pPr>
            <a:r>
              <a:rPr lang="en-US" altLang="en-US" sz="1200" dirty="0">
                <a:solidFill>
                  <a:srgbClr val="231F20"/>
                </a:solidFill>
              </a:rPr>
              <a:t>Synthetic polymers often have these  in common:</a:t>
            </a:r>
            <a:endParaRPr lang="en-US" altLang="en-US" sz="1200" dirty="0"/>
          </a:p>
          <a:p>
            <a:pPr lvl="0" defTabSz="914400" eaLnBrk="0" fontAlgn="base" hangingPunct="0">
              <a:spcBef>
                <a:spcPct val="0"/>
              </a:spcBef>
              <a:spcAft>
                <a:spcPct val="0"/>
              </a:spcAft>
              <a:buFontTx/>
              <a:buChar char="•"/>
            </a:pPr>
            <a:r>
              <a:rPr lang="en-US" altLang="en-US" sz="1200" dirty="0">
                <a:solidFill>
                  <a:srgbClr val="231F20"/>
                </a:solidFill>
              </a:rPr>
              <a:t>they are chemically unreactive</a:t>
            </a:r>
          </a:p>
          <a:p>
            <a:pPr lvl="0" defTabSz="914400" eaLnBrk="0" fontAlgn="base" hangingPunct="0">
              <a:spcBef>
                <a:spcPct val="0"/>
              </a:spcBef>
              <a:spcAft>
                <a:spcPct val="0"/>
              </a:spcAft>
              <a:buFontTx/>
              <a:buChar char="•"/>
            </a:pPr>
            <a:r>
              <a:rPr lang="en-US" altLang="en-US" sz="1200" dirty="0">
                <a:solidFill>
                  <a:srgbClr val="231F20"/>
                </a:solidFill>
              </a:rPr>
              <a:t>they are solids at room temperature</a:t>
            </a:r>
          </a:p>
          <a:p>
            <a:pPr lvl="0" defTabSz="914400" eaLnBrk="0" fontAlgn="base" hangingPunct="0">
              <a:spcBef>
                <a:spcPct val="0"/>
              </a:spcBef>
              <a:spcAft>
                <a:spcPct val="0"/>
              </a:spcAft>
              <a:buFontTx/>
              <a:buChar char="•"/>
            </a:pPr>
            <a:r>
              <a:rPr lang="en-US" altLang="en-US" sz="1200" dirty="0">
                <a:solidFill>
                  <a:srgbClr val="231F20"/>
                </a:solidFill>
              </a:rPr>
              <a:t>they can be </a:t>
            </a:r>
            <a:r>
              <a:rPr lang="en-US" altLang="en-US" sz="1200" dirty="0" err="1">
                <a:solidFill>
                  <a:srgbClr val="231F20"/>
                </a:solidFill>
              </a:rPr>
              <a:t>moulded</a:t>
            </a:r>
            <a:r>
              <a:rPr lang="en-US" altLang="en-US" sz="1200" dirty="0">
                <a:solidFill>
                  <a:srgbClr val="231F20"/>
                </a:solidFill>
              </a:rPr>
              <a:t> into shape</a:t>
            </a:r>
          </a:p>
          <a:p>
            <a:pPr lvl="0" defTabSz="914400" eaLnBrk="0" fontAlgn="base" hangingPunct="0">
              <a:spcBef>
                <a:spcPct val="0"/>
              </a:spcBef>
              <a:spcAft>
                <a:spcPct val="0"/>
              </a:spcAft>
              <a:buFontTx/>
              <a:buChar char="•"/>
            </a:pPr>
            <a:r>
              <a:rPr lang="en-US" altLang="en-US" sz="1200" dirty="0">
                <a:solidFill>
                  <a:srgbClr val="231F20"/>
                </a:solidFill>
              </a:rPr>
              <a:t>they are electrical insulators</a:t>
            </a:r>
          </a:p>
          <a:p>
            <a:pPr lvl="0" defTabSz="914400" eaLnBrk="0" fontAlgn="base" hangingPunct="0">
              <a:spcBef>
                <a:spcPct val="0"/>
              </a:spcBef>
              <a:spcAft>
                <a:spcPct val="0"/>
              </a:spcAft>
              <a:buFontTx/>
              <a:buChar char="•"/>
            </a:pPr>
            <a:r>
              <a:rPr lang="en-US" altLang="en-US" sz="1200" dirty="0">
                <a:solidFill>
                  <a:srgbClr val="231F20"/>
                </a:solidFill>
              </a:rPr>
              <a:t>they are strong and hard-wearing</a:t>
            </a:r>
          </a:p>
          <a:p>
            <a:pPr>
              <a:buFont typeface="Arial" panose="020B0604020202020204" pitchFamily="34" charset="0"/>
              <a:buChar char="•"/>
            </a:pPr>
            <a:r>
              <a:rPr lang="en-US" sz="1200" dirty="0"/>
              <a:t>Synthetic polymers tend to have names including the word ‘poly’. For example, poly</a:t>
            </a:r>
            <a:r>
              <a:rPr lang="en-US" sz="1200" b="1" dirty="0"/>
              <a:t>ethene</a:t>
            </a:r>
            <a:r>
              <a:rPr lang="en-US" sz="1200" dirty="0"/>
              <a:t> or poly</a:t>
            </a:r>
            <a:r>
              <a:rPr lang="en-US" sz="1200" b="1" dirty="0"/>
              <a:t>styrene</a:t>
            </a:r>
            <a:r>
              <a:rPr lang="en-US" sz="1200" dirty="0"/>
              <a:t>. </a:t>
            </a:r>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endParaRPr lang="en-US" sz="1200" dirty="0"/>
          </a:p>
          <a:p>
            <a:pPr>
              <a:buFont typeface="Arial" panose="020B0604020202020204" pitchFamily="34" charset="0"/>
              <a:buChar char="•"/>
            </a:pPr>
            <a:r>
              <a:rPr lang="en-US" sz="1200" dirty="0"/>
              <a:t>Due to polymers being unreactive they are very difficult to dispose of. When they are thrown away, they do not break down very quickly and so stay in the environment for a long time. </a:t>
            </a:r>
          </a:p>
          <a:p>
            <a:pPr>
              <a:buFont typeface="Arial" panose="020B0604020202020204" pitchFamily="34" charset="0"/>
              <a:buChar char="•"/>
            </a:pPr>
            <a:endParaRPr lang="en-US" sz="1200" b="0" i="0" dirty="0">
              <a:solidFill>
                <a:srgbClr val="231F20"/>
              </a:solidFill>
              <a:effectLst/>
            </a:endParaRPr>
          </a:p>
        </p:txBody>
      </p:sp>
      <p:pic>
        <p:nvPicPr>
          <p:cNvPr id="43" name="Picture 42">
            <a:extLst>
              <a:ext uri="{FF2B5EF4-FFF2-40B4-BE49-F238E27FC236}">
                <a16:creationId xmlns:a16="http://schemas.microsoft.com/office/drawing/2014/main" id="{CB0E8583-9E5A-4497-B302-7329F04AE1C4}"/>
              </a:ext>
            </a:extLst>
          </p:cNvPr>
          <p:cNvPicPr>
            <a:picLocks noChangeAspect="1"/>
          </p:cNvPicPr>
          <p:nvPr/>
        </p:nvPicPr>
        <p:blipFill>
          <a:blip r:embed="rId6"/>
          <a:stretch>
            <a:fillRect/>
          </a:stretch>
        </p:blipFill>
        <p:spPr>
          <a:xfrm>
            <a:off x="5142135" y="7058482"/>
            <a:ext cx="4324954" cy="2181529"/>
          </a:xfrm>
          <a:prstGeom prst="rect">
            <a:avLst/>
          </a:prstGeom>
        </p:spPr>
      </p:pic>
      <p:pic>
        <p:nvPicPr>
          <p:cNvPr id="44" name="Picture 43">
            <a:extLst>
              <a:ext uri="{FF2B5EF4-FFF2-40B4-BE49-F238E27FC236}">
                <a16:creationId xmlns:a16="http://schemas.microsoft.com/office/drawing/2014/main" id="{EA024DF3-DCF6-4027-9828-6FA01956BA94}"/>
              </a:ext>
            </a:extLst>
          </p:cNvPr>
          <p:cNvPicPr>
            <a:picLocks noChangeAspect="1"/>
          </p:cNvPicPr>
          <p:nvPr/>
        </p:nvPicPr>
        <p:blipFill>
          <a:blip r:embed="rId7"/>
          <a:stretch>
            <a:fillRect/>
          </a:stretch>
        </p:blipFill>
        <p:spPr>
          <a:xfrm>
            <a:off x="12338745" y="2776301"/>
            <a:ext cx="1848108" cy="1409897"/>
          </a:xfrm>
          <a:prstGeom prst="rect">
            <a:avLst/>
          </a:prstGeom>
        </p:spPr>
      </p:pic>
      <p:pic>
        <p:nvPicPr>
          <p:cNvPr id="45" name="Picture 44">
            <a:extLst>
              <a:ext uri="{FF2B5EF4-FFF2-40B4-BE49-F238E27FC236}">
                <a16:creationId xmlns:a16="http://schemas.microsoft.com/office/drawing/2014/main" id="{3445C2B7-0F5A-44AB-84C7-1AE1A357E1A1}"/>
              </a:ext>
            </a:extLst>
          </p:cNvPr>
          <p:cNvPicPr>
            <a:picLocks noChangeAspect="1"/>
          </p:cNvPicPr>
          <p:nvPr/>
        </p:nvPicPr>
        <p:blipFill>
          <a:blip r:embed="rId8"/>
          <a:stretch>
            <a:fillRect/>
          </a:stretch>
        </p:blipFill>
        <p:spPr>
          <a:xfrm>
            <a:off x="10538443" y="2729371"/>
            <a:ext cx="1219308" cy="1385881"/>
          </a:xfrm>
          <a:prstGeom prst="rect">
            <a:avLst/>
          </a:prstGeom>
        </p:spPr>
      </p:pic>
    </p:spTree>
    <p:extLst>
      <p:ext uri="{BB962C8B-B14F-4D97-AF65-F5344CB8AC3E}">
        <p14:creationId xmlns:p14="http://schemas.microsoft.com/office/powerpoint/2010/main" val="423745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A5945C-8A98-4648-BE6E-68915609C559}"/>
              </a:ext>
            </a:extLst>
          </p:cNvPr>
          <p:cNvSpPr/>
          <p:nvPr/>
        </p:nvSpPr>
        <p:spPr>
          <a:xfrm>
            <a:off x="214710" y="415017"/>
            <a:ext cx="4678122" cy="9448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00" dirty="0">
              <a:solidFill>
                <a:prstClr val="white"/>
              </a:solidFill>
            </a:endParaRPr>
          </a:p>
        </p:txBody>
      </p:sp>
      <p:sp>
        <p:nvSpPr>
          <p:cNvPr id="6" name="TextBox 5">
            <a:extLst>
              <a:ext uri="{FF2B5EF4-FFF2-40B4-BE49-F238E27FC236}">
                <a16:creationId xmlns:a16="http://schemas.microsoft.com/office/drawing/2014/main" id="{5D9FF57E-301E-40F5-BB07-FAD2B0FD3E13}"/>
              </a:ext>
            </a:extLst>
          </p:cNvPr>
          <p:cNvSpPr txBox="1"/>
          <p:nvPr/>
        </p:nvSpPr>
        <p:spPr>
          <a:xfrm>
            <a:off x="638006" y="415017"/>
            <a:ext cx="1721818"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11  Recycling </a:t>
            </a:r>
          </a:p>
        </p:txBody>
      </p:sp>
      <p:sp>
        <p:nvSpPr>
          <p:cNvPr id="7" name="Right Arrow 18">
            <a:extLst>
              <a:ext uri="{FF2B5EF4-FFF2-40B4-BE49-F238E27FC236}">
                <a16:creationId xmlns:a16="http://schemas.microsoft.com/office/drawing/2014/main" id="{EFD2367F-DEDD-4C97-9562-48ED0541E5E4}"/>
              </a:ext>
            </a:extLst>
          </p:cNvPr>
          <p:cNvSpPr/>
          <p:nvPr/>
        </p:nvSpPr>
        <p:spPr>
          <a:xfrm>
            <a:off x="4800518" y="2382116"/>
            <a:ext cx="524185"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890">
              <a:solidFill>
                <a:prstClr val="white"/>
              </a:solidFill>
              <a:latin typeface="Calibri" panose="020F0502020204030204"/>
            </a:endParaRPr>
          </a:p>
        </p:txBody>
      </p:sp>
      <p:sp>
        <p:nvSpPr>
          <p:cNvPr id="8" name="Rectangle 7">
            <a:extLst>
              <a:ext uri="{FF2B5EF4-FFF2-40B4-BE49-F238E27FC236}">
                <a16:creationId xmlns:a16="http://schemas.microsoft.com/office/drawing/2014/main" id="{5D000B2B-8940-45A0-B0E4-CA32422521F5}"/>
              </a:ext>
            </a:extLst>
          </p:cNvPr>
          <p:cNvSpPr/>
          <p:nvPr/>
        </p:nvSpPr>
        <p:spPr>
          <a:xfrm>
            <a:off x="5316128" y="360152"/>
            <a:ext cx="8869375" cy="97204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b="1"/>
              <a:t>How are greenhouse gases produced?</a:t>
            </a:r>
          </a:p>
          <a:p>
            <a:pPr fontAlgn="t"/>
            <a:r>
              <a:rPr lang="en-US"/>
              <a:t>Small amounts of greenhouse gases are produced by </a:t>
            </a:r>
            <a:r>
              <a:rPr lang="en-US" b="1"/>
              <a:t>natural</a:t>
            </a:r>
            <a:r>
              <a:rPr lang="en-US"/>
              <a:t> processes.</a:t>
            </a:r>
          </a:p>
          <a:p>
            <a:pPr fontAlgn="t"/>
            <a:r>
              <a:rPr lang="en-US"/>
              <a:t>For example:</a:t>
            </a:r>
          </a:p>
          <a:p>
            <a:pPr fontAlgn="t"/>
            <a:r>
              <a:rPr lang="en-US"/>
              <a:t>volcanoes produce </a:t>
            </a:r>
            <a:r>
              <a:rPr lang="en-US" b="1"/>
              <a:t>carbon dioxide</a:t>
            </a:r>
            <a:endParaRPr lang="en-US"/>
          </a:p>
          <a:p>
            <a:pPr fontAlgn="t"/>
            <a:r>
              <a:rPr lang="en-US"/>
              <a:t>rotting plants and animals produce </a:t>
            </a:r>
            <a:r>
              <a:rPr lang="en-US" b="1"/>
              <a:t>methane</a:t>
            </a:r>
            <a:endParaRPr lang="en-US"/>
          </a:p>
          <a:p>
            <a:pPr fontAlgn="t"/>
            <a:r>
              <a:rPr lang="en-US"/>
              <a:t>Many human activities also produce greenhouse gases, including burning fossil fuels, farming and deforestation.</a:t>
            </a:r>
          </a:p>
          <a:p>
            <a:pPr fontAlgn="t"/>
            <a:r>
              <a:rPr lang="en-US" b="1"/>
              <a:t>1. Burning fossil fuels</a:t>
            </a:r>
          </a:p>
        </p:txBody>
      </p:sp>
      <p:sp>
        <p:nvSpPr>
          <p:cNvPr id="10" name="TextBox 9">
            <a:extLst>
              <a:ext uri="{FF2B5EF4-FFF2-40B4-BE49-F238E27FC236}">
                <a16:creationId xmlns:a16="http://schemas.microsoft.com/office/drawing/2014/main" id="{2A7A760E-2106-4344-B4CA-2A9A21100522}"/>
              </a:ext>
            </a:extLst>
          </p:cNvPr>
          <p:cNvSpPr txBox="1"/>
          <p:nvPr/>
        </p:nvSpPr>
        <p:spPr>
          <a:xfrm>
            <a:off x="9284455" y="339699"/>
            <a:ext cx="2606676" cy="307777"/>
          </a:xfrm>
          <a:prstGeom prst="rect">
            <a:avLst/>
          </a:prstGeom>
          <a:noFill/>
        </p:spPr>
        <p:txBody>
          <a:bodyPr wrap="none" rtlCol="0">
            <a:spAutoFit/>
          </a:bodyPr>
          <a:lstStyle/>
          <a:p>
            <a:pPr algn="ctr" defTabSz="480014">
              <a:defRPr/>
            </a:pPr>
            <a:r>
              <a:rPr lang="en-GB" sz="1400" b="1" dirty="0">
                <a:solidFill>
                  <a:prstClr val="black"/>
                </a:solidFill>
                <a:latin typeface="Calibri" panose="020F0502020204030204"/>
              </a:rPr>
              <a:t>Lesson 12  Environmental issues </a:t>
            </a:r>
          </a:p>
        </p:txBody>
      </p:sp>
      <p:sp>
        <p:nvSpPr>
          <p:cNvPr id="2" name="Rectangle 1">
            <a:extLst>
              <a:ext uri="{FF2B5EF4-FFF2-40B4-BE49-F238E27FC236}">
                <a16:creationId xmlns:a16="http://schemas.microsoft.com/office/drawing/2014/main" id="{8DF9C289-8896-4F2D-AF00-D5EDD2CF0076}"/>
              </a:ext>
            </a:extLst>
          </p:cNvPr>
          <p:cNvSpPr/>
          <p:nvPr/>
        </p:nvSpPr>
        <p:spPr>
          <a:xfrm>
            <a:off x="308611" y="760907"/>
            <a:ext cx="2780338" cy="6124754"/>
          </a:xfrm>
          <a:prstGeom prst="rect">
            <a:avLst/>
          </a:prstGeom>
        </p:spPr>
        <p:txBody>
          <a:bodyPr wrap="square">
            <a:spAutoFit/>
          </a:bodyPr>
          <a:lstStyle/>
          <a:p>
            <a:pPr marL="285750" lvl="0" indent="-285750" defTabSz="914400" eaLnBrk="0" fontAlgn="t" hangingPunct="0">
              <a:spcBef>
                <a:spcPct val="0"/>
              </a:spcBef>
              <a:spcAft>
                <a:spcPct val="0"/>
              </a:spcAft>
              <a:buFont typeface="Arial" panose="020B0604020202020204" pitchFamily="34" charset="0"/>
              <a:buChar char="•"/>
            </a:pPr>
            <a:r>
              <a:rPr lang="en-US" altLang="en-US" sz="1400" dirty="0">
                <a:solidFill>
                  <a:srgbClr val="231F20"/>
                </a:solidFill>
              </a:rPr>
              <a:t>Humans extract many resources from the Earth that can then be turned into useful substances or products. Resources are extracted from the air (atmosphere), water and land.</a:t>
            </a:r>
          </a:p>
          <a:p>
            <a:pPr marL="285750" lvl="0" indent="-285750" defTabSz="914400" eaLnBrk="0" fontAlgn="t" hangingPunct="0">
              <a:spcBef>
                <a:spcPct val="0"/>
              </a:spcBef>
              <a:spcAft>
                <a:spcPct val="0"/>
              </a:spcAft>
              <a:buFont typeface="Arial" panose="020B0604020202020204" pitchFamily="34" charset="0"/>
              <a:buChar char="•"/>
            </a:pPr>
            <a:r>
              <a:rPr lang="en-US" altLang="en-US" sz="1400" dirty="0">
                <a:solidFill>
                  <a:srgbClr val="231F20"/>
                </a:solidFill>
              </a:rPr>
              <a:t>Some resources are finite . </a:t>
            </a:r>
            <a:r>
              <a:rPr lang="en-US" sz="1400" dirty="0"/>
              <a:t>This means their supply is limited and they will eventually run out.</a:t>
            </a:r>
            <a:r>
              <a:rPr lang="en-US" altLang="en-US" sz="1400" dirty="0">
                <a:solidFill>
                  <a:srgbClr val="231F20"/>
                </a:solidFill>
              </a:rPr>
              <a:t>  However, others are renewable </a:t>
            </a:r>
            <a:r>
              <a:rPr lang="en-US" sz="1400" dirty="0"/>
              <a:t>which means they can be replaced.</a:t>
            </a:r>
            <a:endParaRPr lang="en-US" sz="1400" dirty="0">
              <a:solidFill>
                <a:srgbClr val="231F20"/>
              </a:solidFill>
            </a:endParaRPr>
          </a:p>
          <a:p>
            <a:pPr marL="285750" indent="-285750">
              <a:buFont typeface="Arial" panose="020B0604020202020204" pitchFamily="34" charset="0"/>
              <a:buChar char="•"/>
            </a:pPr>
            <a:r>
              <a:rPr lang="en-US" sz="1400" dirty="0">
                <a:solidFill>
                  <a:srgbClr val="231F20"/>
                </a:solidFill>
              </a:rPr>
              <a:t>Data shows us which resources are at risk of running out quickly. </a:t>
            </a:r>
            <a:r>
              <a:rPr lang="en-US" sz="1400" dirty="0"/>
              <a:t>How quickly a resource is depleted (used up) depends on two main factors:</a:t>
            </a:r>
          </a:p>
          <a:p>
            <a:pPr marL="785332" lvl="1" indent="-285750">
              <a:buFont typeface="Arial" panose="020B0604020202020204" pitchFamily="34" charset="0"/>
              <a:buChar char="•"/>
            </a:pPr>
            <a:r>
              <a:rPr lang="en-US" sz="1400" dirty="0"/>
              <a:t>how much of the resource there currently is</a:t>
            </a:r>
          </a:p>
          <a:p>
            <a:pPr marL="785332" lvl="1" indent="-285750">
              <a:buFont typeface="Arial" panose="020B0604020202020204" pitchFamily="34" charset="0"/>
              <a:buChar char="•"/>
            </a:pPr>
            <a:r>
              <a:rPr lang="en-US" sz="1400" dirty="0"/>
              <a:t>how quickly it is being used up</a:t>
            </a:r>
            <a:endParaRPr lang="en-US" sz="1400" dirty="0">
              <a:solidFill>
                <a:srgbClr val="231F20"/>
              </a:solidFill>
            </a:endParaRPr>
          </a:p>
          <a:p>
            <a:pPr>
              <a:buFont typeface="Arial" panose="020B0604020202020204" pitchFamily="34" charset="0"/>
              <a:buChar char="•"/>
            </a:pPr>
            <a:r>
              <a:rPr lang="en-US" sz="1400" dirty="0">
                <a:solidFill>
                  <a:srgbClr val="231F20"/>
                </a:solidFill>
              </a:rPr>
              <a:t>Recycling is one way we can reduce the extraction of finite resources.</a:t>
            </a:r>
          </a:p>
          <a:p>
            <a:pPr>
              <a:buFont typeface="Arial" panose="020B0604020202020204" pitchFamily="34" charset="0"/>
              <a:buChar char="•"/>
            </a:pPr>
            <a:endParaRPr lang="en-US" sz="1400" dirty="0">
              <a:solidFill>
                <a:srgbClr val="231F20"/>
              </a:solidFill>
            </a:endParaRPr>
          </a:p>
          <a:p>
            <a:pPr>
              <a:buFont typeface="Arial" panose="020B0604020202020204" pitchFamily="34" charset="0"/>
              <a:buChar char="•"/>
            </a:pPr>
            <a:endParaRPr lang="en-US" sz="1400" b="0" i="0" dirty="0">
              <a:solidFill>
                <a:srgbClr val="231F20"/>
              </a:solidFill>
              <a:effectLst/>
            </a:endParaRPr>
          </a:p>
        </p:txBody>
      </p:sp>
      <p:sp>
        <p:nvSpPr>
          <p:cNvPr id="12" name="Rectangle 4">
            <a:extLst>
              <a:ext uri="{FF2B5EF4-FFF2-40B4-BE49-F238E27FC236}">
                <a16:creationId xmlns:a16="http://schemas.microsoft.com/office/drawing/2014/main" id="{B2123C14-A5BA-4451-8719-9B6BC1988C47}"/>
              </a:ext>
            </a:extLst>
          </p:cNvPr>
          <p:cNvSpPr>
            <a:spLocks noChangeArrowheads="1"/>
          </p:cNvSpPr>
          <p:nvPr/>
        </p:nvSpPr>
        <p:spPr bwMode="auto">
          <a:xfrm>
            <a:off x="171540" y="6421770"/>
            <a:ext cx="449190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231F20"/>
                </a:solidFill>
                <a:effectLst/>
                <a:latin typeface="+mn-lt"/>
              </a:rPr>
              <a:t>Recycling an aluminium can into usable aluminium is much simpler and uses </a:t>
            </a:r>
            <a:r>
              <a:rPr kumimoji="0" lang="en-US" altLang="en-US" sz="1400" b="1" i="0" u="none" strike="noStrike" cap="none" normalizeH="0" baseline="0" dirty="0">
                <a:ln>
                  <a:noFill/>
                </a:ln>
                <a:solidFill>
                  <a:srgbClr val="231F20"/>
                </a:solidFill>
                <a:effectLst/>
                <a:latin typeface="+mn-lt"/>
              </a:rPr>
              <a:t>less energy</a:t>
            </a:r>
            <a:r>
              <a:rPr kumimoji="0" lang="en-US" altLang="en-US" sz="1400" b="0" i="0" u="none" strike="noStrike" cap="none" normalizeH="0" baseline="0" dirty="0">
                <a:ln>
                  <a:noFill/>
                </a:ln>
                <a:solidFill>
                  <a:srgbClr val="231F20"/>
                </a:solidFill>
                <a:effectLst/>
                <a:latin typeface="+mn-lt"/>
              </a:rPr>
              <a:t> (in the form of electricity) than extracting more aluminium from the earth.</a:t>
            </a:r>
            <a:endParaRPr kumimoji="0" lang="en-US" altLang="en-US" sz="1400"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231F20"/>
                </a:solidFill>
                <a:effectLst/>
                <a:latin typeface="+mn-lt"/>
              </a:rPr>
              <a:t>This is because the aluminium  have already been separated from the other atoms that were in the original compound (as this happened when the can was first made).</a:t>
            </a:r>
            <a:endParaRPr kumimoji="0" lang="en-US" altLang="en-US" sz="1400"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231F20"/>
                </a:solidFill>
                <a:effectLst/>
                <a:latin typeface="+mn-lt"/>
              </a:rPr>
              <a:t>The recycled cans are turned into a sheet of aluminium using processes such as cleaning and melting.</a:t>
            </a:r>
            <a:endParaRPr kumimoji="0" lang="en-US" altLang="en-US" sz="1400"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231F20"/>
                </a:solidFill>
                <a:effectLst/>
                <a:latin typeface="+mn-lt"/>
              </a:rPr>
              <a:t>These aluminium sheets can then be made into new products like more cans or kitchen equipment.</a:t>
            </a:r>
            <a:endParaRPr kumimoji="0" lang="en-US" altLang="en-US" sz="1400" b="0" i="0" u="none" strike="noStrike" cap="none" normalizeH="0" baseline="0" dirty="0">
              <a:ln>
                <a:noFill/>
              </a:ln>
              <a:solidFill>
                <a:schemeClr val="tx1"/>
              </a:solidFill>
              <a:effectLst/>
              <a:latin typeface="+mn-lt"/>
            </a:endParaRPr>
          </a:p>
        </p:txBody>
      </p:sp>
      <p:pic>
        <p:nvPicPr>
          <p:cNvPr id="13" name="Picture 12">
            <a:extLst>
              <a:ext uri="{FF2B5EF4-FFF2-40B4-BE49-F238E27FC236}">
                <a16:creationId xmlns:a16="http://schemas.microsoft.com/office/drawing/2014/main" id="{B83EF240-D35E-412F-BED4-394A9F19FD89}"/>
              </a:ext>
            </a:extLst>
          </p:cNvPr>
          <p:cNvPicPr>
            <a:picLocks noChangeAspect="1"/>
          </p:cNvPicPr>
          <p:nvPr/>
        </p:nvPicPr>
        <p:blipFill>
          <a:blip r:embed="rId2"/>
          <a:stretch>
            <a:fillRect/>
          </a:stretch>
        </p:blipFill>
        <p:spPr>
          <a:xfrm>
            <a:off x="3035198" y="778115"/>
            <a:ext cx="1857634" cy="1019317"/>
          </a:xfrm>
          <a:prstGeom prst="rect">
            <a:avLst/>
          </a:prstGeom>
        </p:spPr>
      </p:pic>
      <p:pic>
        <p:nvPicPr>
          <p:cNvPr id="14" name="Picture 13">
            <a:extLst>
              <a:ext uri="{FF2B5EF4-FFF2-40B4-BE49-F238E27FC236}">
                <a16:creationId xmlns:a16="http://schemas.microsoft.com/office/drawing/2014/main" id="{D83F6E4E-98E8-4404-9FCE-6ADC65F7E6BB}"/>
              </a:ext>
            </a:extLst>
          </p:cNvPr>
          <p:cNvPicPr>
            <a:picLocks noChangeAspect="1"/>
          </p:cNvPicPr>
          <p:nvPr/>
        </p:nvPicPr>
        <p:blipFill>
          <a:blip r:embed="rId3"/>
          <a:stretch>
            <a:fillRect/>
          </a:stretch>
        </p:blipFill>
        <p:spPr>
          <a:xfrm>
            <a:off x="2901453" y="5307189"/>
            <a:ext cx="1876687" cy="1114581"/>
          </a:xfrm>
          <a:prstGeom prst="rect">
            <a:avLst/>
          </a:prstGeom>
        </p:spPr>
      </p:pic>
      <p:sp>
        <p:nvSpPr>
          <p:cNvPr id="15" name="Rectangle 5">
            <a:extLst>
              <a:ext uri="{FF2B5EF4-FFF2-40B4-BE49-F238E27FC236}">
                <a16:creationId xmlns:a16="http://schemas.microsoft.com/office/drawing/2014/main" id="{91710E31-9365-42C5-A2DF-9182DD201EC6}"/>
              </a:ext>
            </a:extLst>
          </p:cNvPr>
          <p:cNvSpPr>
            <a:spLocks noChangeArrowheads="1"/>
          </p:cNvSpPr>
          <p:nvPr/>
        </p:nvSpPr>
        <p:spPr bwMode="auto">
          <a:xfrm>
            <a:off x="5418585" y="568905"/>
            <a:ext cx="8673017" cy="25853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sz="1400" dirty="0">
                <a:latin typeface="+mn-lt"/>
              </a:rPr>
              <a:t>Some human activities release polluting gases into the atmosphere.</a:t>
            </a:r>
          </a:p>
          <a:p>
            <a:pPr marL="285750" indent="-285750">
              <a:buFont typeface="Arial" panose="020B0604020202020204" pitchFamily="34" charset="0"/>
              <a:buChar char="•"/>
            </a:pPr>
            <a:r>
              <a:rPr lang="en-US" sz="1400" dirty="0">
                <a:latin typeface="+mn-lt"/>
              </a:rPr>
              <a:t>These gases can have immediate impacts on the environment and human health, and long-term effects on the planet.</a:t>
            </a:r>
            <a:endParaRPr kumimoji="0" lang="en-US" altLang="en-US" sz="1400" b="1" i="0" u="none" strike="noStrike" cap="none" normalizeH="0" baseline="0" dirty="0">
              <a:ln>
                <a:noFill/>
              </a:ln>
              <a:solidFill>
                <a:srgbClr val="231F20"/>
              </a:solidFill>
              <a:effectLst/>
              <a:latin typeface="+mn-l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31F20"/>
                </a:solidFill>
                <a:effectLst/>
                <a:latin typeface="+mn-lt"/>
              </a:rPr>
              <a:t>Greenhouse gases</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231F20"/>
                </a:solidFill>
                <a:effectLst/>
                <a:latin typeface="+mn-lt"/>
              </a:rPr>
              <a:t> Greenhouse gases are gases in the atmosphere  that act like a blanket around the Earth, trapping the heat that  from the surface of the Earth and preventing it from escaping back out into space. This is called the </a:t>
            </a:r>
            <a:r>
              <a:rPr kumimoji="0" lang="en-US" altLang="en-US" sz="1400" b="1" i="0" u="none" strike="noStrike" cap="none" normalizeH="0" baseline="0" dirty="0">
                <a:ln>
                  <a:noFill/>
                </a:ln>
                <a:solidFill>
                  <a:srgbClr val="231F20"/>
                </a:solidFill>
                <a:effectLst/>
                <a:latin typeface="+mn-lt"/>
              </a:rPr>
              <a:t>greenhouse effect</a:t>
            </a:r>
            <a:r>
              <a:rPr kumimoji="0" lang="en-US" altLang="en-US" sz="1400" b="0" i="0" u="none" strike="noStrike" cap="none" normalizeH="0" baseline="0" dirty="0">
                <a:ln>
                  <a:noFill/>
                </a:ln>
                <a:solidFill>
                  <a:srgbClr val="231F20"/>
                </a:solidFill>
                <a:effectLst/>
                <a:latin typeface="+mn-lt"/>
              </a:rPr>
              <a:t>, and it’s what keeps the Earth warm enough to sustain life. Without greenhouse gases, the Earth would be too cold at night for plants to grow or for animals to survive.</a:t>
            </a:r>
          </a:p>
          <a:p>
            <a:pPr marL="285750" marR="0" lvl="0" indent="-285750" algn="l" defTabSz="914400" rtl="0" eaLnBrk="0" fontAlgn="t"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231F20"/>
                </a:solidFill>
                <a:effectLst/>
                <a:latin typeface="+mn-lt"/>
              </a:rPr>
              <a:t>There are </a:t>
            </a:r>
            <a:r>
              <a:rPr kumimoji="0" lang="en-US" altLang="en-US" sz="1400" b="1" i="0" u="none" strike="noStrike" cap="none" normalizeH="0" baseline="0" dirty="0">
                <a:ln>
                  <a:noFill/>
                </a:ln>
                <a:solidFill>
                  <a:srgbClr val="231F20"/>
                </a:solidFill>
                <a:effectLst/>
                <a:latin typeface="+mn-lt"/>
              </a:rPr>
              <a:t>three</a:t>
            </a:r>
            <a:r>
              <a:rPr kumimoji="0" lang="en-US" altLang="en-US" sz="1400" b="0" i="0" u="none" strike="noStrike" cap="none" normalizeH="0" baseline="0" dirty="0">
                <a:ln>
                  <a:noFill/>
                </a:ln>
                <a:solidFill>
                  <a:srgbClr val="231F20"/>
                </a:solidFill>
                <a:effectLst/>
                <a:latin typeface="+mn-lt"/>
              </a:rPr>
              <a:t> main greenhouse gases:</a:t>
            </a:r>
          </a:p>
          <a:p>
            <a:pPr lvl="1" defTabSz="914400" fontAlgn="t">
              <a:buFontTx/>
              <a:buChar char="•"/>
            </a:pPr>
            <a:r>
              <a:rPr kumimoji="0" lang="en-US" altLang="en-US" sz="1400" b="0" i="0" u="none" strike="noStrike" cap="none" normalizeH="0" baseline="0" dirty="0">
                <a:ln>
                  <a:noFill/>
                </a:ln>
                <a:solidFill>
                  <a:srgbClr val="231F20"/>
                </a:solidFill>
                <a:effectLst/>
                <a:latin typeface="+mn-lt"/>
              </a:rPr>
              <a:t>carbon dioxide (CO₂)</a:t>
            </a:r>
          </a:p>
          <a:p>
            <a:pPr lvl="1" defTabSz="914400" fontAlgn="t">
              <a:buFontTx/>
              <a:buChar char="•"/>
            </a:pPr>
            <a:r>
              <a:rPr kumimoji="0" lang="en-US" altLang="en-US" sz="1400" b="0" i="0" u="none" strike="noStrike" cap="none" normalizeH="0" baseline="0" dirty="0">
                <a:ln>
                  <a:noFill/>
                </a:ln>
                <a:solidFill>
                  <a:srgbClr val="231F20"/>
                </a:solidFill>
                <a:effectLst/>
                <a:latin typeface="+mn-lt"/>
              </a:rPr>
              <a:t>methane (CH₄)</a:t>
            </a:r>
          </a:p>
          <a:p>
            <a:pPr lvl="1" defTabSz="914400" fontAlgn="t">
              <a:buFontTx/>
              <a:buChar char="•"/>
            </a:pPr>
            <a:r>
              <a:rPr kumimoji="0" lang="en-US" altLang="en-US" sz="1400" b="0" i="0" u="none" strike="noStrike" cap="none" normalizeH="0" baseline="0" dirty="0">
                <a:ln>
                  <a:noFill/>
                </a:ln>
                <a:solidFill>
                  <a:srgbClr val="231F20"/>
                </a:solidFill>
                <a:effectLst/>
                <a:latin typeface="+mn-lt"/>
              </a:rPr>
              <a:t>water  (H₂O)</a:t>
            </a:r>
          </a:p>
        </p:txBody>
      </p:sp>
      <p:pic>
        <p:nvPicPr>
          <p:cNvPr id="16" name="Picture 15">
            <a:extLst>
              <a:ext uri="{FF2B5EF4-FFF2-40B4-BE49-F238E27FC236}">
                <a16:creationId xmlns:a16="http://schemas.microsoft.com/office/drawing/2014/main" id="{2A7511B7-02D3-4CE1-93C0-4D0D5A6D5449}"/>
              </a:ext>
            </a:extLst>
          </p:cNvPr>
          <p:cNvPicPr>
            <a:picLocks noChangeAspect="1"/>
          </p:cNvPicPr>
          <p:nvPr/>
        </p:nvPicPr>
        <p:blipFill>
          <a:blip r:embed="rId4"/>
          <a:stretch>
            <a:fillRect/>
          </a:stretch>
        </p:blipFill>
        <p:spPr>
          <a:xfrm>
            <a:off x="5720337" y="3128230"/>
            <a:ext cx="2959538" cy="2959538"/>
          </a:xfrm>
          <a:prstGeom prst="rect">
            <a:avLst/>
          </a:prstGeom>
        </p:spPr>
      </p:pic>
      <p:sp>
        <p:nvSpPr>
          <p:cNvPr id="17" name="Rectangle 16">
            <a:extLst>
              <a:ext uri="{FF2B5EF4-FFF2-40B4-BE49-F238E27FC236}">
                <a16:creationId xmlns:a16="http://schemas.microsoft.com/office/drawing/2014/main" id="{62A57CA5-9687-4A92-A043-60421299A0C8}"/>
              </a:ext>
            </a:extLst>
          </p:cNvPr>
          <p:cNvSpPr/>
          <p:nvPr/>
        </p:nvSpPr>
        <p:spPr>
          <a:xfrm>
            <a:off x="8961262" y="2845659"/>
            <a:ext cx="5113369" cy="3108543"/>
          </a:xfrm>
          <a:prstGeom prst="rect">
            <a:avLst/>
          </a:prstGeom>
        </p:spPr>
        <p:txBody>
          <a:bodyPr wrap="square">
            <a:spAutoFit/>
          </a:bodyPr>
          <a:lstStyle/>
          <a:p>
            <a:pPr marL="285750" lvl="0" indent="-285750" defTabSz="914400" eaLnBrk="0" fontAlgn="t" hangingPunct="0">
              <a:spcBef>
                <a:spcPct val="0"/>
              </a:spcBef>
              <a:spcAft>
                <a:spcPct val="0"/>
              </a:spcAft>
              <a:buFont typeface="Arial" panose="020B0604020202020204" pitchFamily="34" charset="0"/>
              <a:buChar char="•"/>
            </a:pPr>
            <a:r>
              <a:rPr lang="en-US" altLang="en-US" sz="1400" dirty="0">
                <a:solidFill>
                  <a:srgbClr val="231F20"/>
                </a:solidFill>
              </a:rPr>
              <a:t>Greenhouses work by trapping heat that has come from the Sun, helping the plants inside the greenhouse to grow.</a:t>
            </a:r>
          </a:p>
          <a:p>
            <a:pPr marL="285750" lvl="0" indent="-285750" defTabSz="914400" eaLnBrk="0" fontAlgn="t" hangingPunct="0">
              <a:spcBef>
                <a:spcPct val="0"/>
              </a:spcBef>
              <a:spcAft>
                <a:spcPct val="0"/>
              </a:spcAft>
              <a:buFont typeface="Arial" panose="020B0604020202020204" pitchFamily="34" charset="0"/>
              <a:buChar char="•"/>
            </a:pPr>
            <a:r>
              <a:rPr lang="en-US" altLang="en-US" sz="1400" dirty="0">
                <a:solidFill>
                  <a:srgbClr val="231F20"/>
                </a:solidFill>
              </a:rPr>
              <a:t>Greenhouse </a:t>
            </a:r>
            <a:r>
              <a:rPr lang="en-US" altLang="en-US" sz="1400" b="1" dirty="0">
                <a:solidFill>
                  <a:srgbClr val="231F20"/>
                </a:solidFill>
              </a:rPr>
              <a:t>gases</a:t>
            </a:r>
            <a:r>
              <a:rPr lang="en-US" altLang="en-US" sz="1400" dirty="0">
                <a:solidFill>
                  <a:srgbClr val="231F20"/>
                </a:solidFill>
              </a:rPr>
              <a:t> act in a similar way, trapping the heat that radiates from the surface of the Earth (as a result of it being heated by the Sun). This process keeps the Earth warm enough to sustain life.</a:t>
            </a:r>
          </a:p>
          <a:p>
            <a:pPr marL="285750" lvl="0" indent="-285750" defTabSz="914400" eaLnBrk="0" fontAlgn="t" hangingPunct="0">
              <a:spcBef>
                <a:spcPct val="0"/>
              </a:spcBef>
              <a:spcAft>
                <a:spcPct val="0"/>
              </a:spcAft>
              <a:buFont typeface="Arial" panose="020B0604020202020204" pitchFamily="34" charset="0"/>
              <a:buChar char="•"/>
            </a:pPr>
            <a:r>
              <a:rPr lang="en-US" altLang="en-US" sz="1400" dirty="0">
                <a:solidFill>
                  <a:srgbClr val="231F20"/>
                </a:solidFill>
              </a:rPr>
              <a:t>The diagram shows how greenhouse gases work.</a:t>
            </a:r>
          </a:p>
          <a:p>
            <a:pPr marL="285750" indent="-285750">
              <a:buFont typeface="Arial" panose="020B0604020202020204" pitchFamily="34" charset="0"/>
              <a:buChar char="•"/>
            </a:pPr>
            <a:r>
              <a:rPr lang="en-US" sz="1400" dirty="0"/>
              <a:t>A certain amount of greenhouse gases are needed to keep our atmosphere warm, but human beings have been producing </a:t>
            </a:r>
            <a:r>
              <a:rPr lang="en-US" sz="1400" b="1" dirty="0"/>
              <a:t>increasing amounts</a:t>
            </a:r>
            <a:r>
              <a:rPr lang="en-US" sz="1400" dirty="0"/>
              <a:t> of greenhouse gases over the last two centuries.</a:t>
            </a:r>
          </a:p>
          <a:p>
            <a:pPr marL="285750" indent="-285750">
              <a:buFont typeface="Arial" panose="020B0604020202020204" pitchFamily="34" charset="0"/>
              <a:buChar char="•"/>
            </a:pPr>
            <a:r>
              <a:rPr lang="en-US" sz="1400" dirty="0"/>
              <a:t>The Earth’s layer of greenhouse gases is now </a:t>
            </a:r>
            <a:r>
              <a:rPr lang="en-US" sz="1400" b="1" dirty="0"/>
              <a:t>too effective</a:t>
            </a:r>
            <a:r>
              <a:rPr lang="en-US" sz="1400" dirty="0"/>
              <a:t> at trapping heat and the planet is heating up.</a:t>
            </a:r>
          </a:p>
          <a:p>
            <a:pPr marL="285750" lvl="0" indent="-285750" defTabSz="914400" eaLnBrk="0" fontAlgn="t" hangingPunct="0">
              <a:spcBef>
                <a:spcPct val="0"/>
              </a:spcBef>
              <a:spcAft>
                <a:spcPct val="0"/>
              </a:spcAft>
              <a:buFont typeface="Arial" panose="020B0604020202020204" pitchFamily="34" charset="0"/>
              <a:buChar char="•"/>
            </a:pPr>
            <a:endParaRPr lang="en-US" altLang="en-US" sz="1400" dirty="0"/>
          </a:p>
        </p:txBody>
      </p:sp>
      <p:sp>
        <p:nvSpPr>
          <p:cNvPr id="18" name="Rectangle 17">
            <a:extLst>
              <a:ext uri="{FF2B5EF4-FFF2-40B4-BE49-F238E27FC236}">
                <a16:creationId xmlns:a16="http://schemas.microsoft.com/office/drawing/2014/main" id="{134DD8FD-7A4D-4E4E-9EDE-0E462793E37C}"/>
              </a:ext>
            </a:extLst>
          </p:cNvPr>
          <p:cNvSpPr/>
          <p:nvPr/>
        </p:nvSpPr>
        <p:spPr>
          <a:xfrm>
            <a:off x="5418585" y="6114949"/>
            <a:ext cx="4372585" cy="3970318"/>
          </a:xfrm>
          <a:prstGeom prst="rect">
            <a:avLst/>
          </a:prstGeom>
        </p:spPr>
        <p:txBody>
          <a:bodyPr wrap="square">
            <a:spAutoFit/>
          </a:bodyPr>
          <a:lstStyle/>
          <a:p>
            <a:pPr fontAlgn="t"/>
            <a:r>
              <a:rPr lang="en-US" sz="1400" b="1" dirty="0">
                <a:solidFill>
                  <a:srgbClr val="231F20"/>
                </a:solidFill>
              </a:rPr>
              <a:t>How are greenhouse gases produced?</a:t>
            </a:r>
          </a:p>
          <a:p>
            <a:pPr marL="285750" indent="-285750" fontAlgn="t">
              <a:buFont typeface="Arial" panose="020B0604020202020204" pitchFamily="34" charset="0"/>
              <a:buChar char="•"/>
            </a:pPr>
            <a:r>
              <a:rPr lang="en-US" sz="1400" dirty="0">
                <a:solidFill>
                  <a:srgbClr val="231F20"/>
                </a:solidFill>
              </a:rPr>
              <a:t>Small amounts of greenhouse gases are produced by </a:t>
            </a:r>
            <a:r>
              <a:rPr lang="en-US" sz="1400" b="1" dirty="0">
                <a:solidFill>
                  <a:srgbClr val="231F20"/>
                </a:solidFill>
              </a:rPr>
              <a:t>natural</a:t>
            </a:r>
            <a:r>
              <a:rPr lang="en-US" sz="1400" dirty="0">
                <a:solidFill>
                  <a:srgbClr val="231F20"/>
                </a:solidFill>
              </a:rPr>
              <a:t> processes.</a:t>
            </a:r>
          </a:p>
          <a:p>
            <a:pPr marL="285750" indent="-285750" fontAlgn="t">
              <a:buFont typeface="Arial" panose="020B0604020202020204" pitchFamily="34" charset="0"/>
              <a:buChar char="•"/>
            </a:pPr>
            <a:r>
              <a:rPr lang="en-US" sz="1400" dirty="0">
                <a:solidFill>
                  <a:srgbClr val="231F20"/>
                </a:solidFill>
              </a:rPr>
              <a:t>For example:</a:t>
            </a:r>
          </a:p>
          <a:p>
            <a:pPr lvl="1" fontAlgn="t">
              <a:buFont typeface="Arial" panose="020B0604020202020204" pitchFamily="34" charset="0"/>
              <a:buChar char="•"/>
            </a:pPr>
            <a:r>
              <a:rPr lang="en-US" sz="1400" dirty="0">
                <a:solidFill>
                  <a:srgbClr val="231F20"/>
                </a:solidFill>
              </a:rPr>
              <a:t>volcanoes produce </a:t>
            </a:r>
            <a:r>
              <a:rPr lang="en-US" sz="1400" b="1" dirty="0">
                <a:solidFill>
                  <a:srgbClr val="231F20"/>
                </a:solidFill>
              </a:rPr>
              <a:t>carbon dioxide</a:t>
            </a:r>
            <a:endParaRPr lang="en-US" sz="1400" dirty="0">
              <a:solidFill>
                <a:srgbClr val="231F20"/>
              </a:solidFill>
            </a:endParaRPr>
          </a:p>
          <a:p>
            <a:pPr lvl="1" fontAlgn="t">
              <a:buFont typeface="Arial" panose="020B0604020202020204" pitchFamily="34" charset="0"/>
              <a:buChar char="•"/>
            </a:pPr>
            <a:r>
              <a:rPr lang="en-US" sz="1400" dirty="0">
                <a:solidFill>
                  <a:srgbClr val="231F20"/>
                </a:solidFill>
              </a:rPr>
              <a:t>rotting plants and animals produce </a:t>
            </a:r>
            <a:r>
              <a:rPr lang="en-US" sz="1400" b="1" dirty="0">
                <a:solidFill>
                  <a:srgbClr val="231F20"/>
                </a:solidFill>
              </a:rPr>
              <a:t>methane</a:t>
            </a:r>
            <a:endParaRPr lang="en-US" sz="1400" dirty="0">
              <a:solidFill>
                <a:srgbClr val="231F20"/>
              </a:solidFill>
            </a:endParaRPr>
          </a:p>
          <a:p>
            <a:pPr marL="285750" indent="-285750" fontAlgn="t">
              <a:buFont typeface="Arial" panose="020B0604020202020204" pitchFamily="34" charset="0"/>
              <a:buChar char="•"/>
            </a:pPr>
            <a:r>
              <a:rPr lang="en-US" sz="1400" dirty="0">
                <a:solidFill>
                  <a:srgbClr val="231F20"/>
                </a:solidFill>
              </a:rPr>
              <a:t>Many human activities also produce greenhouse gases, including </a:t>
            </a:r>
            <a:r>
              <a:rPr lang="en-US" sz="1400" b="1" dirty="0">
                <a:solidFill>
                  <a:srgbClr val="231F20"/>
                </a:solidFill>
              </a:rPr>
              <a:t>burning fossil fuels</a:t>
            </a:r>
            <a:r>
              <a:rPr lang="en-US" sz="1400" dirty="0">
                <a:solidFill>
                  <a:srgbClr val="231F20"/>
                </a:solidFill>
              </a:rPr>
              <a:t>, </a:t>
            </a:r>
            <a:r>
              <a:rPr lang="en-US" sz="1400" b="1" dirty="0">
                <a:solidFill>
                  <a:srgbClr val="231F20"/>
                </a:solidFill>
              </a:rPr>
              <a:t>farming</a:t>
            </a:r>
            <a:r>
              <a:rPr lang="en-US" sz="1400" dirty="0">
                <a:solidFill>
                  <a:srgbClr val="231F20"/>
                </a:solidFill>
              </a:rPr>
              <a:t> and </a:t>
            </a:r>
            <a:r>
              <a:rPr lang="en-US" sz="1400" b="1" dirty="0">
                <a:solidFill>
                  <a:srgbClr val="231F20"/>
                </a:solidFill>
              </a:rPr>
              <a:t>deforestation</a:t>
            </a:r>
            <a:r>
              <a:rPr lang="en-US" sz="1400" dirty="0">
                <a:solidFill>
                  <a:srgbClr val="231F20"/>
                </a:solidFill>
              </a:rPr>
              <a:t>.</a:t>
            </a:r>
          </a:p>
          <a:p>
            <a:pPr marL="285750" lvl="0" indent="-285750" defTabSz="914400" eaLnBrk="0" fontAlgn="base" hangingPunct="0">
              <a:spcBef>
                <a:spcPct val="0"/>
              </a:spcBef>
              <a:spcAft>
                <a:spcPct val="0"/>
              </a:spcAft>
              <a:buFont typeface="Arial" panose="020B0604020202020204" pitchFamily="34" charset="0"/>
              <a:buChar char="•"/>
            </a:pPr>
            <a:r>
              <a:rPr lang="en-US" altLang="en-US" sz="1400" dirty="0">
                <a:solidFill>
                  <a:srgbClr val="231F20"/>
                </a:solidFill>
              </a:rPr>
              <a:t>As a result, the overall average temperature of the Earth is increasing. This is known as </a:t>
            </a:r>
            <a:r>
              <a:rPr lang="en-US" altLang="en-US" sz="1400" b="1" dirty="0">
                <a:solidFill>
                  <a:srgbClr val="231F20"/>
                </a:solidFill>
              </a:rPr>
              <a:t>global warming</a:t>
            </a:r>
            <a:r>
              <a:rPr lang="en-US" altLang="en-US" sz="1400" dirty="0">
                <a:solidFill>
                  <a:srgbClr val="231F20"/>
                </a:solidFill>
              </a:rPr>
              <a:t>.</a:t>
            </a:r>
            <a:endParaRPr lang="en-US" altLang="en-US" sz="1400" dirty="0"/>
          </a:p>
          <a:p>
            <a:pPr marL="285750" lvl="0" indent="-285750" defTabSz="914400" eaLnBrk="0" fontAlgn="base" hangingPunct="0">
              <a:spcBef>
                <a:spcPct val="0"/>
              </a:spcBef>
              <a:spcAft>
                <a:spcPct val="0"/>
              </a:spcAft>
              <a:buFont typeface="Arial" panose="020B0604020202020204" pitchFamily="34" charset="0"/>
              <a:buChar char="•"/>
            </a:pPr>
            <a:r>
              <a:rPr lang="en-US" altLang="en-US" sz="1400" dirty="0">
                <a:solidFill>
                  <a:srgbClr val="231F20"/>
                </a:solidFill>
              </a:rPr>
              <a:t>Global warming is leading to </a:t>
            </a:r>
            <a:r>
              <a:rPr lang="en-US" altLang="en-US" sz="1400" b="1" dirty="0">
                <a:solidFill>
                  <a:srgbClr val="231F20"/>
                </a:solidFill>
              </a:rPr>
              <a:t>climate change</a:t>
            </a:r>
            <a:r>
              <a:rPr lang="en-US" altLang="en-US" sz="1400" dirty="0">
                <a:solidFill>
                  <a:srgbClr val="231F20"/>
                </a:solidFill>
              </a:rPr>
              <a:t>, which is already having many serious impacts on our planet.</a:t>
            </a:r>
            <a:endParaRPr lang="en-US" altLang="en-US" sz="1400" dirty="0"/>
          </a:p>
          <a:p>
            <a:pPr marL="285750" indent="-285750" fontAlgn="t">
              <a:buFont typeface="Arial" panose="020B0604020202020204" pitchFamily="34" charset="0"/>
              <a:buChar char="•"/>
            </a:pPr>
            <a:r>
              <a:rPr lang="en-US" sz="1400" dirty="0"/>
              <a:t>Many people are interested in how they can reduce the impacts of climate change. Some are choosing to make changes to their lifestyle such as changing their transport, diet and shopping habits  to reduce greenhouse gas emissions.</a:t>
            </a:r>
            <a:endParaRPr lang="en-GB" sz="1400" b="1" dirty="0"/>
          </a:p>
        </p:txBody>
      </p:sp>
      <p:sp>
        <p:nvSpPr>
          <p:cNvPr id="4" name="TextBox 3">
            <a:extLst>
              <a:ext uri="{FF2B5EF4-FFF2-40B4-BE49-F238E27FC236}">
                <a16:creationId xmlns:a16="http://schemas.microsoft.com/office/drawing/2014/main" id="{698A27B6-6961-44AA-AB2A-43AB0F7F35BD}"/>
              </a:ext>
            </a:extLst>
          </p:cNvPr>
          <p:cNvSpPr txBox="1"/>
          <p:nvPr/>
        </p:nvSpPr>
        <p:spPr>
          <a:xfrm>
            <a:off x="2509082" y="-58525"/>
            <a:ext cx="7344190" cy="544765"/>
          </a:xfrm>
          <a:prstGeom prst="rect">
            <a:avLst/>
          </a:prstGeom>
          <a:noFill/>
        </p:spPr>
        <p:txBody>
          <a:bodyPr wrap="none" rtlCol="0">
            <a:spAutoFit/>
          </a:bodyPr>
          <a:lstStyle/>
          <a:p>
            <a:pPr defTabSz="480014">
              <a:defRPr/>
            </a:pPr>
            <a:r>
              <a:rPr lang="en-GB" sz="2940" b="1" dirty="0">
                <a:solidFill>
                  <a:prstClr val="black"/>
                </a:solidFill>
                <a:latin typeface="Calibri" panose="020F0502020204030204"/>
              </a:rPr>
              <a:t>Y8: Earth &amp; Atmosphere knowledge organiser</a:t>
            </a:r>
          </a:p>
        </p:txBody>
      </p:sp>
      <p:pic>
        <p:nvPicPr>
          <p:cNvPr id="20" name="Picture 19">
            <a:extLst>
              <a:ext uri="{FF2B5EF4-FFF2-40B4-BE49-F238E27FC236}">
                <a16:creationId xmlns:a16="http://schemas.microsoft.com/office/drawing/2014/main" id="{03A0441F-8D80-441A-8F51-4D4BD7BDD4EC}"/>
              </a:ext>
            </a:extLst>
          </p:cNvPr>
          <p:cNvPicPr>
            <a:picLocks noChangeAspect="1"/>
          </p:cNvPicPr>
          <p:nvPr/>
        </p:nvPicPr>
        <p:blipFill>
          <a:blip r:embed="rId5"/>
          <a:stretch>
            <a:fillRect/>
          </a:stretch>
        </p:blipFill>
        <p:spPr>
          <a:xfrm>
            <a:off x="9750815" y="7778147"/>
            <a:ext cx="4372585" cy="2181529"/>
          </a:xfrm>
          <a:prstGeom prst="rect">
            <a:avLst/>
          </a:prstGeom>
        </p:spPr>
      </p:pic>
      <p:pic>
        <p:nvPicPr>
          <p:cNvPr id="21" name="Picture 20">
            <a:extLst>
              <a:ext uri="{FF2B5EF4-FFF2-40B4-BE49-F238E27FC236}">
                <a16:creationId xmlns:a16="http://schemas.microsoft.com/office/drawing/2014/main" id="{EBF1F810-44E3-4D29-A444-46F8A1D697C7}"/>
              </a:ext>
            </a:extLst>
          </p:cNvPr>
          <p:cNvPicPr>
            <a:picLocks noChangeAspect="1"/>
          </p:cNvPicPr>
          <p:nvPr/>
        </p:nvPicPr>
        <p:blipFill>
          <a:blip r:embed="rId6"/>
          <a:stretch>
            <a:fillRect/>
          </a:stretch>
        </p:blipFill>
        <p:spPr>
          <a:xfrm>
            <a:off x="10497047" y="5753923"/>
            <a:ext cx="2194825" cy="1705760"/>
          </a:xfrm>
          <a:prstGeom prst="rect">
            <a:avLst/>
          </a:prstGeom>
        </p:spPr>
      </p:pic>
    </p:spTree>
    <p:extLst>
      <p:ext uri="{BB962C8B-B14F-4D97-AF65-F5344CB8AC3E}">
        <p14:creationId xmlns:p14="http://schemas.microsoft.com/office/powerpoint/2010/main" val="23307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040"/>
          <p:cNvPicPr>
            <a:picLocks noChangeAspect="1"/>
          </p:cNvPicPr>
          <p:nvPr/>
        </p:nvPicPr>
        <p:blipFill>
          <a:blip r:embed="rId2"/>
          <a:stretch>
            <a:fillRect/>
          </a:stretch>
        </p:blipFill>
        <p:spPr>
          <a:xfrm>
            <a:off x="5320388" y="6371434"/>
            <a:ext cx="4266226" cy="2953541"/>
          </a:xfrm>
          <a:prstGeom prst="rect">
            <a:avLst/>
          </a:prstGeom>
        </p:spPr>
      </p:pic>
      <p:sp>
        <p:nvSpPr>
          <p:cNvPr id="5" name="Rectangle 4">
            <a:extLst>
              <a:ext uri="{FF2B5EF4-FFF2-40B4-BE49-F238E27FC236}">
                <a16:creationId xmlns:a16="http://schemas.microsoft.com/office/drawing/2014/main" id="{F8681D5C-C1D2-4BBD-9AE7-4848B0F6E7F6}"/>
              </a:ext>
            </a:extLst>
          </p:cNvPr>
          <p:cNvSpPr/>
          <p:nvPr/>
        </p:nvSpPr>
        <p:spPr>
          <a:xfrm>
            <a:off x="243840" y="536388"/>
            <a:ext cx="13827750" cy="51193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6" name="TextBox 5">
            <a:extLst>
              <a:ext uri="{FF2B5EF4-FFF2-40B4-BE49-F238E27FC236}">
                <a16:creationId xmlns:a16="http://schemas.microsoft.com/office/drawing/2014/main" id="{8F69EA0A-20D6-4814-A498-FAC178DCF2A8}"/>
              </a:ext>
            </a:extLst>
          </p:cNvPr>
          <p:cNvSpPr txBox="1"/>
          <p:nvPr/>
        </p:nvSpPr>
        <p:spPr>
          <a:xfrm>
            <a:off x="295046" y="558085"/>
            <a:ext cx="2114681" cy="338554"/>
          </a:xfrm>
          <a:prstGeom prst="rect">
            <a:avLst/>
          </a:prstGeom>
          <a:noFill/>
        </p:spPr>
        <p:txBody>
          <a:bodyPr wrap="none" rtlCol="0">
            <a:spAutoFit/>
          </a:bodyPr>
          <a:lstStyle/>
          <a:p>
            <a:pPr algn="ctr" defTabSz="480014">
              <a:defRPr/>
            </a:pPr>
            <a:r>
              <a:rPr lang="en-GB" sz="1600" b="1" u="sng" dirty="0">
                <a:solidFill>
                  <a:prstClr val="black"/>
                </a:solidFill>
                <a:latin typeface="Calibri" panose="020F0502020204030204"/>
              </a:rPr>
              <a:t>Lesson 1: Forces Recap</a:t>
            </a:r>
          </a:p>
        </p:txBody>
      </p:sp>
      <p:sp>
        <p:nvSpPr>
          <p:cNvPr id="23" name="TextBox 22">
            <a:extLst>
              <a:ext uri="{FF2B5EF4-FFF2-40B4-BE49-F238E27FC236}">
                <a16:creationId xmlns:a16="http://schemas.microsoft.com/office/drawing/2014/main" id="{310FA24A-8A61-4E36-9E91-1A96DE371AB8}"/>
              </a:ext>
            </a:extLst>
          </p:cNvPr>
          <p:cNvSpPr txBox="1"/>
          <p:nvPr/>
        </p:nvSpPr>
        <p:spPr>
          <a:xfrm>
            <a:off x="295046" y="936036"/>
            <a:ext cx="4318086" cy="1323439"/>
          </a:xfrm>
          <a:prstGeom prst="rect">
            <a:avLst/>
          </a:prstGeom>
          <a:noFill/>
        </p:spPr>
        <p:txBody>
          <a:bodyPr wrap="square" rtlCol="0">
            <a:spAutoFit/>
          </a:bodyPr>
          <a:lstStyle/>
          <a:p>
            <a:r>
              <a:rPr lang="en-GB" sz="1600" dirty="0"/>
              <a:t>A force is a push or a pull that acts on an object due to the interaction with another object.</a:t>
            </a:r>
          </a:p>
          <a:p>
            <a:r>
              <a:rPr lang="en-GB" sz="1600" dirty="0"/>
              <a:t>Force is measured in Newton's (N).</a:t>
            </a:r>
          </a:p>
          <a:p>
            <a:r>
              <a:rPr lang="en-GB" sz="1600" dirty="0"/>
              <a:t>Forces are divided into contact forces and non-contact forces.</a:t>
            </a:r>
          </a:p>
        </p:txBody>
      </p:sp>
      <p:sp>
        <p:nvSpPr>
          <p:cNvPr id="24" name="Rectangle 23">
            <a:extLst>
              <a:ext uri="{FF2B5EF4-FFF2-40B4-BE49-F238E27FC236}">
                <a16:creationId xmlns:a16="http://schemas.microsoft.com/office/drawing/2014/main" id="{CE32FD2F-248A-4A1C-8595-FEDAE985D9FF}"/>
              </a:ext>
            </a:extLst>
          </p:cNvPr>
          <p:cNvSpPr/>
          <p:nvPr/>
        </p:nvSpPr>
        <p:spPr>
          <a:xfrm>
            <a:off x="9810085" y="5820492"/>
            <a:ext cx="4403359" cy="40761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25" name="TextBox 24">
            <a:extLst>
              <a:ext uri="{FF2B5EF4-FFF2-40B4-BE49-F238E27FC236}">
                <a16:creationId xmlns:a16="http://schemas.microsoft.com/office/drawing/2014/main" id="{033D83A0-F06F-49E1-A1AF-D60141DED79A}"/>
              </a:ext>
            </a:extLst>
          </p:cNvPr>
          <p:cNvSpPr txBox="1"/>
          <p:nvPr/>
        </p:nvSpPr>
        <p:spPr>
          <a:xfrm>
            <a:off x="9825973" y="5846137"/>
            <a:ext cx="2736982" cy="338554"/>
          </a:xfrm>
          <a:prstGeom prst="rect">
            <a:avLst/>
          </a:prstGeom>
          <a:noFill/>
        </p:spPr>
        <p:txBody>
          <a:bodyPr wrap="square" rtlCol="0">
            <a:spAutoFit/>
          </a:bodyPr>
          <a:lstStyle/>
          <a:p>
            <a:pPr defTabSz="480014">
              <a:defRPr/>
            </a:pPr>
            <a:r>
              <a:rPr lang="en-GB" sz="1600" b="1" u="sng" dirty="0">
                <a:solidFill>
                  <a:prstClr val="black"/>
                </a:solidFill>
                <a:latin typeface="Calibri" panose="020F0502020204030204"/>
              </a:rPr>
              <a:t>Lesson 2: Speed</a:t>
            </a:r>
            <a:endParaRPr lang="en-GB" sz="1600" b="1" u="sng" baseline="30000" dirty="0">
              <a:solidFill>
                <a:prstClr val="black"/>
              </a:solidFill>
              <a:latin typeface="Calibri" panose="020F0502020204030204"/>
            </a:endParaRPr>
          </a:p>
        </p:txBody>
      </p:sp>
      <p:sp>
        <p:nvSpPr>
          <p:cNvPr id="30" name="Rectangle 29">
            <a:extLst>
              <a:ext uri="{FF2B5EF4-FFF2-40B4-BE49-F238E27FC236}">
                <a16:creationId xmlns:a16="http://schemas.microsoft.com/office/drawing/2014/main" id="{8E188F31-4F1B-468E-9D35-A3E320D40A36}"/>
              </a:ext>
            </a:extLst>
          </p:cNvPr>
          <p:cNvSpPr/>
          <p:nvPr/>
        </p:nvSpPr>
        <p:spPr>
          <a:xfrm>
            <a:off x="176453" y="5846137"/>
            <a:ext cx="9470044" cy="40672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45" name="Right Arrow 17">
            <a:extLst>
              <a:ext uri="{FF2B5EF4-FFF2-40B4-BE49-F238E27FC236}">
                <a16:creationId xmlns:a16="http://schemas.microsoft.com/office/drawing/2014/main" id="{88906517-D90B-4FC3-8BAB-32CC593D7BA4}"/>
              </a:ext>
            </a:extLst>
          </p:cNvPr>
          <p:cNvSpPr/>
          <p:nvPr/>
        </p:nvSpPr>
        <p:spPr>
          <a:xfrm rot="5400000">
            <a:off x="13568764" y="5530686"/>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46" name="Right Arrow 17">
            <a:extLst>
              <a:ext uri="{FF2B5EF4-FFF2-40B4-BE49-F238E27FC236}">
                <a16:creationId xmlns:a16="http://schemas.microsoft.com/office/drawing/2014/main" id="{2111F316-A1BB-4FC2-9A71-BE8AC15C318F}"/>
              </a:ext>
            </a:extLst>
          </p:cNvPr>
          <p:cNvSpPr/>
          <p:nvPr/>
        </p:nvSpPr>
        <p:spPr>
          <a:xfrm rot="10800000">
            <a:off x="9348667" y="7492588"/>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16" name="Rectangle 15"/>
          <p:cNvSpPr/>
          <p:nvPr/>
        </p:nvSpPr>
        <p:spPr>
          <a:xfrm>
            <a:off x="254312" y="2367360"/>
            <a:ext cx="2567384" cy="1077218"/>
          </a:xfrm>
          <a:prstGeom prst="rect">
            <a:avLst/>
          </a:prstGeom>
        </p:spPr>
        <p:txBody>
          <a:bodyPr wrap="square">
            <a:spAutoFit/>
          </a:bodyPr>
          <a:lstStyle/>
          <a:p>
            <a:r>
              <a:rPr lang="en-GB" sz="1600" dirty="0"/>
              <a:t>A force meter, also known as a newton meter, can be used to measure the size of a force</a:t>
            </a:r>
          </a:p>
        </p:txBody>
      </p:sp>
      <p:pic>
        <p:nvPicPr>
          <p:cNvPr id="1026" name="Picture 2" descr="Weighing an apple using a newton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46" y="3392053"/>
            <a:ext cx="1475774" cy="2203413"/>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9946136" y="6141568"/>
            <a:ext cx="4168465" cy="1323439"/>
          </a:xfrm>
          <a:prstGeom prst="rect">
            <a:avLst/>
          </a:prstGeom>
        </p:spPr>
        <p:txBody>
          <a:bodyPr wrap="square">
            <a:spAutoFit/>
          </a:bodyPr>
          <a:lstStyle/>
          <a:p>
            <a:r>
              <a:rPr lang="en-GB" sz="1600" dirty="0"/>
              <a:t>Speed is a measure of how fast an object is moving.</a:t>
            </a:r>
          </a:p>
          <a:p>
            <a:r>
              <a:rPr lang="en-GB" sz="1600" dirty="0"/>
              <a:t>To work out an object’s speed you need to know the </a:t>
            </a:r>
            <a:r>
              <a:rPr lang="en-GB" sz="1600" b="1" dirty="0"/>
              <a:t>distance</a:t>
            </a:r>
            <a:r>
              <a:rPr lang="en-GB" sz="1600" dirty="0"/>
              <a:t> it has travelled in metres (m) and the </a:t>
            </a:r>
            <a:r>
              <a:rPr lang="en-GB" sz="1600" b="1" dirty="0"/>
              <a:t>time taken </a:t>
            </a:r>
            <a:r>
              <a:rPr lang="en-GB" sz="1600" dirty="0"/>
              <a:t>in seconds (s).</a:t>
            </a:r>
          </a:p>
        </p:txBody>
      </p:sp>
      <mc:AlternateContent xmlns:mc="http://schemas.openxmlformats.org/markup-compatibility/2006" xmlns:a14="http://schemas.microsoft.com/office/drawing/2010/main">
        <mc:Choice Requires="a14">
          <p:sp>
            <p:nvSpPr>
              <p:cNvPr id="60" name="Rectangle 59"/>
              <p:cNvSpPr/>
              <p:nvPr/>
            </p:nvSpPr>
            <p:spPr>
              <a:xfrm>
                <a:off x="9935728" y="7413139"/>
                <a:ext cx="4267308" cy="1147878"/>
              </a:xfrm>
              <a:prstGeom prst="rect">
                <a:avLst/>
              </a:prstGeom>
            </p:spPr>
            <p:txBody>
              <a:bodyPr wrap="square">
                <a:spAutoFit/>
              </a:bodyPr>
              <a:lstStyle/>
              <a:p>
                <a:endParaRPr lang="en-GB" sz="1400" b="1" i="1" dirty="0"/>
              </a:p>
              <a:p>
                <a:pPr/>
                <a14:m>
                  <m:oMathPara xmlns:m="http://schemas.openxmlformats.org/officeDocument/2006/math">
                    <m:oMathParaPr>
                      <m:jc m:val="centerGroup"/>
                    </m:oMathParaPr>
                    <m:oMath xmlns:m="http://schemas.openxmlformats.org/officeDocument/2006/math">
                      <m:r>
                        <a:rPr lang="en-GB" sz="1400" b="1" i="1">
                          <a:latin typeface="Cambria Math" panose="02040503050406030204" pitchFamily="18" charset="0"/>
                        </a:rPr>
                        <m:t>𝒔𝒑𝒆𝒆𝒅</m:t>
                      </m:r>
                      <m:r>
                        <a:rPr lang="en-GB" sz="1400" b="1" i="1">
                          <a:latin typeface="Cambria Math" panose="02040503050406030204" pitchFamily="18" charset="0"/>
                        </a:rPr>
                        <m:t> </m:t>
                      </m:r>
                      <m:d>
                        <m:dPr>
                          <m:ctrlPr>
                            <a:rPr lang="en-GB" sz="1400" b="1" i="1">
                              <a:latin typeface="Cambria Math" panose="02040503050406030204" pitchFamily="18" charset="0"/>
                            </a:rPr>
                          </m:ctrlPr>
                        </m:dPr>
                        <m:e>
                          <m:r>
                            <a:rPr lang="en-GB" sz="1400" b="1" i="1">
                              <a:latin typeface="Cambria Math" panose="02040503050406030204" pitchFamily="18" charset="0"/>
                            </a:rPr>
                            <m:t>𝒎</m:t>
                          </m:r>
                          <m:r>
                            <a:rPr lang="en-GB" sz="1400" b="1" i="1">
                              <a:latin typeface="Cambria Math" panose="02040503050406030204" pitchFamily="18" charset="0"/>
                            </a:rPr>
                            <m:t>/</m:t>
                          </m:r>
                          <m:r>
                            <a:rPr lang="en-GB" sz="1400" b="1" i="1">
                              <a:latin typeface="Cambria Math" panose="02040503050406030204" pitchFamily="18" charset="0"/>
                            </a:rPr>
                            <m:t>𝒔</m:t>
                          </m:r>
                        </m:e>
                      </m:d>
                      <m:r>
                        <a:rPr lang="en-GB" sz="1400" b="1" i="1">
                          <a:latin typeface="Cambria Math" panose="02040503050406030204" pitchFamily="18" charset="0"/>
                        </a:rPr>
                        <m:t>=</m:t>
                      </m:r>
                      <m:r>
                        <a:rPr lang="en-GB" sz="1400" b="1" i="1">
                          <a:latin typeface="Cambria Math" panose="02040503050406030204" pitchFamily="18" charset="0"/>
                        </a:rPr>
                        <m:t>𝒅𝒊𝒔𝒕𝒂𝒏𝒄𝒆</m:t>
                      </m:r>
                      <m:r>
                        <a:rPr lang="en-GB" sz="1400" b="1" i="1">
                          <a:latin typeface="Cambria Math" panose="02040503050406030204" pitchFamily="18" charset="0"/>
                        </a:rPr>
                        <m:t>(</m:t>
                      </m:r>
                      <m:r>
                        <a:rPr lang="en-GB" sz="1400" b="1" i="1">
                          <a:latin typeface="Cambria Math" panose="02040503050406030204" pitchFamily="18" charset="0"/>
                        </a:rPr>
                        <m:t>𝒎</m:t>
                      </m:r>
                      <m:r>
                        <a:rPr lang="en-GB" sz="1400" b="1" i="1">
                          <a:latin typeface="Cambria Math" panose="02040503050406030204" pitchFamily="18" charset="0"/>
                        </a:rPr>
                        <m:t>) ÷</m:t>
                      </m:r>
                      <m:r>
                        <a:rPr lang="en-GB" sz="1400" b="1" i="1">
                          <a:latin typeface="Cambria Math" panose="02040503050406030204" pitchFamily="18" charset="0"/>
                        </a:rPr>
                        <m:t>𝒕𝒊𝒎𝒆</m:t>
                      </m:r>
                      <m:r>
                        <a:rPr lang="en-GB" sz="1400" b="1" i="1">
                          <a:latin typeface="Cambria Math" panose="02040503050406030204" pitchFamily="18" charset="0"/>
                        </a:rPr>
                        <m:t>(</m:t>
                      </m:r>
                      <m:r>
                        <a:rPr lang="en-GB" sz="1400" b="1" i="1">
                          <a:latin typeface="Cambria Math" panose="02040503050406030204" pitchFamily="18" charset="0"/>
                        </a:rPr>
                        <m:t>𝒔</m:t>
                      </m:r>
                      <m:r>
                        <a:rPr lang="en-GB" sz="1400" b="1" i="1">
                          <a:latin typeface="Cambria Math" panose="02040503050406030204" pitchFamily="18" charset="0"/>
                        </a:rPr>
                        <m:t>)</m:t>
                      </m:r>
                    </m:oMath>
                  </m:oMathPara>
                </a14:m>
                <a:endParaRPr lang="en-GB" sz="1400" dirty="0"/>
              </a:p>
              <a:p>
                <a:r>
                  <a:rPr lang="en-GB" sz="1400" dirty="0"/>
                  <a:t> </a:t>
                </a:r>
              </a:p>
              <a:p>
                <a:pPr/>
                <a14:m>
                  <m:oMathPara xmlns:m="http://schemas.openxmlformats.org/officeDocument/2006/math">
                    <m:oMathParaPr>
                      <m:jc m:val="centerGroup"/>
                    </m:oMathParaPr>
                    <m:oMath xmlns:m="http://schemas.openxmlformats.org/officeDocument/2006/math">
                      <m:r>
                        <a:rPr lang="en-GB" sz="1400" b="1" i="1">
                          <a:latin typeface="Cambria Math" panose="02040503050406030204" pitchFamily="18" charset="0"/>
                        </a:rPr>
                        <m:t>𝒔</m:t>
                      </m:r>
                      <m:r>
                        <a:rPr lang="en-GB" sz="1400" b="1" i="1">
                          <a:latin typeface="Cambria Math" panose="02040503050406030204" pitchFamily="18" charset="0"/>
                        </a:rPr>
                        <m:t>=</m:t>
                      </m:r>
                      <m:f>
                        <m:fPr>
                          <m:ctrlPr>
                            <a:rPr lang="en-GB" sz="1400" b="1" i="1">
                              <a:latin typeface="Cambria Math" panose="02040503050406030204" pitchFamily="18" charset="0"/>
                            </a:rPr>
                          </m:ctrlPr>
                        </m:fPr>
                        <m:num>
                          <m:r>
                            <a:rPr lang="en-GB" sz="1400" b="1" i="1">
                              <a:latin typeface="Cambria Math" panose="02040503050406030204" pitchFamily="18" charset="0"/>
                            </a:rPr>
                            <m:t>𝒅</m:t>
                          </m:r>
                        </m:num>
                        <m:den>
                          <m:r>
                            <a:rPr lang="en-GB" sz="1400" b="1" i="1">
                              <a:latin typeface="Cambria Math" panose="02040503050406030204" pitchFamily="18" charset="0"/>
                            </a:rPr>
                            <m:t>𝒕</m:t>
                          </m:r>
                        </m:den>
                      </m:f>
                    </m:oMath>
                  </m:oMathPara>
                </a14:m>
                <a:endParaRPr lang="en-GB" dirty="0"/>
              </a:p>
            </p:txBody>
          </p:sp>
        </mc:Choice>
        <mc:Fallback xmlns="">
          <p:sp>
            <p:nvSpPr>
              <p:cNvPr id="60" name="Rectangle 59"/>
              <p:cNvSpPr>
                <a:spLocks noRot="1" noChangeAspect="1" noMove="1" noResize="1" noEditPoints="1" noAdjustHandles="1" noChangeArrowheads="1" noChangeShapeType="1" noTextEdit="1"/>
              </p:cNvSpPr>
              <p:nvPr/>
            </p:nvSpPr>
            <p:spPr>
              <a:xfrm>
                <a:off x="9935728" y="7413139"/>
                <a:ext cx="4267308" cy="1147878"/>
              </a:xfrm>
              <a:prstGeom prst="rect">
                <a:avLst/>
              </a:prstGeom>
              <a:blipFill>
                <a:blip r:embed="rId4"/>
                <a:stretch>
                  <a:fillRect/>
                </a:stretch>
              </a:blipFill>
            </p:spPr>
            <p:txBody>
              <a:bodyPr/>
              <a:lstStyle/>
              <a:p>
                <a:r>
                  <a:rPr lang="en-GB">
                    <a:noFill/>
                  </a:rPr>
                  <a:t> </a:t>
                </a:r>
              </a:p>
            </p:txBody>
          </p:sp>
        </mc:Fallback>
      </mc:AlternateContent>
      <p:sp>
        <p:nvSpPr>
          <p:cNvPr id="1024" name="Rectangle 1023"/>
          <p:cNvSpPr/>
          <p:nvPr/>
        </p:nvSpPr>
        <p:spPr>
          <a:xfrm>
            <a:off x="176453" y="6150263"/>
            <a:ext cx="4746753" cy="1815882"/>
          </a:xfrm>
          <a:prstGeom prst="rect">
            <a:avLst/>
          </a:prstGeom>
        </p:spPr>
        <p:txBody>
          <a:bodyPr wrap="square">
            <a:spAutoFit/>
          </a:bodyPr>
          <a:lstStyle/>
          <a:p>
            <a:r>
              <a:rPr lang="en-GB" sz="1600" dirty="0"/>
              <a:t>A distance-time graph is a useful way to represent the motion of an object. It shows how the distance moved from a starting point changes over time.</a:t>
            </a:r>
          </a:p>
          <a:p>
            <a:endParaRPr lang="en-GB" sz="1600" dirty="0"/>
          </a:p>
          <a:p>
            <a:r>
              <a:rPr lang="en-GB" sz="1600" dirty="0"/>
              <a:t>Time in seconds is on the x-axis. Distance in metres is on the y-axis.</a:t>
            </a:r>
          </a:p>
          <a:p>
            <a:endParaRPr lang="en-GB" sz="1600" dirty="0"/>
          </a:p>
        </p:txBody>
      </p:sp>
      <p:sp>
        <p:nvSpPr>
          <p:cNvPr id="75" name="TextBox 74">
            <a:extLst>
              <a:ext uri="{FF2B5EF4-FFF2-40B4-BE49-F238E27FC236}">
                <a16:creationId xmlns:a16="http://schemas.microsoft.com/office/drawing/2014/main" id="{436ED583-2C85-40EA-B903-7C965DEF30A9}"/>
              </a:ext>
            </a:extLst>
          </p:cNvPr>
          <p:cNvSpPr txBox="1"/>
          <p:nvPr/>
        </p:nvSpPr>
        <p:spPr>
          <a:xfrm>
            <a:off x="3545940" y="-15416"/>
            <a:ext cx="6893460" cy="544765"/>
          </a:xfrm>
          <a:prstGeom prst="rect">
            <a:avLst/>
          </a:prstGeom>
          <a:noFill/>
        </p:spPr>
        <p:txBody>
          <a:bodyPr wrap="square" rtlCol="0">
            <a:spAutoFit/>
          </a:bodyPr>
          <a:lstStyle/>
          <a:p>
            <a:pPr defTabSz="480014">
              <a:defRPr/>
            </a:pPr>
            <a:r>
              <a:rPr lang="en-GB" sz="2940" b="1" u="sng" dirty="0">
                <a:solidFill>
                  <a:prstClr val="black"/>
                </a:solidFill>
                <a:latin typeface="Calibri" panose="020F0502020204030204"/>
              </a:rPr>
              <a:t> Forces : Year 8 : Cycle 1  </a:t>
            </a:r>
          </a:p>
        </p:txBody>
      </p:sp>
      <p:sp>
        <p:nvSpPr>
          <p:cNvPr id="80" name="TextBox 79">
            <a:extLst>
              <a:ext uri="{FF2B5EF4-FFF2-40B4-BE49-F238E27FC236}">
                <a16:creationId xmlns:a16="http://schemas.microsoft.com/office/drawing/2014/main" id="{B3F92A6D-B6F9-4D4A-9C14-66F5BCB0EDA6}"/>
              </a:ext>
            </a:extLst>
          </p:cNvPr>
          <p:cNvSpPr txBox="1"/>
          <p:nvPr/>
        </p:nvSpPr>
        <p:spPr>
          <a:xfrm>
            <a:off x="2409727" y="3408937"/>
            <a:ext cx="2185358" cy="1815882"/>
          </a:xfrm>
          <a:prstGeom prst="rect">
            <a:avLst/>
          </a:prstGeom>
          <a:noFill/>
        </p:spPr>
        <p:txBody>
          <a:bodyPr wrap="square" rtlCol="0">
            <a:spAutoFit/>
          </a:bodyPr>
          <a:lstStyle/>
          <a:p>
            <a:r>
              <a:rPr lang="en-GB" sz="1600" dirty="0"/>
              <a:t>Contact forces act between two objects that are physically touching.</a:t>
            </a:r>
          </a:p>
          <a:p>
            <a:r>
              <a:rPr lang="en-GB" sz="1600" dirty="0"/>
              <a:t>Here are some examples of contact forces</a:t>
            </a:r>
          </a:p>
        </p:txBody>
      </p:sp>
      <p:pic>
        <p:nvPicPr>
          <p:cNvPr id="81" name="Picture 80"/>
          <p:cNvPicPr>
            <a:picLocks noChangeAspect="1"/>
          </p:cNvPicPr>
          <p:nvPr/>
        </p:nvPicPr>
        <p:blipFill rotWithShape="1">
          <a:blip r:embed="rId5"/>
          <a:srcRect r="58640" b="-151"/>
          <a:stretch/>
        </p:blipFill>
        <p:spPr>
          <a:xfrm>
            <a:off x="6752706" y="2761867"/>
            <a:ext cx="1785563" cy="1531307"/>
          </a:xfrm>
          <a:prstGeom prst="rect">
            <a:avLst/>
          </a:prstGeom>
        </p:spPr>
      </p:pic>
      <p:pic>
        <p:nvPicPr>
          <p:cNvPr id="82" name="Picture 81"/>
          <p:cNvPicPr>
            <a:picLocks noChangeAspect="1"/>
          </p:cNvPicPr>
          <p:nvPr/>
        </p:nvPicPr>
        <p:blipFill rotWithShape="1">
          <a:blip r:embed="rId6"/>
          <a:srcRect r="47743" b="-7933"/>
          <a:stretch/>
        </p:blipFill>
        <p:spPr>
          <a:xfrm>
            <a:off x="6350216" y="4316878"/>
            <a:ext cx="1603672" cy="1327035"/>
          </a:xfrm>
          <a:prstGeom prst="rect">
            <a:avLst/>
          </a:prstGeom>
        </p:spPr>
      </p:pic>
      <p:pic>
        <p:nvPicPr>
          <p:cNvPr id="83" name="Picture 82"/>
          <p:cNvPicPr>
            <a:picLocks noChangeAspect="1"/>
          </p:cNvPicPr>
          <p:nvPr/>
        </p:nvPicPr>
        <p:blipFill rotWithShape="1">
          <a:blip r:embed="rId7"/>
          <a:srcRect l="13795" r="36205" b="931"/>
          <a:stretch/>
        </p:blipFill>
        <p:spPr>
          <a:xfrm>
            <a:off x="4567348" y="4226316"/>
            <a:ext cx="1228919" cy="1326734"/>
          </a:xfrm>
          <a:prstGeom prst="rect">
            <a:avLst/>
          </a:prstGeom>
        </p:spPr>
      </p:pic>
      <p:pic>
        <p:nvPicPr>
          <p:cNvPr id="85" name="Picture 84"/>
          <p:cNvPicPr>
            <a:picLocks noChangeAspect="1"/>
          </p:cNvPicPr>
          <p:nvPr/>
        </p:nvPicPr>
        <p:blipFill rotWithShape="1">
          <a:blip r:embed="rId8"/>
          <a:srcRect r="37166"/>
          <a:stretch/>
        </p:blipFill>
        <p:spPr>
          <a:xfrm>
            <a:off x="4352028" y="2854140"/>
            <a:ext cx="2334579" cy="1226584"/>
          </a:xfrm>
          <a:prstGeom prst="rect">
            <a:avLst/>
          </a:prstGeom>
        </p:spPr>
      </p:pic>
      <p:sp>
        <p:nvSpPr>
          <p:cNvPr id="87" name="Rectangle 86"/>
          <p:cNvSpPr/>
          <p:nvPr/>
        </p:nvSpPr>
        <p:spPr>
          <a:xfrm>
            <a:off x="4499164" y="502155"/>
            <a:ext cx="2513927" cy="2062103"/>
          </a:xfrm>
          <a:prstGeom prst="rect">
            <a:avLst/>
          </a:prstGeom>
        </p:spPr>
        <p:txBody>
          <a:bodyPr wrap="square">
            <a:spAutoFit/>
          </a:bodyPr>
          <a:lstStyle/>
          <a:p>
            <a:r>
              <a:rPr lang="en-GB" sz="1600" dirty="0"/>
              <a:t>A </a:t>
            </a:r>
            <a:r>
              <a:rPr lang="en-GB" sz="1600" b="1" dirty="0"/>
              <a:t>resultant force</a:t>
            </a:r>
            <a:r>
              <a:rPr lang="en-GB" sz="1600" dirty="0"/>
              <a:t> is the overall force that acts on the object.</a:t>
            </a:r>
          </a:p>
          <a:p>
            <a:endParaRPr lang="en-GB" sz="1600" dirty="0"/>
          </a:p>
          <a:p>
            <a:r>
              <a:rPr lang="en-GB" sz="1600" dirty="0"/>
              <a:t>If the resultant is zero (balanced )the object travels at constant speed.</a:t>
            </a:r>
          </a:p>
          <a:p>
            <a:endParaRPr lang="en-GB" sz="1600" dirty="0"/>
          </a:p>
        </p:txBody>
      </p:sp>
      <p:pic>
        <p:nvPicPr>
          <p:cNvPr id="88" name="Picture 87"/>
          <p:cNvPicPr>
            <a:picLocks noChangeAspect="1"/>
          </p:cNvPicPr>
          <p:nvPr/>
        </p:nvPicPr>
        <p:blipFill rotWithShape="1">
          <a:blip r:embed="rId9"/>
          <a:srcRect r="33320" b="-3391"/>
          <a:stretch/>
        </p:blipFill>
        <p:spPr>
          <a:xfrm>
            <a:off x="7013092" y="703031"/>
            <a:ext cx="2159900" cy="1556444"/>
          </a:xfrm>
          <a:prstGeom prst="rect">
            <a:avLst/>
          </a:prstGeom>
        </p:spPr>
      </p:pic>
      <p:pic>
        <p:nvPicPr>
          <p:cNvPr id="89" name="Picture 88"/>
          <p:cNvPicPr>
            <a:picLocks noChangeAspect="1"/>
          </p:cNvPicPr>
          <p:nvPr/>
        </p:nvPicPr>
        <p:blipFill rotWithShape="1">
          <a:blip r:embed="rId10"/>
          <a:srcRect t="-1" r="40531" b="-2767"/>
          <a:stretch/>
        </p:blipFill>
        <p:spPr>
          <a:xfrm>
            <a:off x="9586614" y="697303"/>
            <a:ext cx="2106166" cy="1545689"/>
          </a:xfrm>
          <a:prstGeom prst="rect">
            <a:avLst/>
          </a:prstGeom>
        </p:spPr>
      </p:pic>
      <p:sp>
        <p:nvSpPr>
          <p:cNvPr id="1036" name="Rectangle 1035"/>
          <p:cNvSpPr/>
          <p:nvPr/>
        </p:nvSpPr>
        <p:spPr>
          <a:xfrm>
            <a:off x="11779790" y="637102"/>
            <a:ext cx="2291800" cy="1323439"/>
          </a:xfrm>
          <a:prstGeom prst="rect">
            <a:avLst/>
          </a:prstGeom>
        </p:spPr>
        <p:txBody>
          <a:bodyPr wrap="square">
            <a:spAutoFit/>
          </a:bodyPr>
          <a:lstStyle/>
          <a:p>
            <a:r>
              <a:rPr lang="en-GB" sz="1600" dirty="0"/>
              <a:t>If the resultant is not zero (unbalanced) the objects accelerates in the direction of the larger force.</a:t>
            </a:r>
          </a:p>
        </p:txBody>
      </p:sp>
      <p:sp>
        <p:nvSpPr>
          <p:cNvPr id="94" name="TextBox 93">
            <a:extLst>
              <a:ext uri="{FF2B5EF4-FFF2-40B4-BE49-F238E27FC236}">
                <a16:creationId xmlns:a16="http://schemas.microsoft.com/office/drawing/2014/main" id="{310FA24A-8A61-4E36-9E91-1A96DE371AB8}"/>
              </a:ext>
            </a:extLst>
          </p:cNvPr>
          <p:cNvSpPr txBox="1"/>
          <p:nvPr/>
        </p:nvSpPr>
        <p:spPr>
          <a:xfrm>
            <a:off x="9229077" y="2470500"/>
            <a:ext cx="4318086" cy="584775"/>
          </a:xfrm>
          <a:prstGeom prst="rect">
            <a:avLst/>
          </a:prstGeom>
          <a:noFill/>
        </p:spPr>
        <p:txBody>
          <a:bodyPr wrap="square" rtlCol="0">
            <a:spAutoFit/>
          </a:bodyPr>
          <a:lstStyle/>
          <a:p>
            <a:r>
              <a:rPr lang="en-GB" sz="1600" dirty="0"/>
              <a:t>Non-contact forces act between two objects that are not physically touching.</a:t>
            </a:r>
          </a:p>
        </p:txBody>
      </p:sp>
      <p:sp>
        <p:nvSpPr>
          <p:cNvPr id="95" name="Rectangle 94"/>
          <p:cNvSpPr/>
          <p:nvPr/>
        </p:nvSpPr>
        <p:spPr>
          <a:xfrm>
            <a:off x="9070640" y="3062313"/>
            <a:ext cx="1473128" cy="338554"/>
          </a:xfrm>
          <a:prstGeom prst="rect">
            <a:avLst/>
          </a:prstGeom>
        </p:spPr>
        <p:txBody>
          <a:bodyPr wrap="square">
            <a:spAutoFit/>
          </a:bodyPr>
          <a:lstStyle/>
          <a:p>
            <a:r>
              <a:rPr lang="en-GB" sz="1600" b="1" dirty="0"/>
              <a:t>Magnetic force</a:t>
            </a:r>
          </a:p>
        </p:txBody>
      </p:sp>
      <p:pic>
        <p:nvPicPr>
          <p:cNvPr id="96" name="Picture 95"/>
          <p:cNvPicPr>
            <a:picLocks noChangeAspect="1"/>
          </p:cNvPicPr>
          <p:nvPr/>
        </p:nvPicPr>
        <p:blipFill rotWithShape="1">
          <a:blip r:embed="rId11"/>
          <a:srcRect r="17949" b="-4460"/>
          <a:stretch/>
        </p:blipFill>
        <p:spPr>
          <a:xfrm>
            <a:off x="9157791" y="3498535"/>
            <a:ext cx="3607595" cy="205623"/>
          </a:xfrm>
          <a:prstGeom prst="rect">
            <a:avLst/>
          </a:prstGeom>
        </p:spPr>
      </p:pic>
      <p:pic>
        <p:nvPicPr>
          <p:cNvPr id="97" name="Picture 96"/>
          <p:cNvPicPr>
            <a:picLocks noChangeAspect="1"/>
          </p:cNvPicPr>
          <p:nvPr/>
        </p:nvPicPr>
        <p:blipFill rotWithShape="1">
          <a:blip r:embed="rId12"/>
          <a:srcRect t="-1" r="18897" b="5701"/>
          <a:stretch/>
        </p:blipFill>
        <p:spPr>
          <a:xfrm>
            <a:off x="9152326" y="3986470"/>
            <a:ext cx="3575376" cy="186114"/>
          </a:xfrm>
          <a:prstGeom prst="rect">
            <a:avLst/>
          </a:prstGeom>
        </p:spPr>
      </p:pic>
      <p:sp>
        <p:nvSpPr>
          <p:cNvPr id="101" name="Rectangle 100"/>
          <p:cNvSpPr/>
          <p:nvPr/>
        </p:nvSpPr>
        <p:spPr>
          <a:xfrm>
            <a:off x="9074142" y="4682908"/>
            <a:ext cx="1770421" cy="338554"/>
          </a:xfrm>
          <a:prstGeom prst="rect">
            <a:avLst/>
          </a:prstGeom>
        </p:spPr>
        <p:txBody>
          <a:bodyPr wrap="none">
            <a:spAutoFit/>
          </a:bodyPr>
          <a:lstStyle/>
          <a:p>
            <a:r>
              <a:rPr lang="en-GB" sz="1600" b="1" dirty="0"/>
              <a:t>Gravitational force</a:t>
            </a:r>
          </a:p>
        </p:txBody>
      </p:sp>
      <p:pic>
        <p:nvPicPr>
          <p:cNvPr id="102" name="Picture 101"/>
          <p:cNvPicPr>
            <a:picLocks noChangeAspect="1"/>
          </p:cNvPicPr>
          <p:nvPr/>
        </p:nvPicPr>
        <p:blipFill>
          <a:blip r:embed="rId13"/>
          <a:stretch>
            <a:fillRect/>
          </a:stretch>
        </p:blipFill>
        <p:spPr>
          <a:xfrm>
            <a:off x="10923989" y="4524556"/>
            <a:ext cx="2623174" cy="1000505"/>
          </a:xfrm>
          <a:prstGeom prst="rect">
            <a:avLst/>
          </a:prstGeom>
        </p:spPr>
      </p:pic>
      <p:sp>
        <p:nvSpPr>
          <p:cNvPr id="104" name="TextBox 103">
            <a:extLst>
              <a:ext uri="{FF2B5EF4-FFF2-40B4-BE49-F238E27FC236}">
                <a16:creationId xmlns:a16="http://schemas.microsoft.com/office/drawing/2014/main" id="{033D83A0-F06F-49E1-A1AF-D60141DED79A}"/>
              </a:ext>
            </a:extLst>
          </p:cNvPr>
          <p:cNvSpPr txBox="1"/>
          <p:nvPr/>
        </p:nvSpPr>
        <p:spPr>
          <a:xfrm>
            <a:off x="216218" y="5830713"/>
            <a:ext cx="3609698" cy="338554"/>
          </a:xfrm>
          <a:prstGeom prst="rect">
            <a:avLst/>
          </a:prstGeom>
          <a:noFill/>
        </p:spPr>
        <p:txBody>
          <a:bodyPr wrap="square" rtlCol="0">
            <a:spAutoFit/>
          </a:bodyPr>
          <a:lstStyle/>
          <a:p>
            <a:pPr defTabSz="480014">
              <a:defRPr/>
            </a:pPr>
            <a:r>
              <a:rPr lang="en-GB" sz="1600" b="1" u="sng" dirty="0">
                <a:solidFill>
                  <a:prstClr val="black"/>
                </a:solidFill>
                <a:latin typeface="Calibri" panose="020F0502020204030204"/>
              </a:rPr>
              <a:t>Lesson 3: Distance-Time Graphs </a:t>
            </a:r>
            <a:endParaRPr lang="en-GB" sz="1600" b="1" u="sng" baseline="30000" dirty="0">
              <a:solidFill>
                <a:prstClr val="black"/>
              </a:solidFill>
              <a:latin typeface="Calibri" panose="020F0502020204030204"/>
            </a:endParaRPr>
          </a:p>
        </p:txBody>
      </p:sp>
      <p:sp>
        <p:nvSpPr>
          <p:cNvPr id="105" name="Rectangle 104"/>
          <p:cNvSpPr/>
          <p:nvPr/>
        </p:nvSpPr>
        <p:spPr>
          <a:xfrm>
            <a:off x="9967877" y="8647981"/>
            <a:ext cx="4168465" cy="1077218"/>
          </a:xfrm>
          <a:prstGeom prst="rect">
            <a:avLst/>
          </a:prstGeom>
        </p:spPr>
        <p:txBody>
          <a:bodyPr wrap="square">
            <a:spAutoFit/>
          </a:bodyPr>
          <a:lstStyle/>
          <a:p>
            <a:r>
              <a:rPr lang="en-GB" sz="1600" dirty="0"/>
              <a:t>Distance can be measured using a tape measure or a trundle wheel, time can be measured using a stopwatch. </a:t>
            </a:r>
          </a:p>
          <a:p>
            <a:endParaRPr lang="en-GB" sz="1600" b="1" dirty="0"/>
          </a:p>
        </p:txBody>
      </p:sp>
      <p:pic>
        <p:nvPicPr>
          <p:cNvPr id="1039" name="Picture 1038"/>
          <p:cNvPicPr>
            <a:picLocks noChangeAspect="1"/>
          </p:cNvPicPr>
          <p:nvPr/>
        </p:nvPicPr>
        <p:blipFill rotWithShape="1">
          <a:blip r:embed="rId14"/>
          <a:srcRect r="45468" b="1178"/>
          <a:stretch/>
        </p:blipFill>
        <p:spPr>
          <a:xfrm>
            <a:off x="229347" y="7742858"/>
            <a:ext cx="2450670" cy="2063913"/>
          </a:xfrm>
          <a:prstGeom prst="rect">
            <a:avLst/>
          </a:prstGeom>
        </p:spPr>
      </p:pic>
      <p:sp>
        <p:nvSpPr>
          <p:cNvPr id="108" name="Rectangle 107"/>
          <p:cNvSpPr/>
          <p:nvPr/>
        </p:nvSpPr>
        <p:spPr>
          <a:xfrm>
            <a:off x="2837809" y="7509226"/>
            <a:ext cx="2647130" cy="2308324"/>
          </a:xfrm>
          <a:prstGeom prst="rect">
            <a:avLst/>
          </a:prstGeom>
        </p:spPr>
        <p:txBody>
          <a:bodyPr wrap="square">
            <a:spAutoFit/>
          </a:bodyPr>
          <a:lstStyle/>
          <a:p>
            <a:pPr marL="342900" indent="-342900">
              <a:buFont typeface="+mj-lt"/>
              <a:buAutoNum type="alphaLcParenR"/>
            </a:pPr>
            <a:r>
              <a:rPr lang="en-GB" sz="1600" dirty="0"/>
              <a:t>Constant Speed</a:t>
            </a:r>
          </a:p>
          <a:p>
            <a:pPr marL="342900" indent="-342900">
              <a:buFont typeface="+mj-lt"/>
              <a:buAutoNum type="alphaLcParenR"/>
            </a:pPr>
            <a:r>
              <a:rPr lang="en-GB" sz="1600" dirty="0"/>
              <a:t>Acceleration </a:t>
            </a:r>
          </a:p>
          <a:p>
            <a:pPr marL="342900" indent="-342900">
              <a:buFont typeface="+mj-lt"/>
              <a:buAutoNum type="alphaLcParenR"/>
            </a:pPr>
            <a:r>
              <a:rPr lang="en-GB" sz="1600" dirty="0"/>
              <a:t>Faster Constant Speed</a:t>
            </a:r>
          </a:p>
          <a:p>
            <a:pPr marL="342900" indent="-342900">
              <a:buFont typeface="+mj-lt"/>
              <a:buAutoNum type="alphaLcParenR"/>
            </a:pPr>
            <a:r>
              <a:rPr lang="en-GB" sz="1600" dirty="0"/>
              <a:t>Deceleration </a:t>
            </a:r>
          </a:p>
          <a:p>
            <a:pPr marL="342900" indent="-342900">
              <a:buFont typeface="+mj-lt"/>
              <a:buAutoNum type="alphaLcParenR"/>
            </a:pPr>
            <a:r>
              <a:rPr lang="en-GB" sz="1600" dirty="0"/>
              <a:t>Stationary</a:t>
            </a:r>
          </a:p>
          <a:p>
            <a:pPr marL="342900" indent="-342900">
              <a:buFont typeface="+mj-lt"/>
              <a:buAutoNum type="alphaLcParenR"/>
            </a:pPr>
            <a:endParaRPr lang="en-GB" sz="1600" dirty="0"/>
          </a:p>
          <a:p>
            <a:r>
              <a:rPr lang="en-GB" sz="1600" dirty="0"/>
              <a:t>The speed of the object is found by taking the </a:t>
            </a:r>
            <a:r>
              <a:rPr lang="en-GB" sz="1600" b="1" dirty="0"/>
              <a:t>gradient</a:t>
            </a:r>
            <a:r>
              <a:rPr lang="en-GB" sz="1600" dirty="0"/>
              <a:t> of the line. </a:t>
            </a:r>
          </a:p>
        </p:txBody>
      </p:sp>
    </p:spTree>
    <p:extLst>
      <p:ext uri="{BB962C8B-B14F-4D97-AF65-F5344CB8AC3E}">
        <p14:creationId xmlns:p14="http://schemas.microsoft.com/office/powerpoint/2010/main" val="335409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D317007-F0B8-4580-9BBB-96CC5ACC450C}"/>
              </a:ext>
            </a:extLst>
          </p:cNvPr>
          <p:cNvGrpSpPr/>
          <p:nvPr/>
        </p:nvGrpSpPr>
        <p:grpSpPr>
          <a:xfrm>
            <a:off x="-1" y="990253"/>
            <a:ext cx="14400213" cy="8122621"/>
            <a:chOff x="0" y="0"/>
            <a:chExt cx="12192000" cy="6877051"/>
          </a:xfrm>
        </p:grpSpPr>
        <p:pic>
          <p:nvPicPr>
            <p:cNvPr id="4" name="Picture 3">
              <a:extLst>
                <a:ext uri="{FF2B5EF4-FFF2-40B4-BE49-F238E27FC236}">
                  <a16:creationId xmlns:a16="http://schemas.microsoft.com/office/drawing/2014/main" id="{DCA510C1-912F-45E3-80AD-165C0813E4DE}"/>
                </a:ext>
              </a:extLst>
            </p:cNvPr>
            <p:cNvPicPr>
              <a:picLocks noChangeAspect="1"/>
            </p:cNvPicPr>
            <p:nvPr/>
          </p:nvPicPr>
          <p:blipFill rotWithShape="1">
            <a:blip r:embed="rId2"/>
            <a:srcRect l="25434" t="21242" r="5000" b="8966"/>
            <a:stretch/>
          </p:blipFill>
          <p:spPr>
            <a:xfrm>
              <a:off x="0" y="0"/>
              <a:ext cx="12192000" cy="6877051"/>
            </a:xfrm>
            <a:prstGeom prst="rect">
              <a:avLst/>
            </a:prstGeom>
          </p:spPr>
        </p:pic>
        <p:sp>
          <p:nvSpPr>
            <p:cNvPr id="5" name="Rectangle 4">
              <a:extLst>
                <a:ext uri="{FF2B5EF4-FFF2-40B4-BE49-F238E27FC236}">
                  <a16:creationId xmlns:a16="http://schemas.microsoft.com/office/drawing/2014/main" id="{E5ED2B76-3493-485F-B37C-C2F742EE79E9}"/>
                </a:ext>
              </a:extLst>
            </p:cNvPr>
            <p:cNvSpPr/>
            <p:nvPr/>
          </p:nvSpPr>
          <p:spPr>
            <a:xfrm>
              <a:off x="318052" y="278296"/>
              <a:ext cx="795131" cy="371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23"/>
            </a:p>
          </p:txBody>
        </p:sp>
      </p:grpSp>
    </p:spTree>
    <p:extLst>
      <p:ext uri="{BB962C8B-B14F-4D97-AF65-F5344CB8AC3E}">
        <p14:creationId xmlns:p14="http://schemas.microsoft.com/office/powerpoint/2010/main" val="113393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5FC37-5C3B-4B54-8C04-C0BFD927E410}"/>
              </a:ext>
            </a:extLst>
          </p:cNvPr>
          <p:cNvPicPr>
            <a:picLocks noChangeAspect="1"/>
          </p:cNvPicPr>
          <p:nvPr/>
        </p:nvPicPr>
        <p:blipFill rotWithShape="1">
          <a:blip r:embed="rId2"/>
          <a:srcRect l="25326" t="24335" r="5000" b="6259"/>
          <a:stretch/>
        </p:blipFill>
        <p:spPr>
          <a:xfrm>
            <a:off x="0" y="990252"/>
            <a:ext cx="14462887" cy="8100120"/>
          </a:xfrm>
          <a:prstGeom prst="rect">
            <a:avLst/>
          </a:prstGeom>
        </p:spPr>
      </p:pic>
    </p:spTree>
    <p:extLst>
      <p:ext uri="{BB962C8B-B14F-4D97-AF65-F5344CB8AC3E}">
        <p14:creationId xmlns:p14="http://schemas.microsoft.com/office/powerpoint/2010/main" val="383162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3192619" y="2913550"/>
            <a:ext cx="5886458" cy="3507139"/>
          </a:xfrm>
          <a:prstGeom prst="rect">
            <a:avLst/>
          </a:prstGeom>
        </p:spPr>
      </p:pic>
      <p:pic>
        <p:nvPicPr>
          <p:cNvPr id="2" name="Picture 1"/>
          <p:cNvPicPr>
            <a:picLocks noChangeAspect="1"/>
          </p:cNvPicPr>
          <p:nvPr/>
        </p:nvPicPr>
        <p:blipFill rotWithShape="1">
          <a:blip r:embed="rId3"/>
          <a:srcRect t="-1" r="38347" b="-2021"/>
          <a:stretch/>
        </p:blipFill>
        <p:spPr>
          <a:xfrm>
            <a:off x="7014218" y="1228422"/>
            <a:ext cx="1910070" cy="1316961"/>
          </a:xfrm>
          <a:prstGeom prst="rect">
            <a:avLst/>
          </a:prstGeom>
        </p:spPr>
      </p:pic>
      <p:sp>
        <p:nvSpPr>
          <p:cNvPr id="5" name="Rectangle 4">
            <a:extLst>
              <a:ext uri="{FF2B5EF4-FFF2-40B4-BE49-F238E27FC236}">
                <a16:creationId xmlns:a16="http://schemas.microsoft.com/office/drawing/2014/main" id="{F8681D5C-C1D2-4BBD-9AE7-4848B0F6E7F6}"/>
              </a:ext>
            </a:extLst>
          </p:cNvPr>
          <p:cNvSpPr/>
          <p:nvPr/>
        </p:nvSpPr>
        <p:spPr>
          <a:xfrm>
            <a:off x="243840" y="536388"/>
            <a:ext cx="8680448" cy="5647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6" name="TextBox 5">
            <a:extLst>
              <a:ext uri="{FF2B5EF4-FFF2-40B4-BE49-F238E27FC236}">
                <a16:creationId xmlns:a16="http://schemas.microsoft.com/office/drawing/2014/main" id="{8F69EA0A-20D6-4814-A498-FAC178DCF2A8}"/>
              </a:ext>
            </a:extLst>
          </p:cNvPr>
          <p:cNvSpPr txBox="1"/>
          <p:nvPr/>
        </p:nvSpPr>
        <p:spPr>
          <a:xfrm>
            <a:off x="413027" y="558085"/>
            <a:ext cx="1878720" cy="338554"/>
          </a:xfrm>
          <a:prstGeom prst="rect">
            <a:avLst/>
          </a:prstGeom>
          <a:noFill/>
        </p:spPr>
        <p:txBody>
          <a:bodyPr wrap="none" rtlCol="0">
            <a:spAutoFit/>
          </a:bodyPr>
          <a:lstStyle/>
          <a:p>
            <a:pPr algn="ctr" defTabSz="480014">
              <a:defRPr/>
            </a:pPr>
            <a:r>
              <a:rPr lang="en-GB" sz="1600" b="1" u="sng" dirty="0">
                <a:solidFill>
                  <a:prstClr val="black"/>
                </a:solidFill>
                <a:latin typeface="Calibri" panose="020F0502020204030204"/>
              </a:rPr>
              <a:t>Lesson 4: Moments </a:t>
            </a:r>
          </a:p>
        </p:txBody>
      </p:sp>
      <p:sp>
        <p:nvSpPr>
          <p:cNvPr id="23" name="TextBox 22">
            <a:extLst>
              <a:ext uri="{FF2B5EF4-FFF2-40B4-BE49-F238E27FC236}">
                <a16:creationId xmlns:a16="http://schemas.microsoft.com/office/drawing/2014/main" id="{310FA24A-8A61-4E36-9E91-1A96DE371AB8}"/>
              </a:ext>
            </a:extLst>
          </p:cNvPr>
          <p:cNvSpPr txBox="1"/>
          <p:nvPr/>
        </p:nvSpPr>
        <p:spPr>
          <a:xfrm>
            <a:off x="295046" y="936035"/>
            <a:ext cx="8629242" cy="584775"/>
          </a:xfrm>
          <a:prstGeom prst="rect">
            <a:avLst/>
          </a:prstGeom>
          <a:noFill/>
        </p:spPr>
        <p:txBody>
          <a:bodyPr wrap="square" rtlCol="0">
            <a:spAutoFit/>
          </a:bodyPr>
          <a:lstStyle/>
          <a:p>
            <a:r>
              <a:rPr lang="en-GB" sz="1600" dirty="0"/>
              <a:t>A moment is the </a:t>
            </a:r>
            <a:r>
              <a:rPr lang="en-GB" sz="1600" b="1" dirty="0"/>
              <a:t>turning effect</a:t>
            </a:r>
            <a:r>
              <a:rPr lang="en-GB" sz="1600" dirty="0"/>
              <a:t> of a force. Forces that create a moment act around a point called the pivot. The </a:t>
            </a:r>
            <a:r>
              <a:rPr lang="en-GB" sz="1600" b="1" dirty="0"/>
              <a:t>pivot</a:t>
            </a:r>
            <a:r>
              <a:rPr lang="en-GB" sz="1600" dirty="0"/>
              <a:t> is the point around which the object can rotate or turn.</a:t>
            </a:r>
            <a:endParaRPr lang="en-GB" sz="1200" dirty="0"/>
          </a:p>
        </p:txBody>
      </p:sp>
      <p:sp>
        <p:nvSpPr>
          <p:cNvPr id="12" name="Rectangle 11">
            <a:extLst>
              <a:ext uri="{FF2B5EF4-FFF2-40B4-BE49-F238E27FC236}">
                <a16:creationId xmlns:a16="http://schemas.microsoft.com/office/drawing/2014/main" id="{011E202F-BAA8-4C74-9F6B-1E1EF3376D42}"/>
              </a:ext>
            </a:extLst>
          </p:cNvPr>
          <p:cNvSpPr/>
          <p:nvPr/>
        </p:nvSpPr>
        <p:spPr>
          <a:xfrm>
            <a:off x="9125146" y="489104"/>
            <a:ext cx="5095486" cy="51686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13" name="TextBox 12">
            <a:extLst>
              <a:ext uri="{FF2B5EF4-FFF2-40B4-BE49-F238E27FC236}">
                <a16:creationId xmlns:a16="http://schemas.microsoft.com/office/drawing/2014/main" id="{CE2B0824-CE7D-42F6-9923-45D1954EEA5F}"/>
              </a:ext>
            </a:extLst>
          </p:cNvPr>
          <p:cNvSpPr txBox="1"/>
          <p:nvPr/>
        </p:nvSpPr>
        <p:spPr>
          <a:xfrm>
            <a:off x="9125146" y="524882"/>
            <a:ext cx="4529284" cy="338554"/>
          </a:xfrm>
          <a:prstGeom prst="rect">
            <a:avLst/>
          </a:prstGeom>
          <a:noFill/>
        </p:spPr>
        <p:txBody>
          <a:bodyPr wrap="square" rtlCol="0">
            <a:spAutoFit/>
          </a:bodyPr>
          <a:lstStyle/>
          <a:p>
            <a:pPr defTabSz="480014">
              <a:defRPr/>
            </a:pPr>
            <a:r>
              <a:rPr lang="en-GB" sz="1600" b="1" u="sng" dirty="0">
                <a:solidFill>
                  <a:prstClr val="black"/>
                </a:solidFill>
                <a:latin typeface="Calibri" panose="020F0502020204030204"/>
              </a:rPr>
              <a:t>Lesson 5</a:t>
            </a:r>
            <a:r>
              <a:rPr lang="en-GB" sz="1600" b="1" u="sng" dirty="0">
                <a:solidFill>
                  <a:prstClr val="black"/>
                </a:solidFill>
              </a:rPr>
              <a:t>: Pressure (Fluids)</a:t>
            </a:r>
            <a:endParaRPr lang="en-GB" sz="1600" b="1" u="sng" baseline="30000" dirty="0">
              <a:solidFill>
                <a:prstClr val="black"/>
              </a:solidFill>
            </a:endParaRPr>
          </a:p>
        </p:txBody>
      </p:sp>
      <p:sp>
        <p:nvSpPr>
          <p:cNvPr id="44" name="Right Arrow 17">
            <a:extLst>
              <a:ext uri="{FF2B5EF4-FFF2-40B4-BE49-F238E27FC236}">
                <a16:creationId xmlns:a16="http://schemas.microsoft.com/office/drawing/2014/main" id="{D56DDBA3-0429-4930-B90F-6C0E52913BBD}"/>
              </a:ext>
            </a:extLst>
          </p:cNvPr>
          <p:cNvSpPr/>
          <p:nvPr/>
        </p:nvSpPr>
        <p:spPr>
          <a:xfrm>
            <a:off x="8755698" y="2609899"/>
            <a:ext cx="542108" cy="463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0014">
              <a:defRPr/>
            </a:pPr>
            <a:endParaRPr lang="en-GB" sz="1600">
              <a:solidFill>
                <a:prstClr val="white"/>
              </a:solidFill>
              <a:latin typeface="Calibri" panose="020F0502020204030204"/>
            </a:endParaRPr>
          </a:p>
        </p:txBody>
      </p:sp>
      <p:sp>
        <p:nvSpPr>
          <p:cNvPr id="48" name="Rectangle 47"/>
          <p:cNvSpPr/>
          <p:nvPr/>
        </p:nvSpPr>
        <p:spPr>
          <a:xfrm>
            <a:off x="9109973" y="811443"/>
            <a:ext cx="5004628" cy="1323439"/>
          </a:xfrm>
          <a:prstGeom prst="rect">
            <a:avLst/>
          </a:prstGeom>
        </p:spPr>
        <p:txBody>
          <a:bodyPr wrap="square">
            <a:spAutoFit/>
          </a:bodyPr>
          <a:lstStyle/>
          <a:p>
            <a:r>
              <a:rPr lang="en-GB" sz="1600" dirty="0"/>
              <a:t>Water pressure at a particular point comes from the weight of water above it.</a:t>
            </a:r>
          </a:p>
          <a:p>
            <a:endParaRPr lang="en-GB" sz="1600" dirty="0"/>
          </a:p>
          <a:p>
            <a:r>
              <a:rPr lang="en-GB" sz="1600" dirty="0"/>
              <a:t>Pressure exists on surfaces, in air and in liquids. It is calculated with </a:t>
            </a:r>
            <a:r>
              <a:rPr lang="en-GB" sz="1600" b="1" dirty="0"/>
              <a:t>force ÷ area.</a:t>
            </a:r>
          </a:p>
        </p:txBody>
      </p:sp>
      <p:sp>
        <p:nvSpPr>
          <p:cNvPr id="75" name="TextBox 74">
            <a:extLst>
              <a:ext uri="{FF2B5EF4-FFF2-40B4-BE49-F238E27FC236}">
                <a16:creationId xmlns:a16="http://schemas.microsoft.com/office/drawing/2014/main" id="{436ED583-2C85-40EA-B903-7C965DEF30A9}"/>
              </a:ext>
            </a:extLst>
          </p:cNvPr>
          <p:cNvSpPr txBox="1"/>
          <p:nvPr/>
        </p:nvSpPr>
        <p:spPr>
          <a:xfrm>
            <a:off x="3545940" y="-15416"/>
            <a:ext cx="3977793" cy="544765"/>
          </a:xfrm>
          <a:prstGeom prst="rect">
            <a:avLst/>
          </a:prstGeom>
          <a:noFill/>
        </p:spPr>
        <p:txBody>
          <a:bodyPr wrap="square" rtlCol="0">
            <a:spAutoFit/>
          </a:bodyPr>
          <a:lstStyle/>
          <a:p>
            <a:pPr defTabSz="480014">
              <a:defRPr/>
            </a:pPr>
            <a:r>
              <a:rPr lang="en-GB" sz="2940" b="1" u="sng" dirty="0">
                <a:solidFill>
                  <a:prstClr val="black"/>
                </a:solidFill>
                <a:latin typeface="Calibri" panose="020F0502020204030204"/>
              </a:rPr>
              <a:t> Forces : Year 8 : Cycle 1  </a:t>
            </a:r>
          </a:p>
        </p:txBody>
      </p:sp>
      <p:sp>
        <p:nvSpPr>
          <p:cNvPr id="4" name="Rectangle 3"/>
          <p:cNvSpPr/>
          <p:nvPr/>
        </p:nvSpPr>
        <p:spPr>
          <a:xfrm>
            <a:off x="2521510" y="1575726"/>
            <a:ext cx="5049196" cy="1815882"/>
          </a:xfrm>
          <a:prstGeom prst="rect">
            <a:avLst/>
          </a:prstGeom>
        </p:spPr>
        <p:txBody>
          <a:bodyPr wrap="square">
            <a:spAutoFit/>
          </a:bodyPr>
          <a:lstStyle/>
          <a:p>
            <a:r>
              <a:rPr lang="en-GB" sz="1600" dirty="0"/>
              <a:t>The size of a moment depends on two things:</a:t>
            </a:r>
          </a:p>
          <a:p>
            <a:r>
              <a:rPr lang="en-GB" sz="1600" dirty="0"/>
              <a:t>the </a:t>
            </a:r>
            <a:r>
              <a:rPr lang="en-GB" sz="1600" b="1" dirty="0"/>
              <a:t>size</a:t>
            </a:r>
            <a:r>
              <a:rPr lang="en-GB" sz="1600" dirty="0"/>
              <a:t> of the force that is applied</a:t>
            </a:r>
          </a:p>
          <a:p>
            <a:r>
              <a:rPr lang="en-GB" sz="1600" dirty="0"/>
              <a:t>the </a:t>
            </a:r>
            <a:r>
              <a:rPr lang="en-GB" sz="1600" b="1" dirty="0"/>
              <a:t>distance</a:t>
            </a:r>
            <a:r>
              <a:rPr lang="en-GB" sz="1600" dirty="0"/>
              <a:t> the force acts from the pivot</a:t>
            </a:r>
          </a:p>
          <a:p>
            <a:endParaRPr lang="en-GB" sz="1600" dirty="0"/>
          </a:p>
          <a:p>
            <a:pPr algn="ctr"/>
            <a:r>
              <a:rPr lang="en-GB" sz="1600" b="1" i="1" dirty="0"/>
              <a:t>Moment (Nm) = Force (N) x distance (m)</a:t>
            </a:r>
          </a:p>
          <a:p>
            <a:pPr algn="ctr"/>
            <a:endParaRPr lang="en-GB" sz="1600" b="1" i="1" dirty="0"/>
          </a:p>
          <a:p>
            <a:pPr algn="ctr"/>
            <a:r>
              <a:rPr lang="en-GB" sz="1600" b="1" i="1" dirty="0"/>
              <a:t>M = F x d</a:t>
            </a:r>
          </a:p>
        </p:txBody>
      </p:sp>
      <p:sp>
        <p:nvSpPr>
          <p:cNvPr id="49" name="TextBox 48">
            <a:extLst>
              <a:ext uri="{FF2B5EF4-FFF2-40B4-BE49-F238E27FC236}">
                <a16:creationId xmlns:a16="http://schemas.microsoft.com/office/drawing/2014/main" id="{310FA24A-8A61-4E36-9E91-1A96DE371AB8}"/>
              </a:ext>
            </a:extLst>
          </p:cNvPr>
          <p:cNvSpPr txBox="1"/>
          <p:nvPr/>
        </p:nvSpPr>
        <p:spPr>
          <a:xfrm>
            <a:off x="277197" y="4179448"/>
            <a:ext cx="3224708" cy="1323439"/>
          </a:xfrm>
          <a:prstGeom prst="rect">
            <a:avLst/>
          </a:prstGeom>
          <a:noFill/>
        </p:spPr>
        <p:txBody>
          <a:bodyPr wrap="square" rtlCol="0">
            <a:spAutoFit/>
          </a:bodyPr>
          <a:lstStyle/>
          <a:p>
            <a:r>
              <a:rPr lang="en-GB" sz="1600" dirty="0"/>
              <a:t>The principle of moments states that for an object to be balanced the </a:t>
            </a:r>
            <a:r>
              <a:rPr lang="en-GB" sz="1600" b="1" dirty="0"/>
              <a:t>total clockwise moment </a:t>
            </a:r>
            <a:r>
              <a:rPr lang="en-GB" sz="1600" dirty="0"/>
              <a:t>must be </a:t>
            </a:r>
            <a:r>
              <a:rPr lang="en-GB" sz="1600" b="1" dirty="0"/>
              <a:t>equal</a:t>
            </a:r>
            <a:r>
              <a:rPr lang="en-GB" sz="1600" dirty="0"/>
              <a:t> to the </a:t>
            </a:r>
            <a:r>
              <a:rPr lang="en-GB" sz="1600" b="1" dirty="0"/>
              <a:t>total anti-clockwise moment</a:t>
            </a:r>
            <a:r>
              <a:rPr lang="en-GB" sz="1600" dirty="0"/>
              <a:t>.</a:t>
            </a:r>
            <a:endParaRPr lang="en-GB" sz="1200" dirty="0"/>
          </a:p>
        </p:txBody>
      </p:sp>
      <p:sp>
        <p:nvSpPr>
          <p:cNvPr id="26" name="Rectangle 25"/>
          <p:cNvSpPr/>
          <p:nvPr/>
        </p:nvSpPr>
        <p:spPr>
          <a:xfrm>
            <a:off x="222076" y="3024503"/>
            <a:ext cx="3654185" cy="830997"/>
          </a:xfrm>
          <a:prstGeom prst="rect">
            <a:avLst/>
          </a:prstGeom>
        </p:spPr>
        <p:txBody>
          <a:bodyPr wrap="square">
            <a:spAutoFit/>
          </a:bodyPr>
          <a:lstStyle/>
          <a:p>
            <a:r>
              <a:rPr lang="en-GB" sz="1600" dirty="0"/>
              <a:t>Removing the lid from a can of paint requires a large lifting force on the lid. A screwdriver acts as a </a:t>
            </a:r>
            <a:r>
              <a:rPr lang="en-GB" sz="1600" b="1" dirty="0"/>
              <a:t>lever</a:t>
            </a:r>
          </a:p>
        </p:txBody>
      </p:sp>
      <p:pic>
        <p:nvPicPr>
          <p:cNvPr id="27" name="Picture 26"/>
          <p:cNvPicPr>
            <a:picLocks noChangeAspect="1"/>
          </p:cNvPicPr>
          <p:nvPr/>
        </p:nvPicPr>
        <p:blipFill rotWithShape="1">
          <a:blip r:embed="rId4"/>
          <a:srcRect r="26027"/>
          <a:stretch/>
        </p:blipFill>
        <p:spPr>
          <a:xfrm>
            <a:off x="471144" y="1561019"/>
            <a:ext cx="1928240" cy="1466266"/>
          </a:xfrm>
          <a:prstGeom prst="rect">
            <a:avLst/>
          </a:prstGeom>
        </p:spPr>
      </p:pic>
      <p:pic>
        <p:nvPicPr>
          <p:cNvPr id="36" name="Picture 35"/>
          <p:cNvPicPr>
            <a:picLocks noChangeAspect="1"/>
          </p:cNvPicPr>
          <p:nvPr/>
        </p:nvPicPr>
        <p:blipFill>
          <a:blip r:embed="rId5"/>
          <a:stretch>
            <a:fillRect/>
          </a:stretch>
        </p:blipFill>
        <p:spPr>
          <a:xfrm>
            <a:off x="9044633" y="3736630"/>
            <a:ext cx="3208207" cy="2019982"/>
          </a:xfrm>
          <a:prstGeom prst="rect">
            <a:avLst/>
          </a:prstGeom>
        </p:spPr>
      </p:pic>
      <p:pic>
        <p:nvPicPr>
          <p:cNvPr id="37" name="Picture 36"/>
          <p:cNvPicPr>
            <a:picLocks noChangeAspect="1"/>
          </p:cNvPicPr>
          <p:nvPr/>
        </p:nvPicPr>
        <p:blipFill rotWithShape="1">
          <a:blip r:embed="rId6"/>
          <a:srcRect l="1937" t="2846" r="7409" b="10160"/>
          <a:stretch/>
        </p:blipFill>
        <p:spPr>
          <a:xfrm>
            <a:off x="9125147" y="2460131"/>
            <a:ext cx="1966924" cy="1016344"/>
          </a:xfrm>
          <a:prstGeom prst="rect">
            <a:avLst/>
          </a:prstGeom>
        </p:spPr>
      </p:pic>
      <mc:AlternateContent xmlns:mc="http://schemas.openxmlformats.org/markup-compatibility/2006" xmlns:a14="http://schemas.microsoft.com/office/drawing/2010/main">
        <mc:Choice Requires="a14">
          <p:sp>
            <p:nvSpPr>
              <p:cNvPr id="39" name="Rectangle 38"/>
              <p:cNvSpPr/>
              <p:nvPr/>
            </p:nvSpPr>
            <p:spPr>
              <a:xfrm>
                <a:off x="8892769" y="2134882"/>
                <a:ext cx="7197725" cy="1296317"/>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GB" sz="1400" b="1" i="1">
                          <a:latin typeface="Cambria Math" panose="02040503050406030204" pitchFamily="18" charset="0"/>
                          <a:ea typeface="Calibri" panose="020F0502020204030204" pitchFamily="34" charset="0"/>
                          <a:cs typeface="Times New Roman" panose="02020603050405020304" pitchFamily="18" charset="0"/>
                        </a:rPr>
                        <m:t>𝑷𝒓𝒆𝒔𝒔𝒖𝒓𝒆</m:t>
                      </m:r>
                      <m:d>
                        <m:dPr>
                          <m:ctrlPr>
                            <a:rPr lang="en-GB" sz="1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GB" sz="1400" b="1" i="1">
                              <a:effectLst/>
                              <a:latin typeface="Cambria Math" panose="02040503050406030204" pitchFamily="18" charset="0"/>
                              <a:ea typeface="Calibri" panose="020F0502020204030204" pitchFamily="34" charset="0"/>
                              <a:cs typeface="Times New Roman" panose="02020603050405020304" pitchFamily="18" charset="0"/>
                            </a:rPr>
                            <m:t>𝑵</m:t>
                          </m:r>
                        </m:e>
                      </m:d>
                      <m:r>
                        <a:rPr lang="en-GB" sz="1400" b="1" i="1">
                          <a:effectLst/>
                          <a:latin typeface="Cambria Math" panose="02040503050406030204" pitchFamily="18" charset="0"/>
                          <a:ea typeface="Calibri" panose="020F0502020204030204" pitchFamily="34" charset="0"/>
                          <a:cs typeface="Times New Roman" panose="02020603050405020304" pitchFamily="18" charset="0"/>
                        </a:rPr>
                        <m:t>=</m:t>
                      </m:r>
                      <m:r>
                        <a:rPr lang="en-GB" sz="1400" b="1" i="1">
                          <a:effectLst/>
                          <a:latin typeface="Cambria Math" panose="02040503050406030204" pitchFamily="18" charset="0"/>
                          <a:ea typeface="Calibri" panose="020F0502020204030204" pitchFamily="34" charset="0"/>
                          <a:cs typeface="Times New Roman" panose="02020603050405020304" pitchFamily="18" charset="0"/>
                        </a:rPr>
                        <m:t>𝑭𝒐𝒓𝒄𝒆</m:t>
                      </m:r>
                      <m:r>
                        <a:rPr lang="en-GB" sz="1400" b="1" i="1">
                          <a:effectLst/>
                          <a:latin typeface="Cambria Math" panose="02040503050406030204" pitchFamily="18" charset="0"/>
                          <a:ea typeface="Calibri" panose="020F0502020204030204" pitchFamily="34" charset="0"/>
                          <a:cs typeface="Times New Roman" panose="02020603050405020304" pitchFamily="18" charset="0"/>
                        </a:rPr>
                        <m:t>(</m:t>
                      </m:r>
                      <m:r>
                        <a:rPr lang="en-GB" sz="1400" b="1" i="1">
                          <a:effectLst/>
                          <a:latin typeface="Cambria Math" panose="02040503050406030204" pitchFamily="18" charset="0"/>
                          <a:ea typeface="Calibri" panose="020F0502020204030204" pitchFamily="34" charset="0"/>
                          <a:cs typeface="Times New Roman" panose="02020603050405020304" pitchFamily="18" charset="0"/>
                        </a:rPr>
                        <m:t>𝑵</m:t>
                      </m:r>
                      <m:r>
                        <a:rPr lang="en-GB" sz="1400" b="1" i="1">
                          <a:effectLst/>
                          <a:latin typeface="Cambria Math" panose="02040503050406030204" pitchFamily="18" charset="0"/>
                          <a:ea typeface="Calibri" panose="020F0502020204030204" pitchFamily="34" charset="0"/>
                          <a:cs typeface="Times New Roman" panose="02020603050405020304" pitchFamily="18" charset="0"/>
                        </a:rPr>
                        <m:t>)÷</m:t>
                      </m:r>
                      <m:r>
                        <a:rPr lang="en-GB" sz="1400" b="1" i="1">
                          <a:effectLst/>
                          <a:latin typeface="Cambria Math" panose="02040503050406030204" pitchFamily="18" charset="0"/>
                          <a:ea typeface="Calibri" panose="020F0502020204030204" pitchFamily="34" charset="0"/>
                          <a:cs typeface="Times New Roman" panose="02020603050405020304" pitchFamily="18" charset="0"/>
                        </a:rPr>
                        <m:t>𝑨𝒓𝒆𝒂</m:t>
                      </m:r>
                      <m:r>
                        <a:rPr lang="en-GB" sz="14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1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400" b="1" i="1">
                              <a:effectLst/>
                              <a:latin typeface="Cambria Math" panose="02040503050406030204" pitchFamily="18" charset="0"/>
                              <a:ea typeface="Calibri" panose="020F0502020204030204" pitchFamily="34" charset="0"/>
                              <a:cs typeface="Times New Roman" panose="02020603050405020304" pitchFamily="18" charset="0"/>
                            </a:rPr>
                            <m:t>𝒎</m:t>
                          </m:r>
                        </m:e>
                        <m:sup>
                          <m:r>
                            <a:rPr lang="en-GB" sz="1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GB" sz="1400" b="1"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GB" sz="1400" b="1" i="1">
                          <a:effectLst/>
                          <a:latin typeface="Cambria Math" panose="02040503050406030204" pitchFamily="18" charset="0"/>
                          <a:ea typeface="Calibri" panose="020F0502020204030204" pitchFamily="34" charset="0"/>
                          <a:cs typeface="Times New Roman" panose="02020603050405020304" pitchFamily="18" charset="0"/>
                        </a:rPr>
                        <m:t>𝑷</m:t>
                      </m:r>
                      <m:r>
                        <a:rPr lang="en-GB" sz="1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400" b="1" i="1">
                              <a:effectLst/>
                              <a:latin typeface="Cambria Math" panose="02040503050406030204" pitchFamily="18" charset="0"/>
                              <a:ea typeface="Calibri" panose="020F0502020204030204" pitchFamily="34" charset="0"/>
                              <a:cs typeface="Times New Roman" panose="02020603050405020304" pitchFamily="18" charset="0"/>
                            </a:rPr>
                            <m:t>𝑭</m:t>
                          </m:r>
                        </m:num>
                        <m:den>
                          <m:r>
                            <a:rPr lang="en-GB" sz="1400" b="1" i="1">
                              <a:effectLst/>
                              <a:latin typeface="Cambria Math" panose="02040503050406030204" pitchFamily="18" charset="0"/>
                              <a:ea typeface="Calibri" panose="020F0502020204030204" pitchFamily="34" charset="0"/>
                              <a:cs typeface="Times New Roman" panose="02020603050405020304" pitchFamily="18" charset="0"/>
                            </a:rPr>
                            <m:t>𝑨</m:t>
                          </m:r>
                        </m:den>
                      </m:f>
                    </m:oMath>
                  </m:oMathPara>
                </a14:m>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8892769" y="2134882"/>
                <a:ext cx="7197725" cy="1296317"/>
              </a:xfrm>
              <a:prstGeom prst="rect">
                <a:avLst/>
              </a:prstGeom>
              <a:blipFill>
                <a:blip r:embed="rId7"/>
                <a:stretch>
                  <a:fillRect/>
                </a:stretch>
              </a:blipFill>
            </p:spPr>
            <p:txBody>
              <a:bodyPr/>
              <a:lstStyle/>
              <a:p>
                <a:r>
                  <a:rPr lang="en-GB">
                    <a:noFill/>
                  </a:rPr>
                  <a:t> </a:t>
                </a:r>
              </a:p>
            </p:txBody>
          </p:sp>
        </mc:Fallback>
      </mc:AlternateContent>
      <p:graphicFrame>
        <p:nvGraphicFramePr>
          <p:cNvPr id="61" name="Table 60"/>
          <p:cNvGraphicFramePr>
            <a:graphicFrameLocks noGrp="1"/>
          </p:cNvGraphicFramePr>
          <p:nvPr>
            <p:extLst>
              <p:ext uri="{D42A27DB-BD31-4B8C-83A1-F6EECF244321}">
                <p14:modId xmlns:p14="http://schemas.microsoft.com/office/powerpoint/2010/main" val="2332649533"/>
              </p:ext>
            </p:extLst>
          </p:nvPr>
        </p:nvGraphicFramePr>
        <p:xfrm>
          <a:off x="165233" y="6671433"/>
          <a:ext cx="13893666" cy="3150044"/>
        </p:xfrm>
        <a:graphic>
          <a:graphicData uri="http://schemas.openxmlformats.org/drawingml/2006/table">
            <a:tbl>
              <a:tblPr firstRow="1" bandRow="1">
                <a:tableStyleId>{5940675A-B579-460E-94D1-54222C63F5DA}</a:tableStyleId>
              </a:tblPr>
              <a:tblGrid>
                <a:gridCol w="2315611">
                  <a:extLst>
                    <a:ext uri="{9D8B030D-6E8A-4147-A177-3AD203B41FA5}">
                      <a16:colId xmlns:a16="http://schemas.microsoft.com/office/drawing/2014/main" val="2345921703"/>
                    </a:ext>
                  </a:extLst>
                </a:gridCol>
                <a:gridCol w="2315611">
                  <a:extLst>
                    <a:ext uri="{9D8B030D-6E8A-4147-A177-3AD203B41FA5}">
                      <a16:colId xmlns:a16="http://schemas.microsoft.com/office/drawing/2014/main" val="2271167097"/>
                    </a:ext>
                  </a:extLst>
                </a:gridCol>
                <a:gridCol w="2315611">
                  <a:extLst>
                    <a:ext uri="{9D8B030D-6E8A-4147-A177-3AD203B41FA5}">
                      <a16:colId xmlns:a16="http://schemas.microsoft.com/office/drawing/2014/main" val="3561789158"/>
                    </a:ext>
                  </a:extLst>
                </a:gridCol>
                <a:gridCol w="2315611">
                  <a:extLst>
                    <a:ext uri="{9D8B030D-6E8A-4147-A177-3AD203B41FA5}">
                      <a16:colId xmlns:a16="http://schemas.microsoft.com/office/drawing/2014/main" val="3387704129"/>
                    </a:ext>
                  </a:extLst>
                </a:gridCol>
                <a:gridCol w="2315611">
                  <a:extLst>
                    <a:ext uri="{9D8B030D-6E8A-4147-A177-3AD203B41FA5}">
                      <a16:colId xmlns:a16="http://schemas.microsoft.com/office/drawing/2014/main" val="3185769849"/>
                    </a:ext>
                  </a:extLst>
                </a:gridCol>
                <a:gridCol w="2315611">
                  <a:extLst>
                    <a:ext uri="{9D8B030D-6E8A-4147-A177-3AD203B41FA5}">
                      <a16:colId xmlns:a16="http://schemas.microsoft.com/office/drawing/2014/main" val="188001537"/>
                    </a:ext>
                  </a:extLst>
                </a:gridCol>
              </a:tblGrid>
              <a:tr h="787511">
                <a:tc>
                  <a:txBody>
                    <a:bodyPr/>
                    <a:lstStyle/>
                    <a:p>
                      <a:pPr algn="ctr"/>
                      <a:r>
                        <a:rPr lang="en-GB" sz="1800" b="1" dirty="0"/>
                        <a:t>Newton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Contact 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Non-contact 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Magnitude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Tension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Thrust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2695178"/>
                  </a:ext>
                </a:extLst>
              </a:tr>
              <a:tr h="787511">
                <a:tc>
                  <a:txBody>
                    <a:bodyPr/>
                    <a:lstStyle/>
                    <a:p>
                      <a:pPr algn="ctr"/>
                      <a:r>
                        <a:rPr lang="en-GB" sz="1800" b="1" dirty="0"/>
                        <a:t>Friction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Air Resistance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err="1"/>
                        <a:t>Upthrust</a:t>
                      </a:r>
                      <a:endParaRPr lang="en-GB" sz="18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Normal</a:t>
                      </a:r>
                      <a:r>
                        <a:rPr lang="en-GB" sz="1800" b="1" baseline="0" dirty="0"/>
                        <a:t> Reaction</a:t>
                      </a:r>
                      <a:endParaRPr lang="en-GB" sz="18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Magnetic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Electrostatic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4280786"/>
                  </a:ext>
                </a:extLst>
              </a:tr>
              <a:tr h="787511">
                <a:tc>
                  <a:txBody>
                    <a:bodyPr/>
                    <a:lstStyle/>
                    <a:p>
                      <a:pPr algn="ctr"/>
                      <a:r>
                        <a:rPr lang="en-GB" sz="1800" b="1" dirty="0"/>
                        <a:t>Gravitational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Resultant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Balanced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Unbalanced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Weight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Lubrication</a:t>
                      </a:r>
                      <a:r>
                        <a:rPr lang="en-GB" sz="1800" b="1" baseline="0" dirty="0"/>
                        <a:t> </a:t>
                      </a:r>
                      <a:endParaRPr lang="en-GB" sz="18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9675467"/>
                  </a:ext>
                </a:extLst>
              </a:tr>
              <a:tr h="787511">
                <a:tc>
                  <a:txBody>
                    <a:bodyPr/>
                    <a:lstStyle/>
                    <a:p>
                      <a:pPr algn="ctr"/>
                      <a:r>
                        <a:rPr lang="en-GB" sz="1800" b="1" dirty="0"/>
                        <a:t>Equilibrium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Streamlining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Moment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Gradient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Lever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800" b="1" dirty="0"/>
                        <a:t>Pivot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69937947"/>
                  </a:ext>
                </a:extLst>
              </a:tr>
            </a:tbl>
          </a:graphicData>
        </a:graphic>
      </p:graphicFrame>
      <p:sp>
        <p:nvSpPr>
          <p:cNvPr id="63" name="TextBox 62"/>
          <p:cNvSpPr txBox="1"/>
          <p:nvPr/>
        </p:nvSpPr>
        <p:spPr>
          <a:xfrm>
            <a:off x="794084" y="6184232"/>
            <a:ext cx="1177182" cy="395045"/>
          </a:xfrm>
          <a:prstGeom prst="rect">
            <a:avLst/>
          </a:prstGeom>
          <a:noFill/>
        </p:spPr>
        <p:txBody>
          <a:bodyPr wrap="none" rtlCol="0">
            <a:spAutoFit/>
          </a:bodyPr>
          <a:lstStyle/>
          <a:p>
            <a:r>
              <a:rPr lang="en-GB" u="sng" dirty="0"/>
              <a:t>Keywords</a:t>
            </a:r>
          </a:p>
        </p:txBody>
      </p:sp>
      <p:sp>
        <p:nvSpPr>
          <p:cNvPr id="9" name="Rectangle 8"/>
          <p:cNvSpPr/>
          <p:nvPr/>
        </p:nvSpPr>
        <p:spPr>
          <a:xfrm>
            <a:off x="11612287" y="3855500"/>
            <a:ext cx="2588453" cy="1077218"/>
          </a:xfrm>
          <a:prstGeom prst="rect">
            <a:avLst/>
          </a:prstGeom>
        </p:spPr>
        <p:txBody>
          <a:bodyPr wrap="square">
            <a:spAutoFit/>
          </a:bodyPr>
          <a:lstStyle/>
          <a:p>
            <a:pPr lvl="0"/>
            <a:r>
              <a:rPr lang="en-GB" sz="1600" dirty="0">
                <a:solidFill>
                  <a:prstClr val="black"/>
                </a:solidFill>
              </a:rPr>
              <a:t>Pressure in liquids </a:t>
            </a:r>
            <a:r>
              <a:rPr lang="en-GB" sz="1600" b="1" dirty="0">
                <a:solidFill>
                  <a:prstClr val="black"/>
                </a:solidFill>
              </a:rPr>
              <a:t>increases with depth</a:t>
            </a:r>
            <a:r>
              <a:rPr lang="en-GB" sz="1600" dirty="0">
                <a:solidFill>
                  <a:prstClr val="black"/>
                </a:solidFill>
              </a:rPr>
              <a:t>, so the deeper you go the greater the pressure.</a:t>
            </a:r>
          </a:p>
        </p:txBody>
      </p:sp>
    </p:spTree>
    <p:extLst>
      <p:ext uri="{BB962C8B-B14F-4D97-AF65-F5344CB8AC3E}">
        <p14:creationId xmlns:p14="http://schemas.microsoft.com/office/powerpoint/2010/main" val="167230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D5AF0-5E87-4B07-9CA5-B54D0C6DA70B}"/>
              </a:ext>
            </a:extLst>
          </p:cNvPr>
          <p:cNvSpPr txBox="1"/>
          <p:nvPr/>
        </p:nvSpPr>
        <p:spPr>
          <a:xfrm>
            <a:off x="10505617" y="679390"/>
            <a:ext cx="3841192" cy="2507994"/>
          </a:xfrm>
          <a:prstGeom prst="rect">
            <a:avLst/>
          </a:prstGeom>
          <a:noFill/>
          <a:ln w="38100">
            <a:solidFill>
              <a:srgbClr val="0070C0"/>
            </a:solidFill>
          </a:ln>
        </p:spPr>
        <p:txBody>
          <a:bodyPr wrap="square" rtlCol="0">
            <a:spAutoFit/>
          </a:bodyPr>
          <a:lstStyle/>
          <a:p>
            <a:r>
              <a:rPr lang="en-GB" sz="1744" b="1" dirty="0"/>
              <a:t>Naming compounds</a:t>
            </a:r>
          </a:p>
          <a:p>
            <a:r>
              <a:rPr lang="en-GB" sz="1744" dirty="0"/>
              <a:t>Metal + Non-Metal (which contain two elements)</a:t>
            </a:r>
          </a:p>
          <a:p>
            <a:pPr marL="498474" indent="-498474">
              <a:buAutoNum type="arabicPeriod"/>
            </a:pPr>
            <a:r>
              <a:rPr lang="en-GB" sz="1744" dirty="0"/>
              <a:t>The </a:t>
            </a:r>
            <a:r>
              <a:rPr lang="en-GB" sz="1744" dirty="0">
                <a:solidFill>
                  <a:srgbClr val="00B0F0"/>
                </a:solidFill>
              </a:rPr>
              <a:t>metal</a:t>
            </a:r>
            <a:r>
              <a:rPr lang="en-GB" sz="1744" dirty="0"/>
              <a:t> always goes first.</a:t>
            </a:r>
          </a:p>
          <a:p>
            <a:pPr marL="498474" indent="-498474">
              <a:buAutoNum type="arabicPeriod"/>
            </a:pPr>
            <a:r>
              <a:rPr lang="en-GB" sz="1744" dirty="0"/>
              <a:t>The ending of the </a:t>
            </a:r>
            <a:r>
              <a:rPr lang="en-GB" sz="1744" dirty="0">
                <a:solidFill>
                  <a:srgbClr val="7030A0"/>
                </a:solidFill>
              </a:rPr>
              <a:t>non-metal</a:t>
            </a:r>
            <a:r>
              <a:rPr lang="en-GB" sz="1744" dirty="0"/>
              <a:t> changes to ‘</a:t>
            </a:r>
            <a:r>
              <a:rPr lang="en-GB" sz="1744" dirty="0">
                <a:solidFill>
                  <a:srgbClr val="FF0000"/>
                </a:solidFill>
              </a:rPr>
              <a:t>ide</a:t>
            </a:r>
            <a:r>
              <a:rPr lang="en-GB" sz="1744" dirty="0"/>
              <a:t>’.</a:t>
            </a:r>
          </a:p>
          <a:p>
            <a:r>
              <a:rPr lang="en-GB" sz="1744" dirty="0"/>
              <a:t>E.g.</a:t>
            </a:r>
          </a:p>
          <a:p>
            <a:r>
              <a:rPr lang="en-GB" sz="1744" dirty="0">
                <a:solidFill>
                  <a:srgbClr val="00B0F0"/>
                </a:solidFill>
              </a:rPr>
              <a:t>Copper</a:t>
            </a:r>
            <a:r>
              <a:rPr lang="en-GB" sz="1744" dirty="0"/>
              <a:t> + </a:t>
            </a:r>
            <a:r>
              <a:rPr lang="en-GB" sz="1744" dirty="0">
                <a:solidFill>
                  <a:srgbClr val="7030A0"/>
                </a:solidFill>
              </a:rPr>
              <a:t>Oxygen</a:t>
            </a:r>
            <a:r>
              <a:rPr lang="en-GB" sz="1744" dirty="0"/>
              <a:t> -&gt; </a:t>
            </a:r>
            <a:r>
              <a:rPr lang="en-GB" sz="1744" dirty="0">
                <a:solidFill>
                  <a:srgbClr val="00B0F0"/>
                </a:solidFill>
              </a:rPr>
              <a:t>Copper </a:t>
            </a:r>
            <a:r>
              <a:rPr lang="en-GB" sz="1744" dirty="0">
                <a:solidFill>
                  <a:srgbClr val="7030A0"/>
                </a:solidFill>
              </a:rPr>
              <a:t>Ox</a:t>
            </a:r>
            <a:r>
              <a:rPr lang="en-GB" sz="1744" dirty="0">
                <a:solidFill>
                  <a:srgbClr val="FF0000"/>
                </a:solidFill>
              </a:rPr>
              <a:t>ide</a:t>
            </a:r>
          </a:p>
          <a:p>
            <a:r>
              <a:rPr lang="en-GB" sz="1744" dirty="0">
                <a:solidFill>
                  <a:srgbClr val="00B0F0"/>
                </a:solidFill>
              </a:rPr>
              <a:t>Lithium</a:t>
            </a:r>
            <a:r>
              <a:rPr lang="en-GB" sz="1744" dirty="0"/>
              <a:t> + </a:t>
            </a:r>
            <a:r>
              <a:rPr lang="en-GB" sz="1744" dirty="0">
                <a:solidFill>
                  <a:srgbClr val="7030A0"/>
                </a:solidFill>
              </a:rPr>
              <a:t>Fluorine</a:t>
            </a:r>
            <a:r>
              <a:rPr lang="en-GB" sz="1744" dirty="0"/>
              <a:t> -&gt; </a:t>
            </a:r>
            <a:r>
              <a:rPr lang="en-GB" sz="1744" dirty="0">
                <a:solidFill>
                  <a:srgbClr val="00B0F0"/>
                </a:solidFill>
              </a:rPr>
              <a:t>Lithium</a:t>
            </a:r>
            <a:r>
              <a:rPr lang="en-GB" sz="1744" dirty="0"/>
              <a:t> </a:t>
            </a:r>
            <a:r>
              <a:rPr lang="en-GB" sz="1744" dirty="0">
                <a:solidFill>
                  <a:srgbClr val="7030A0"/>
                </a:solidFill>
              </a:rPr>
              <a:t>Fluor</a:t>
            </a:r>
            <a:r>
              <a:rPr lang="en-GB" sz="1744" dirty="0">
                <a:solidFill>
                  <a:srgbClr val="FF0000"/>
                </a:solidFill>
              </a:rPr>
              <a:t>ide</a:t>
            </a:r>
          </a:p>
        </p:txBody>
      </p:sp>
      <p:sp>
        <p:nvSpPr>
          <p:cNvPr id="9" name="TextBox 8">
            <a:extLst>
              <a:ext uri="{FF2B5EF4-FFF2-40B4-BE49-F238E27FC236}">
                <a16:creationId xmlns:a16="http://schemas.microsoft.com/office/drawing/2014/main" id="{830D6F3E-F36B-4C02-90BC-DDA41C316860}"/>
              </a:ext>
            </a:extLst>
          </p:cNvPr>
          <p:cNvSpPr txBox="1"/>
          <p:nvPr/>
        </p:nvSpPr>
        <p:spPr>
          <a:xfrm>
            <a:off x="1756371" y="679390"/>
            <a:ext cx="8718916" cy="3976986"/>
          </a:xfrm>
          <a:prstGeom prst="rect">
            <a:avLst/>
          </a:prstGeom>
          <a:noFill/>
          <a:ln w="38100">
            <a:solidFill>
              <a:srgbClr val="0070C0"/>
            </a:solidFill>
          </a:ln>
        </p:spPr>
        <p:txBody>
          <a:bodyPr wrap="square" rtlCol="0">
            <a:spAutoFit/>
          </a:bodyPr>
          <a:lstStyle/>
          <a:p>
            <a:r>
              <a:rPr lang="en-GB" sz="1744" b="1" dirty="0"/>
              <a:t>Properties of metals</a:t>
            </a:r>
          </a:p>
          <a:p>
            <a:r>
              <a:rPr lang="en-GB" sz="1744" dirty="0"/>
              <a:t>Physical properties:</a:t>
            </a:r>
          </a:p>
          <a:p>
            <a:endParaRPr lang="en-GB" sz="1744" dirty="0"/>
          </a:p>
          <a:p>
            <a:endParaRPr lang="en-GB" sz="1744" dirty="0"/>
          </a:p>
          <a:p>
            <a:endParaRPr lang="en-GB" sz="1744" dirty="0"/>
          </a:p>
          <a:p>
            <a:endParaRPr lang="en-GB" sz="2859" b="1" dirty="0"/>
          </a:p>
          <a:p>
            <a:r>
              <a:rPr lang="en-GB" sz="727" b="1" dirty="0"/>
              <a:t>  </a:t>
            </a:r>
          </a:p>
          <a:p>
            <a:endParaRPr lang="en-GB" sz="727" b="1" dirty="0"/>
          </a:p>
          <a:p>
            <a:r>
              <a:rPr lang="en-GB" sz="1744" dirty="0"/>
              <a:t>Chemical Properties:</a:t>
            </a:r>
          </a:p>
          <a:p>
            <a:r>
              <a:rPr lang="en-GB" sz="1744" dirty="0"/>
              <a:t>The chemical properties of metals refers to their reactions with other substances: Metals can also react with air (oxygen), water and acids. Some metals react very quickly; they are reactive. Calcium is a reactive metal. Other metals do not react quickly; they are unreactive. Gold is a very unreactive metal. Some metals act as catalysts. These are substances that speed up chemical reactions without being used up themselves. E.g. Platinum is used in catalytic converters in cars.</a:t>
            </a:r>
            <a:endParaRPr lang="en-GB" sz="1163" b="1" dirty="0"/>
          </a:p>
        </p:txBody>
      </p:sp>
      <p:sp>
        <p:nvSpPr>
          <p:cNvPr id="14" name="TextBox 13">
            <a:extLst>
              <a:ext uri="{FF2B5EF4-FFF2-40B4-BE49-F238E27FC236}">
                <a16:creationId xmlns:a16="http://schemas.microsoft.com/office/drawing/2014/main" id="{330333DA-5746-4AD4-823C-DF8CCA217A91}"/>
              </a:ext>
            </a:extLst>
          </p:cNvPr>
          <p:cNvSpPr txBox="1"/>
          <p:nvPr/>
        </p:nvSpPr>
        <p:spPr>
          <a:xfrm>
            <a:off x="53404" y="5857004"/>
            <a:ext cx="8477605" cy="3850028"/>
          </a:xfrm>
          <a:prstGeom prst="rect">
            <a:avLst/>
          </a:prstGeom>
          <a:noFill/>
          <a:ln w="38100">
            <a:solidFill>
              <a:srgbClr val="0070C0"/>
            </a:solidFill>
          </a:ln>
        </p:spPr>
        <p:txBody>
          <a:bodyPr wrap="square" rtlCol="0">
            <a:spAutoFit/>
          </a:bodyPr>
          <a:lstStyle/>
          <a:p>
            <a:r>
              <a:rPr lang="en-GB" sz="1744" b="1" dirty="0"/>
              <a:t>Reactions of metals and Oxygen; Oxidation and Reduction</a:t>
            </a:r>
          </a:p>
          <a:p>
            <a:r>
              <a:rPr lang="en-GB" sz="1744" dirty="0"/>
              <a:t>Oxidation is the name given to a chemical reaction in which oxygen is added to a substance. When a metal such as copper is heated in air it reacts with oxygen. Black copper oxide is formed:</a:t>
            </a:r>
          </a:p>
          <a:p>
            <a:r>
              <a:rPr lang="en-GB" sz="1744" dirty="0">
                <a:solidFill>
                  <a:schemeClr val="accent2"/>
                </a:solidFill>
              </a:rPr>
              <a:t>Copper + oxygen -&gt; copper oxide</a:t>
            </a:r>
          </a:p>
          <a:p>
            <a:r>
              <a:rPr lang="en-GB" sz="1744" dirty="0"/>
              <a:t>We can also show these reactions using</a:t>
            </a:r>
          </a:p>
          <a:p>
            <a:r>
              <a:rPr lang="en-GB" sz="1744" dirty="0"/>
              <a:t> particle diagrams:</a:t>
            </a:r>
          </a:p>
          <a:p>
            <a:endParaRPr lang="en-GB" sz="1744" dirty="0"/>
          </a:p>
          <a:p>
            <a:endParaRPr lang="en-GB" sz="1744" dirty="0"/>
          </a:p>
          <a:p>
            <a:endParaRPr lang="en-GB" sz="1744" dirty="0"/>
          </a:p>
          <a:p>
            <a:endParaRPr lang="en-GB" sz="1744" dirty="0"/>
          </a:p>
          <a:p>
            <a:endParaRPr lang="en-GB" sz="1744" dirty="0"/>
          </a:p>
          <a:p>
            <a:endParaRPr lang="en-GB" sz="1744" dirty="0"/>
          </a:p>
          <a:p>
            <a:r>
              <a:rPr lang="en-GB" sz="1744" dirty="0"/>
              <a:t>If Oxygen is lost it is called </a:t>
            </a:r>
            <a:r>
              <a:rPr lang="en-GB" sz="1744" b="1" dirty="0"/>
              <a:t>reduction.</a:t>
            </a:r>
            <a:endParaRPr lang="en-GB" sz="1163" b="1" dirty="0"/>
          </a:p>
        </p:txBody>
      </p:sp>
      <p:pic>
        <p:nvPicPr>
          <p:cNvPr id="15" name="Picture 14">
            <a:extLst>
              <a:ext uri="{FF2B5EF4-FFF2-40B4-BE49-F238E27FC236}">
                <a16:creationId xmlns:a16="http://schemas.microsoft.com/office/drawing/2014/main" id="{36BA393B-94B6-4CC8-B142-076D1AC1B881}"/>
              </a:ext>
            </a:extLst>
          </p:cNvPr>
          <p:cNvPicPr>
            <a:picLocks noChangeAspect="1"/>
          </p:cNvPicPr>
          <p:nvPr/>
        </p:nvPicPr>
        <p:blipFill rotWithShape="1">
          <a:blip r:embed="rId2"/>
          <a:srcRect l="8869" r="7451"/>
          <a:stretch/>
        </p:blipFill>
        <p:spPr>
          <a:xfrm>
            <a:off x="285580" y="7890004"/>
            <a:ext cx="3338467" cy="1508384"/>
          </a:xfrm>
          <a:prstGeom prst="rect">
            <a:avLst/>
          </a:prstGeom>
        </p:spPr>
      </p:pic>
      <p:sp>
        <p:nvSpPr>
          <p:cNvPr id="17" name="TextBox 16">
            <a:extLst>
              <a:ext uri="{FF2B5EF4-FFF2-40B4-BE49-F238E27FC236}">
                <a16:creationId xmlns:a16="http://schemas.microsoft.com/office/drawing/2014/main" id="{D1A32317-2E10-4303-94B9-5A942C23CBB1}"/>
              </a:ext>
            </a:extLst>
          </p:cNvPr>
          <p:cNvSpPr txBox="1"/>
          <p:nvPr/>
        </p:nvSpPr>
        <p:spPr>
          <a:xfrm>
            <a:off x="-1" y="55623"/>
            <a:ext cx="14400213" cy="539700"/>
          </a:xfrm>
          <a:prstGeom prst="rect">
            <a:avLst/>
          </a:prstGeom>
          <a:solidFill>
            <a:srgbClr val="0070C0"/>
          </a:solidFill>
          <a:ln w="38100">
            <a:solidFill>
              <a:srgbClr val="0070C0"/>
            </a:solidFill>
          </a:ln>
        </p:spPr>
        <p:txBody>
          <a:bodyPr wrap="square" rtlCol="0">
            <a:spAutoFit/>
          </a:bodyPr>
          <a:lstStyle/>
          <a:p>
            <a:pPr algn="ctr"/>
            <a:r>
              <a:rPr lang="en-GB" sz="2907" b="1" dirty="0">
                <a:solidFill>
                  <a:schemeClr val="bg1"/>
                </a:solidFill>
              </a:rPr>
              <a:t>Y8 Cycle 1 Metal Reactions Knowledge Organiser</a:t>
            </a:r>
          </a:p>
        </p:txBody>
      </p:sp>
      <p:pic>
        <p:nvPicPr>
          <p:cNvPr id="30" name="Picture 29">
            <a:extLst>
              <a:ext uri="{FF2B5EF4-FFF2-40B4-BE49-F238E27FC236}">
                <a16:creationId xmlns:a16="http://schemas.microsoft.com/office/drawing/2014/main" id="{D8B57107-769B-489B-895E-D982348E3E2D}"/>
              </a:ext>
            </a:extLst>
          </p:cNvPr>
          <p:cNvPicPr>
            <a:picLocks noChangeAspect="1"/>
          </p:cNvPicPr>
          <p:nvPr/>
        </p:nvPicPr>
        <p:blipFill rotWithShape="1">
          <a:blip r:embed="rId3"/>
          <a:srcRect r="30140"/>
          <a:stretch/>
        </p:blipFill>
        <p:spPr>
          <a:xfrm>
            <a:off x="109676" y="704732"/>
            <a:ext cx="1616365" cy="5094535"/>
          </a:xfrm>
          <a:prstGeom prst="rect">
            <a:avLst/>
          </a:prstGeom>
          <a:ln w="38100">
            <a:solidFill>
              <a:srgbClr val="0070C0"/>
            </a:solidFill>
          </a:ln>
        </p:spPr>
      </p:pic>
      <p:pic>
        <p:nvPicPr>
          <p:cNvPr id="3" name="Picture 2">
            <a:extLst>
              <a:ext uri="{FF2B5EF4-FFF2-40B4-BE49-F238E27FC236}">
                <a16:creationId xmlns:a16="http://schemas.microsoft.com/office/drawing/2014/main" id="{5F7F7787-78AF-460F-A359-9B204A31C67C}"/>
              </a:ext>
            </a:extLst>
          </p:cNvPr>
          <p:cNvPicPr>
            <a:picLocks noChangeAspect="1"/>
          </p:cNvPicPr>
          <p:nvPr/>
        </p:nvPicPr>
        <p:blipFill rotWithShape="1">
          <a:blip r:embed="rId4"/>
          <a:srcRect l="35959" t="40708" r="38320" b="37671"/>
          <a:stretch/>
        </p:blipFill>
        <p:spPr>
          <a:xfrm>
            <a:off x="3726263" y="6793863"/>
            <a:ext cx="4661474" cy="2647857"/>
          </a:xfrm>
          <a:prstGeom prst="rect">
            <a:avLst/>
          </a:prstGeom>
        </p:spPr>
      </p:pic>
      <p:sp>
        <p:nvSpPr>
          <p:cNvPr id="37" name="TextBox 36">
            <a:extLst>
              <a:ext uri="{FF2B5EF4-FFF2-40B4-BE49-F238E27FC236}">
                <a16:creationId xmlns:a16="http://schemas.microsoft.com/office/drawing/2014/main" id="{356E05FE-E3EE-44A0-8D7E-0B731FBB5A1C}"/>
              </a:ext>
            </a:extLst>
          </p:cNvPr>
          <p:cNvSpPr txBox="1"/>
          <p:nvPr/>
        </p:nvSpPr>
        <p:spPr>
          <a:xfrm>
            <a:off x="10505617" y="3277010"/>
            <a:ext cx="3841192" cy="2597506"/>
          </a:xfrm>
          <a:prstGeom prst="rect">
            <a:avLst/>
          </a:prstGeom>
          <a:noFill/>
          <a:ln w="38100">
            <a:solidFill>
              <a:srgbClr val="0070C0"/>
            </a:solidFill>
          </a:ln>
        </p:spPr>
        <p:txBody>
          <a:bodyPr wrap="square" rtlCol="0">
            <a:spAutoFit/>
          </a:bodyPr>
          <a:lstStyle/>
          <a:p>
            <a:r>
              <a:rPr lang="en-GB" sz="1744" b="1" dirty="0"/>
              <a:t>Metals and water</a:t>
            </a:r>
          </a:p>
          <a:p>
            <a:r>
              <a:rPr lang="en-GB" sz="1744" dirty="0"/>
              <a:t>When a metal reacts with water </a:t>
            </a:r>
          </a:p>
          <a:p>
            <a:r>
              <a:rPr lang="en-GB" sz="1744" dirty="0"/>
              <a:t>it forms a metal hydroxide </a:t>
            </a:r>
          </a:p>
          <a:p>
            <a:r>
              <a:rPr lang="en-GB" sz="1744" dirty="0"/>
              <a:t>and hydrogen gas.</a:t>
            </a:r>
          </a:p>
          <a:p>
            <a:endParaRPr lang="en-GB" sz="1744" dirty="0"/>
          </a:p>
          <a:p>
            <a:r>
              <a:rPr lang="en-GB" sz="1599" dirty="0">
                <a:solidFill>
                  <a:schemeClr val="accent2"/>
                </a:solidFill>
              </a:rPr>
              <a:t>Metal + water -&gt; metal hydroxide</a:t>
            </a:r>
          </a:p>
          <a:p>
            <a:endParaRPr lang="en-GB" sz="1599" dirty="0">
              <a:solidFill>
                <a:schemeClr val="accent2"/>
              </a:solidFill>
            </a:endParaRPr>
          </a:p>
          <a:p>
            <a:pPr algn="r"/>
            <a:r>
              <a:rPr lang="en-GB" sz="1599" dirty="0">
                <a:solidFill>
                  <a:schemeClr val="accent2"/>
                </a:solidFill>
              </a:rPr>
              <a:t>Sodium + Water -&gt; Sodium Hydroxide + Hydrogen</a:t>
            </a:r>
            <a:endParaRPr lang="en-GB" sz="581" dirty="0">
              <a:solidFill>
                <a:schemeClr val="accent2"/>
              </a:solidFill>
            </a:endParaRPr>
          </a:p>
          <a:p>
            <a:endParaRPr lang="en-GB" sz="581" dirty="0">
              <a:solidFill>
                <a:schemeClr val="accent2"/>
              </a:solidFill>
            </a:endParaRPr>
          </a:p>
          <a:p>
            <a:endParaRPr lang="en-GB" sz="581" dirty="0">
              <a:solidFill>
                <a:schemeClr val="accent2"/>
              </a:solidFill>
            </a:endParaRPr>
          </a:p>
        </p:txBody>
      </p:sp>
      <p:sp>
        <p:nvSpPr>
          <p:cNvPr id="38" name="TextBox 37">
            <a:extLst>
              <a:ext uri="{FF2B5EF4-FFF2-40B4-BE49-F238E27FC236}">
                <a16:creationId xmlns:a16="http://schemas.microsoft.com/office/drawing/2014/main" id="{092CA888-CF4C-4436-BB4B-BFCC9F0F15D1}"/>
              </a:ext>
            </a:extLst>
          </p:cNvPr>
          <p:cNvSpPr txBox="1"/>
          <p:nvPr/>
        </p:nvSpPr>
        <p:spPr>
          <a:xfrm>
            <a:off x="8567084" y="5840526"/>
            <a:ext cx="5779724" cy="3985194"/>
          </a:xfrm>
          <a:prstGeom prst="rect">
            <a:avLst/>
          </a:prstGeom>
          <a:noFill/>
          <a:ln w="38100">
            <a:solidFill>
              <a:srgbClr val="0070C0"/>
            </a:solidFill>
          </a:ln>
        </p:spPr>
        <p:txBody>
          <a:bodyPr wrap="square" rtlCol="0">
            <a:spAutoFit/>
          </a:bodyPr>
          <a:lstStyle/>
          <a:p>
            <a:r>
              <a:rPr lang="en-GB" sz="1744" b="1" dirty="0"/>
              <a:t>Alkali metals and water</a:t>
            </a:r>
          </a:p>
          <a:p>
            <a:r>
              <a:rPr lang="en-GB" sz="1744" dirty="0"/>
              <a:t>The alkali (group 1) metals react most vigorously with water, some giving off a brightly coloured flame e.g.</a:t>
            </a:r>
          </a:p>
          <a:p>
            <a:r>
              <a:rPr lang="en-GB" sz="1744" dirty="0">
                <a:solidFill>
                  <a:schemeClr val="accent2"/>
                </a:solidFill>
              </a:rPr>
              <a:t>sodium + water -&gt; sodium hydroxide and hydrogen</a:t>
            </a:r>
          </a:p>
          <a:p>
            <a:r>
              <a:rPr lang="pt-BR" sz="1744" dirty="0">
                <a:solidFill>
                  <a:schemeClr val="accent2"/>
                </a:solidFill>
              </a:rPr>
              <a:t>2Na(s) + 2H</a:t>
            </a:r>
            <a:r>
              <a:rPr lang="pt-BR" sz="1744" baseline="-25000" dirty="0">
                <a:solidFill>
                  <a:schemeClr val="accent2"/>
                </a:solidFill>
              </a:rPr>
              <a:t>2</a:t>
            </a:r>
            <a:r>
              <a:rPr lang="pt-BR" sz="1744" dirty="0">
                <a:solidFill>
                  <a:schemeClr val="accent2"/>
                </a:solidFill>
              </a:rPr>
              <a:t>O(l) ➞ 2NaOH(aq) + H</a:t>
            </a:r>
            <a:r>
              <a:rPr lang="pt-BR" sz="1744" baseline="-25000" dirty="0">
                <a:solidFill>
                  <a:schemeClr val="accent2"/>
                </a:solidFill>
              </a:rPr>
              <a:t>2</a:t>
            </a:r>
            <a:r>
              <a:rPr lang="pt-BR" sz="1744" dirty="0">
                <a:solidFill>
                  <a:schemeClr val="accent2"/>
                </a:solidFill>
              </a:rPr>
              <a:t>(g)</a:t>
            </a:r>
          </a:p>
          <a:p>
            <a:r>
              <a:rPr lang="pt-BR" sz="1744" dirty="0"/>
              <a:t>The reactivity increases as you move down the group.</a:t>
            </a:r>
          </a:p>
          <a:p>
            <a:endParaRPr lang="pt-BR" sz="1744"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a:p>
            <a:endParaRPr lang="pt-BR" sz="727" dirty="0"/>
          </a:p>
        </p:txBody>
      </p:sp>
      <p:pic>
        <p:nvPicPr>
          <p:cNvPr id="39" name="Picture 38">
            <a:extLst>
              <a:ext uri="{FF2B5EF4-FFF2-40B4-BE49-F238E27FC236}">
                <a16:creationId xmlns:a16="http://schemas.microsoft.com/office/drawing/2014/main" id="{029E6F3D-C8F1-4D39-9CCF-D10A8C60D65E}"/>
              </a:ext>
            </a:extLst>
          </p:cNvPr>
          <p:cNvPicPr>
            <a:picLocks noChangeAspect="1"/>
          </p:cNvPicPr>
          <p:nvPr/>
        </p:nvPicPr>
        <p:blipFill>
          <a:blip r:embed="rId5"/>
          <a:stretch>
            <a:fillRect/>
          </a:stretch>
        </p:blipFill>
        <p:spPr>
          <a:xfrm>
            <a:off x="8763185" y="7770045"/>
            <a:ext cx="5390243" cy="1788329"/>
          </a:xfrm>
          <a:prstGeom prst="rect">
            <a:avLst/>
          </a:prstGeom>
        </p:spPr>
      </p:pic>
      <p:pic>
        <p:nvPicPr>
          <p:cNvPr id="4" name="Picture 3">
            <a:extLst>
              <a:ext uri="{FF2B5EF4-FFF2-40B4-BE49-F238E27FC236}">
                <a16:creationId xmlns:a16="http://schemas.microsoft.com/office/drawing/2014/main" id="{09DEEA67-8A27-4BD8-A3E9-7B0AD52695D4}"/>
              </a:ext>
            </a:extLst>
          </p:cNvPr>
          <p:cNvPicPr>
            <a:picLocks noChangeAspect="1"/>
          </p:cNvPicPr>
          <p:nvPr/>
        </p:nvPicPr>
        <p:blipFill rotWithShape="1">
          <a:blip r:embed="rId6"/>
          <a:srcRect l="22870" t="31353" r="18258" b="48222"/>
          <a:stretch/>
        </p:blipFill>
        <p:spPr>
          <a:xfrm>
            <a:off x="2669561" y="1294176"/>
            <a:ext cx="7349986" cy="1433656"/>
          </a:xfrm>
          <a:prstGeom prst="rect">
            <a:avLst/>
          </a:prstGeom>
        </p:spPr>
      </p:pic>
      <p:sp>
        <p:nvSpPr>
          <p:cNvPr id="40" name="TextBox 39">
            <a:extLst>
              <a:ext uri="{FF2B5EF4-FFF2-40B4-BE49-F238E27FC236}">
                <a16:creationId xmlns:a16="http://schemas.microsoft.com/office/drawing/2014/main" id="{DB396FBC-369E-4F2F-A47B-9B702B6A22B0}"/>
              </a:ext>
            </a:extLst>
          </p:cNvPr>
          <p:cNvSpPr txBox="1"/>
          <p:nvPr/>
        </p:nvSpPr>
        <p:spPr>
          <a:xfrm>
            <a:off x="1756371" y="4607157"/>
            <a:ext cx="8718916" cy="1165960"/>
          </a:xfrm>
          <a:prstGeom prst="rect">
            <a:avLst/>
          </a:prstGeom>
          <a:noFill/>
          <a:ln w="38100">
            <a:solidFill>
              <a:srgbClr val="0070C0"/>
            </a:solidFill>
          </a:ln>
        </p:spPr>
        <p:txBody>
          <a:bodyPr wrap="square" rtlCol="0">
            <a:spAutoFit/>
          </a:bodyPr>
          <a:lstStyle/>
          <a:p>
            <a:r>
              <a:rPr lang="en-GB" sz="1744" b="1" dirty="0"/>
              <a:t>Alloys</a:t>
            </a:r>
          </a:p>
          <a:p>
            <a:r>
              <a:rPr lang="en-GB" sz="1744" dirty="0"/>
              <a:t>Most of the metals we use are not pure, but have had small amounts of other elements added to them. These mixtures of metals are called alloys. They are useful because they have properties that are more desirable than those of a pure metal.</a:t>
            </a:r>
          </a:p>
        </p:txBody>
      </p:sp>
    </p:spTree>
    <p:extLst>
      <p:ext uri="{BB962C8B-B14F-4D97-AF65-F5344CB8AC3E}">
        <p14:creationId xmlns:p14="http://schemas.microsoft.com/office/powerpoint/2010/main" val="318085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8E4BF3A-7DE7-432A-80B3-2FA15B84926A}"/>
              </a:ext>
            </a:extLst>
          </p:cNvPr>
          <p:cNvSpPr txBox="1"/>
          <p:nvPr/>
        </p:nvSpPr>
        <p:spPr>
          <a:xfrm>
            <a:off x="6666093" y="4925296"/>
            <a:ext cx="7575404" cy="5013360"/>
          </a:xfrm>
          <a:prstGeom prst="rect">
            <a:avLst/>
          </a:prstGeom>
          <a:noFill/>
          <a:ln w="38100">
            <a:solidFill>
              <a:srgbClr val="0070C0"/>
            </a:solidFill>
          </a:ln>
        </p:spPr>
        <p:txBody>
          <a:bodyPr wrap="square" rtlCol="0">
            <a:spAutoFit/>
          </a:bodyPr>
          <a:lstStyle/>
          <a:p>
            <a:r>
              <a:rPr lang="en-GB" sz="1744" b="1" dirty="0"/>
              <a:t>Displacement reactions</a:t>
            </a:r>
          </a:p>
          <a:p>
            <a:r>
              <a:rPr lang="en-GB" sz="1744" dirty="0"/>
              <a:t>Displacement reactions involve a metal and a compound of a different metal. In displacement reactions, a more reactive metal with displace a less reactive metal from its compound.</a:t>
            </a:r>
          </a:p>
          <a:p>
            <a:r>
              <a:rPr lang="en-GB" sz="1744" dirty="0">
                <a:solidFill>
                  <a:srgbClr val="00B050"/>
                </a:solidFill>
              </a:rPr>
              <a:t>Magnesium + Copper </a:t>
            </a:r>
            <a:r>
              <a:rPr lang="en-GB" sz="1744" dirty="0" err="1">
                <a:solidFill>
                  <a:srgbClr val="00B050"/>
                </a:solidFill>
              </a:rPr>
              <a:t>Sulfate</a:t>
            </a:r>
            <a:r>
              <a:rPr lang="en-GB" sz="1744" dirty="0">
                <a:solidFill>
                  <a:srgbClr val="00B050"/>
                </a:solidFill>
              </a:rPr>
              <a:t> -&gt; Magnesium </a:t>
            </a:r>
            <a:r>
              <a:rPr lang="en-GB" sz="1744" dirty="0" err="1">
                <a:solidFill>
                  <a:srgbClr val="00B050"/>
                </a:solidFill>
              </a:rPr>
              <a:t>Sulfate</a:t>
            </a:r>
            <a:r>
              <a:rPr lang="en-GB" sz="1744" dirty="0">
                <a:solidFill>
                  <a:srgbClr val="00B050"/>
                </a:solidFill>
              </a:rPr>
              <a:t> + Copper</a:t>
            </a:r>
          </a:p>
          <a:p>
            <a:r>
              <a:rPr lang="en-GB" sz="1744" dirty="0"/>
              <a:t>Magnesium is more reactive than copper, so it displaces (pushes out) the copper within the compound.</a:t>
            </a:r>
          </a:p>
          <a:p>
            <a:endParaRPr lang="en-GB" sz="2035" dirty="0"/>
          </a:p>
          <a:p>
            <a:endParaRPr lang="en-GB" sz="2035" dirty="0">
              <a:solidFill>
                <a:srgbClr val="00B050"/>
              </a:solidFill>
            </a:endParaRPr>
          </a:p>
          <a:p>
            <a:endParaRPr lang="en-GB" sz="2035" dirty="0">
              <a:solidFill>
                <a:srgbClr val="00B050"/>
              </a:solidFill>
            </a:endParaRPr>
          </a:p>
          <a:p>
            <a:endParaRPr lang="en-GB" sz="2035" dirty="0">
              <a:solidFill>
                <a:srgbClr val="00B050"/>
              </a:solidFill>
            </a:endParaRPr>
          </a:p>
          <a:p>
            <a:endParaRPr lang="en-GB" sz="2035" dirty="0">
              <a:solidFill>
                <a:srgbClr val="00B050"/>
              </a:solidFill>
            </a:endParaRPr>
          </a:p>
          <a:p>
            <a:endParaRPr lang="en-GB" sz="2035" dirty="0">
              <a:solidFill>
                <a:srgbClr val="00B050"/>
              </a:solidFill>
            </a:endParaRPr>
          </a:p>
          <a:p>
            <a:endParaRPr lang="en-GB" sz="2035" dirty="0">
              <a:solidFill>
                <a:srgbClr val="00B050"/>
              </a:solidFill>
            </a:endParaRPr>
          </a:p>
          <a:p>
            <a:endParaRPr lang="en-GB" sz="2035" dirty="0">
              <a:solidFill>
                <a:srgbClr val="00B050"/>
              </a:solidFill>
            </a:endParaRPr>
          </a:p>
          <a:p>
            <a:endParaRPr lang="en-GB" sz="1163" dirty="0">
              <a:solidFill>
                <a:srgbClr val="00B050"/>
              </a:solidFill>
            </a:endParaRPr>
          </a:p>
          <a:p>
            <a:endParaRPr lang="en-GB" sz="1163" dirty="0">
              <a:solidFill>
                <a:srgbClr val="00B050"/>
              </a:solidFill>
            </a:endParaRPr>
          </a:p>
          <a:p>
            <a:endParaRPr lang="en-GB" sz="1163" dirty="0">
              <a:solidFill>
                <a:srgbClr val="00B050"/>
              </a:solidFill>
            </a:endParaRPr>
          </a:p>
        </p:txBody>
      </p:sp>
      <p:pic>
        <p:nvPicPr>
          <p:cNvPr id="13" name="Picture 12">
            <a:extLst>
              <a:ext uri="{FF2B5EF4-FFF2-40B4-BE49-F238E27FC236}">
                <a16:creationId xmlns:a16="http://schemas.microsoft.com/office/drawing/2014/main" id="{B7532DDE-CD8F-45D4-A5FE-9BF22FD80CEA}"/>
              </a:ext>
            </a:extLst>
          </p:cNvPr>
          <p:cNvPicPr>
            <a:picLocks noChangeAspect="1"/>
          </p:cNvPicPr>
          <p:nvPr/>
        </p:nvPicPr>
        <p:blipFill>
          <a:blip r:embed="rId2"/>
          <a:stretch>
            <a:fillRect/>
          </a:stretch>
        </p:blipFill>
        <p:spPr>
          <a:xfrm>
            <a:off x="8079437" y="7044594"/>
            <a:ext cx="4942565" cy="2771369"/>
          </a:xfrm>
          <a:prstGeom prst="rect">
            <a:avLst/>
          </a:prstGeom>
        </p:spPr>
      </p:pic>
      <p:sp>
        <p:nvSpPr>
          <p:cNvPr id="17" name="TextBox 16">
            <a:extLst>
              <a:ext uri="{FF2B5EF4-FFF2-40B4-BE49-F238E27FC236}">
                <a16:creationId xmlns:a16="http://schemas.microsoft.com/office/drawing/2014/main" id="{D1A32317-2E10-4303-94B9-5A942C23CBB1}"/>
              </a:ext>
            </a:extLst>
          </p:cNvPr>
          <p:cNvSpPr txBox="1"/>
          <p:nvPr/>
        </p:nvSpPr>
        <p:spPr>
          <a:xfrm>
            <a:off x="-1" y="55623"/>
            <a:ext cx="14400213" cy="539700"/>
          </a:xfrm>
          <a:prstGeom prst="rect">
            <a:avLst/>
          </a:prstGeom>
          <a:solidFill>
            <a:srgbClr val="0070C0"/>
          </a:solidFill>
          <a:ln w="38100">
            <a:solidFill>
              <a:srgbClr val="0070C0"/>
            </a:solidFill>
          </a:ln>
        </p:spPr>
        <p:txBody>
          <a:bodyPr wrap="square" rtlCol="0">
            <a:spAutoFit/>
          </a:bodyPr>
          <a:lstStyle/>
          <a:p>
            <a:pPr algn="ctr"/>
            <a:r>
              <a:rPr lang="en-GB" sz="2907" b="1" dirty="0">
                <a:solidFill>
                  <a:schemeClr val="bg1"/>
                </a:solidFill>
              </a:rPr>
              <a:t>Y8 Cycle 1 Metal Reactions Knowledge Organiser</a:t>
            </a:r>
          </a:p>
        </p:txBody>
      </p:sp>
      <p:sp>
        <p:nvSpPr>
          <p:cNvPr id="21" name="TextBox 20">
            <a:extLst>
              <a:ext uri="{FF2B5EF4-FFF2-40B4-BE49-F238E27FC236}">
                <a16:creationId xmlns:a16="http://schemas.microsoft.com/office/drawing/2014/main" id="{D856F20F-E642-45E4-9D41-1B68B9B2C14A}"/>
              </a:ext>
            </a:extLst>
          </p:cNvPr>
          <p:cNvSpPr txBox="1"/>
          <p:nvPr/>
        </p:nvSpPr>
        <p:spPr>
          <a:xfrm>
            <a:off x="6666089" y="681102"/>
            <a:ext cx="7575404" cy="4282839"/>
          </a:xfrm>
          <a:prstGeom prst="rect">
            <a:avLst/>
          </a:prstGeom>
          <a:noFill/>
          <a:ln w="38100">
            <a:solidFill>
              <a:srgbClr val="0070C0"/>
            </a:solidFill>
          </a:ln>
        </p:spPr>
        <p:txBody>
          <a:bodyPr wrap="square" rtlCol="0">
            <a:spAutoFit/>
          </a:bodyPr>
          <a:lstStyle/>
          <a:p>
            <a:r>
              <a:rPr lang="en-GB" sz="1744" b="1" dirty="0"/>
              <a:t>Metals and carbonates.</a:t>
            </a:r>
          </a:p>
          <a:p>
            <a:r>
              <a:rPr lang="en-GB" sz="1744" dirty="0"/>
              <a:t>When acids react with metal carbonates, such as calcium carbonate (found in chalk, limestone and marble), a salt, water and carbon dioxide are made.</a:t>
            </a:r>
          </a:p>
          <a:p>
            <a:r>
              <a:rPr lang="en-GB" sz="1744" dirty="0">
                <a:solidFill>
                  <a:schemeClr val="accent2"/>
                </a:solidFill>
              </a:rPr>
              <a:t>acid + metal carbonate → salt + water + carbon dioxide</a:t>
            </a:r>
          </a:p>
          <a:p>
            <a:r>
              <a:rPr lang="en-GB" sz="1744" dirty="0"/>
              <a:t>The carbon dioxide causes bubbling during the reaction, which is observed as fizzing. It can be detected by passing the gas through limewater, which will go cloudy/milky</a:t>
            </a:r>
            <a:r>
              <a:rPr lang="en-GB" sz="2035" dirty="0"/>
              <a:t>.</a:t>
            </a:r>
          </a:p>
          <a:p>
            <a:endParaRPr lang="en-GB" sz="2035" dirty="0"/>
          </a:p>
          <a:p>
            <a:endParaRPr lang="en-GB" sz="2859" dirty="0"/>
          </a:p>
          <a:p>
            <a:endParaRPr lang="en-GB" sz="2859" dirty="0"/>
          </a:p>
          <a:p>
            <a:endParaRPr lang="en-GB" sz="1163" dirty="0"/>
          </a:p>
          <a:p>
            <a:endParaRPr lang="en-GB" sz="1163" dirty="0"/>
          </a:p>
          <a:p>
            <a:endParaRPr lang="en-GB" sz="1163" dirty="0"/>
          </a:p>
          <a:p>
            <a:endParaRPr lang="en-GB" sz="1163" dirty="0"/>
          </a:p>
          <a:p>
            <a:endParaRPr lang="en-GB" sz="1163" dirty="0"/>
          </a:p>
          <a:p>
            <a:endParaRPr lang="en-GB" sz="1163" dirty="0"/>
          </a:p>
        </p:txBody>
      </p:sp>
      <p:sp>
        <p:nvSpPr>
          <p:cNvPr id="25" name="Rectangle 24">
            <a:extLst>
              <a:ext uri="{FF2B5EF4-FFF2-40B4-BE49-F238E27FC236}">
                <a16:creationId xmlns:a16="http://schemas.microsoft.com/office/drawing/2014/main" id="{D765E249-C1CA-416B-890E-EF2AFB85F143}"/>
              </a:ext>
            </a:extLst>
          </p:cNvPr>
          <p:cNvSpPr/>
          <p:nvPr/>
        </p:nvSpPr>
        <p:spPr>
          <a:xfrm>
            <a:off x="15151404" y="1972139"/>
            <a:ext cx="275761" cy="361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59"/>
          </a:p>
        </p:txBody>
      </p:sp>
      <p:pic>
        <p:nvPicPr>
          <p:cNvPr id="28" name="Picture 27">
            <a:extLst>
              <a:ext uri="{FF2B5EF4-FFF2-40B4-BE49-F238E27FC236}">
                <a16:creationId xmlns:a16="http://schemas.microsoft.com/office/drawing/2014/main" id="{996F45A2-CF0D-4381-BCA4-61B630A3A14F}"/>
              </a:ext>
            </a:extLst>
          </p:cNvPr>
          <p:cNvPicPr>
            <a:picLocks noChangeAspect="1"/>
          </p:cNvPicPr>
          <p:nvPr/>
        </p:nvPicPr>
        <p:blipFill rotWithShape="1">
          <a:blip r:embed="rId3"/>
          <a:srcRect l="8326" t="13007" r="8559" b="20587"/>
          <a:stretch/>
        </p:blipFill>
        <p:spPr>
          <a:xfrm>
            <a:off x="8501938" y="2414125"/>
            <a:ext cx="3782113" cy="2378480"/>
          </a:xfrm>
          <a:prstGeom prst="rect">
            <a:avLst/>
          </a:prstGeom>
        </p:spPr>
      </p:pic>
      <p:sp>
        <p:nvSpPr>
          <p:cNvPr id="29" name="TextBox 28">
            <a:extLst>
              <a:ext uri="{FF2B5EF4-FFF2-40B4-BE49-F238E27FC236}">
                <a16:creationId xmlns:a16="http://schemas.microsoft.com/office/drawing/2014/main" id="{049FD63C-9D28-452C-AD84-ECB6F112A794}"/>
              </a:ext>
            </a:extLst>
          </p:cNvPr>
          <p:cNvSpPr txBox="1"/>
          <p:nvPr/>
        </p:nvSpPr>
        <p:spPr>
          <a:xfrm>
            <a:off x="37123" y="694817"/>
            <a:ext cx="6628966" cy="5408532"/>
          </a:xfrm>
          <a:prstGeom prst="rect">
            <a:avLst/>
          </a:prstGeom>
          <a:noFill/>
          <a:ln w="38100">
            <a:solidFill>
              <a:srgbClr val="0070C0"/>
            </a:solidFill>
          </a:ln>
        </p:spPr>
        <p:txBody>
          <a:bodyPr wrap="square" rtlCol="0">
            <a:spAutoFit/>
          </a:bodyPr>
          <a:lstStyle/>
          <a:p>
            <a:r>
              <a:rPr lang="en-GB" sz="1744" b="1" dirty="0"/>
              <a:t>Reactions of metals with acid.</a:t>
            </a:r>
          </a:p>
          <a:p>
            <a:r>
              <a:rPr lang="en-GB" sz="1744" dirty="0"/>
              <a:t>Acids react with some metals to produce a salt and hydrogen gas.</a:t>
            </a:r>
          </a:p>
          <a:p>
            <a:r>
              <a:rPr lang="en-GB" sz="1744" dirty="0">
                <a:solidFill>
                  <a:schemeClr val="accent2"/>
                </a:solidFill>
              </a:rPr>
              <a:t>Metal + acid -&gt; salt + hydrogen</a:t>
            </a:r>
          </a:p>
          <a:p>
            <a:r>
              <a:rPr lang="en-GB" sz="1744" dirty="0"/>
              <a:t>When we add an acid to most metals, we see bubbles. This is because a gas is produced during the reaction. We may also feel the test tube getting warmer.</a:t>
            </a:r>
          </a:p>
          <a:p>
            <a:r>
              <a:rPr lang="en-GB" sz="1744" dirty="0"/>
              <a:t>The three main acids are hydrochloric acid, sulfuric acid, and nitric acid. </a:t>
            </a:r>
          </a:p>
          <a:p>
            <a:r>
              <a:rPr lang="en-GB" sz="1744" dirty="0">
                <a:solidFill>
                  <a:srgbClr val="00B050"/>
                </a:solidFill>
              </a:rPr>
              <a:t>copper + hydrochloric acid ➞copper chloride + hydrogen</a:t>
            </a:r>
          </a:p>
          <a:p>
            <a:r>
              <a:rPr lang="en-GB" sz="1744" dirty="0">
                <a:solidFill>
                  <a:srgbClr val="00B050"/>
                </a:solidFill>
              </a:rPr>
              <a:t>iron + sulfuric acid ➞iron </a:t>
            </a:r>
            <a:r>
              <a:rPr lang="en-GB" sz="1744" dirty="0" err="1">
                <a:solidFill>
                  <a:srgbClr val="00B050"/>
                </a:solidFill>
              </a:rPr>
              <a:t>sulfate</a:t>
            </a:r>
            <a:r>
              <a:rPr lang="en-GB" sz="1744" dirty="0">
                <a:solidFill>
                  <a:srgbClr val="00B050"/>
                </a:solidFill>
              </a:rPr>
              <a:t> + hydrogen </a:t>
            </a:r>
          </a:p>
          <a:p>
            <a:r>
              <a:rPr lang="en-GB" sz="1744" dirty="0">
                <a:solidFill>
                  <a:srgbClr val="00B050"/>
                </a:solidFill>
              </a:rPr>
              <a:t>magnesium + nitric acid ➞magnesium nitrate + hydrogen </a:t>
            </a:r>
          </a:p>
          <a:p>
            <a:r>
              <a:rPr lang="en-GB" sz="2035" dirty="0"/>
              <a:t> </a:t>
            </a:r>
          </a:p>
          <a:p>
            <a:endParaRPr lang="en-GB" sz="2035" dirty="0"/>
          </a:p>
          <a:p>
            <a:endParaRPr lang="en-GB" sz="2035" dirty="0"/>
          </a:p>
          <a:p>
            <a:endParaRPr lang="en-GB" sz="2035" dirty="0"/>
          </a:p>
          <a:p>
            <a:endParaRPr lang="en-GB" sz="2035" dirty="0"/>
          </a:p>
          <a:p>
            <a:endParaRPr lang="en-GB" sz="2035" dirty="0"/>
          </a:p>
          <a:p>
            <a:endParaRPr lang="en-GB" sz="2035" dirty="0"/>
          </a:p>
          <a:p>
            <a:endParaRPr lang="en-GB" sz="2859" dirty="0"/>
          </a:p>
        </p:txBody>
      </p:sp>
      <p:pic>
        <p:nvPicPr>
          <p:cNvPr id="31" name="Picture 30">
            <a:extLst>
              <a:ext uri="{FF2B5EF4-FFF2-40B4-BE49-F238E27FC236}">
                <a16:creationId xmlns:a16="http://schemas.microsoft.com/office/drawing/2014/main" id="{357BE6EB-21D6-4A25-87F0-4200E1AA3659}"/>
              </a:ext>
            </a:extLst>
          </p:cNvPr>
          <p:cNvPicPr>
            <a:picLocks noChangeAspect="1"/>
          </p:cNvPicPr>
          <p:nvPr/>
        </p:nvPicPr>
        <p:blipFill rotWithShape="1">
          <a:blip r:embed="rId4"/>
          <a:srcRect l="5658" t="21732" r="4964" b="8688"/>
          <a:stretch/>
        </p:blipFill>
        <p:spPr>
          <a:xfrm>
            <a:off x="1095710" y="3804498"/>
            <a:ext cx="4233196" cy="2471629"/>
          </a:xfrm>
          <a:prstGeom prst="rect">
            <a:avLst/>
          </a:prstGeom>
        </p:spPr>
      </p:pic>
      <p:sp>
        <p:nvSpPr>
          <p:cNvPr id="35" name="TextBox 34">
            <a:extLst>
              <a:ext uri="{FF2B5EF4-FFF2-40B4-BE49-F238E27FC236}">
                <a16:creationId xmlns:a16="http://schemas.microsoft.com/office/drawing/2014/main" id="{83B69AB9-2234-4335-BC38-9B8B1BB8153F}"/>
              </a:ext>
            </a:extLst>
          </p:cNvPr>
          <p:cNvSpPr txBox="1"/>
          <p:nvPr/>
        </p:nvSpPr>
        <p:spPr>
          <a:xfrm>
            <a:off x="37123" y="6376930"/>
            <a:ext cx="6628966" cy="3611823"/>
          </a:xfrm>
          <a:prstGeom prst="rect">
            <a:avLst/>
          </a:prstGeom>
          <a:noFill/>
          <a:ln w="38100">
            <a:solidFill>
              <a:srgbClr val="0070C0"/>
            </a:solidFill>
          </a:ln>
        </p:spPr>
        <p:txBody>
          <a:bodyPr wrap="square" rtlCol="0">
            <a:spAutoFit/>
          </a:bodyPr>
          <a:lstStyle/>
          <a:p>
            <a:r>
              <a:rPr lang="en-GB" sz="1744" b="1" dirty="0"/>
              <a:t>Metals and carbonates: Thermal Decomposition</a:t>
            </a:r>
          </a:p>
          <a:p>
            <a:r>
              <a:rPr lang="en-GB" sz="1744" dirty="0"/>
              <a:t>Thermal decomposition is a chemical reaction that happens when a compound breaks down when heated. When copper carbonate is heated, it breaks down to produce copper oxide and carbon dioxide. The carbon dioxide produced can be detected using limewater, which turns from clear to cloudy. </a:t>
            </a:r>
            <a:r>
              <a:rPr lang="en-GB" sz="1454" dirty="0">
                <a:solidFill>
                  <a:srgbClr val="00B050"/>
                </a:solidFill>
              </a:rPr>
              <a:t>copper carbonate → copper oxide + carbon dioxide</a:t>
            </a:r>
          </a:p>
          <a:p>
            <a:r>
              <a:rPr lang="en-GB" sz="1454" dirty="0" err="1">
                <a:solidFill>
                  <a:srgbClr val="00B050"/>
                </a:solidFill>
              </a:rPr>
              <a:t>CuCO</a:t>
            </a:r>
            <a:r>
              <a:rPr lang="en-GB" sz="1454" dirty="0">
                <a:solidFill>
                  <a:srgbClr val="00B050"/>
                </a:solidFill>
              </a:rPr>
              <a:t>₃(s) → </a:t>
            </a:r>
            <a:r>
              <a:rPr lang="en-GB" sz="1454" dirty="0" err="1">
                <a:solidFill>
                  <a:srgbClr val="00B050"/>
                </a:solidFill>
              </a:rPr>
              <a:t>CuO</a:t>
            </a:r>
            <a:r>
              <a:rPr lang="en-GB" sz="1454" dirty="0">
                <a:solidFill>
                  <a:srgbClr val="00B050"/>
                </a:solidFill>
              </a:rPr>
              <a:t>(s) + CO₂(g)</a:t>
            </a:r>
          </a:p>
          <a:p>
            <a:endParaRPr lang="en-GB" sz="2035" dirty="0"/>
          </a:p>
          <a:p>
            <a:endParaRPr lang="en-GB" sz="2035" dirty="0"/>
          </a:p>
          <a:p>
            <a:endParaRPr lang="en-GB" sz="2859" dirty="0"/>
          </a:p>
          <a:p>
            <a:endParaRPr lang="en-GB" sz="2859" dirty="0"/>
          </a:p>
          <a:p>
            <a:endParaRPr lang="en-GB" sz="1163" dirty="0"/>
          </a:p>
        </p:txBody>
      </p:sp>
      <p:pic>
        <p:nvPicPr>
          <p:cNvPr id="3" name="Picture 2">
            <a:extLst>
              <a:ext uri="{FF2B5EF4-FFF2-40B4-BE49-F238E27FC236}">
                <a16:creationId xmlns:a16="http://schemas.microsoft.com/office/drawing/2014/main" id="{88CE1224-D8EF-42C3-9373-48A2FCD8DFD7}"/>
              </a:ext>
            </a:extLst>
          </p:cNvPr>
          <p:cNvPicPr>
            <a:picLocks noChangeAspect="1"/>
          </p:cNvPicPr>
          <p:nvPr/>
        </p:nvPicPr>
        <p:blipFill rotWithShape="1">
          <a:blip r:embed="rId5"/>
          <a:srcRect t="4279" r="22076" b="39927"/>
          <a:stretch/>
        </p:blipFill>
        <p:spPr>
          <a:xfrm>
            <a:off x="2760744" y="8017531"/>
            <a:ext cx="3655846" cy="1776784"/>
          </a:xfrm>
          <a:prstGeom prst="rect">
            <a:avLst/>
          </a:prstGeom>
        </p:spPr>
      </p:pic>
      <p:pic>
        <p:nvPicPr>
          <p:cNvPr id="36" name="Picture 35">
            <a:extLst>
              <a:ext uri="{FF2B5EF4-FFF2-40B4-BE49-F238E27FC236}">
                <a16:creationId xmlns:a16="http://schemas.microsoft.com/office/drawing/2014/main" id="{35CE7473-9FE8-4ABA-9DB7-8D65A441BECA}"/>
              </a:ext>
            </a:extLst>
          </p:cNvPr>
          <p:cNvPicPr>
            <a:picLocks noChangeAspect="1"/>
          </p:cNvPicPr>
          <p:nvPr/>
        </p:nvPicPr>
        <p:blipFill rotWithShape="1">
          <a:blip r:embed="rId5"/>
          <a:srcRect l="1785" t="92180" r="90237" b="1157"/>
          <a:stretch/>
        </p:blipFill>
        <p:spPr>
          <a:xfrm>
            <a:off x="2852923" y="9714120"/>
            <a:ext cx="359385" cy="203685"/>
          </a:xfrm>
          <a:prstGeom prst="rect">
            <a:avLst/>
          </a:prstGeom>
        </p:spPr>
      </p:pic>
    </p:spTree>
    <p:extLst>
      <p:ext uri="{BB962C8B-B14F-4D97-AF65-F5344CB8AC3E}">
        <p14:creationId xmlns:p14="http://schemas.microsoft.com/office/powerpoint/2010/main" val="269607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241D-3059-4CB8-95DF-D41583E5056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FFB01C0-B86A-4A29-8941-8E68AB21B9E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FD54B42-F304-4E56-A7BB-E7B6EA44D239}"/>
              </a:ext>
            </a:extLst>
          </p:cNvPr>
          <p:cNvPicPr>
            <a:picLocks noChangeAspect="1"/>
          </p:cNvPicPr>
          <p:nvPr/>
        </p:nvPicPr>
        <p:blipFill>
          <a:blip r:embed="rId2"/>
          <a:stretch>
            <a:fillRect/>
          </a:stretch>
        </p:blipFill>
        <p:spPr>
          <a:xfrm>
            <a:off x="266700" y="254720"/>
            <a:ext cx="14133513" cy="9571183"/>
          </a:xfrm>
          <a:prstGeom prst="rect">
            <a:avLst/>
          </a:prstGeom>
        </p:spPr>
      </p:pic>
    </p:spTree>
    <p:extLst>
      <p:ext uri="{BB962C8B-B14F-4D97-AF65-F5344CB8AC3E}">
        <p14:creationId xmlns:p14="http://schemas.microsoft.com/office/powerpoint/2010/main" val="222847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6BFB-7B66-42F7-85AF-A7008BC3524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071B7CD-FC3B-4553-9117-B150766CA25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627A058-691A-4BD2-9471-22FB2B4DE7E8}"/>
              </a:ext>
            </a:extLst>
          </p:cNvPr>
          <p:cNvPicPr>
            <a:picLocks noChangeAspect="1"/>
          </p:cNvPicPr>
          <p:nvPr/>
        </p:nvPicPr>
        <p:blipFill>
          <a:blip r:embed="rId2"/>
          <a:stretch>
            <a:fillRect/>
          </a:stretch>
        </p:blipFill>
        <p:spPr>
          <a:xfrm>
            <a:off x="135238" y="209550"/>
            <a:ext cx="14069374" cy="9620250"/>
          </a:xfrm>
          <a:prstGeom prst="rect">
            <a:avLst/>
          </a:prstGeom>
        </p:spPr>
      </p:pic>
    </p:spTree>
    <p:extLst>
      <p:ext uri="{BB962C8B-B14F-4D97-AF65-F5344CB8AC3E}">
        <p14:creationId xmlns:p14="http://schemas.microsoft.com/office/powerpoint/2010/main" val="126003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6651-BF7E-4EFC-8C44-B928BF5E975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C433ACD-1803-467F-8842-4DE4AE2E9B8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8D97213-D33A-46A2-A7B1-2CD6FFBDE7B0}"/>
              </a:ext>
            </a:extLst>
          </p:cNvPr>
          <p:cNvPicPr>
            <a:picLocks noChangeAspect="1"/>
          </p:cNvPicPr>
          <p:nvPr/>
        </p:nvPicPr>
        <p:blipFill>
          <a:blip r:embed="rId2"/>
          <a:stretch>
            <a:fillRect/>
          </a:stretch>
        </p:blipFill>
        <p:spPr>
          <a:xfrm>
            <a:off x="198753" y="125412"/>
            <a:ext cx="14191987" cy="9685338"/>
          </a:xfrm>
          <a:prstGeom prst="rect">
            <a:avLst/>
          </a:prstGeom>
        </p:spPr>
      </p:pic>
    </p:spTree>
    <p:extLst>
      <p:ext uri="{BB962C8B-B14F-4D97-AF65-F5344CB8AC3E}">
        <p14:creationId xmlns:p14="http://schemas.microsoft.com/office/powerpoint/2010/main" val="369327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0008-5323-4056-BD7D-6047978DEEA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889B2CE-DF04-495E-9646-30A12C8C15A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27CAF9A0-7E45-4428-BA1C-CA0260864B4E}"/>
              </a:ext>
            </a:extLst>
          </p:cNvPr>
          <p:cNvPicPr>
            <a:picLocks noChangeAspect="1"/>
          </p:cNvPicPr>
          <p:nvPr/>
        </p:nvPicPr>
        <p:blipFill>
          <a:blip r:embed="rId2"/>
          <a:stretch>
            <a:fillRect/>
          </a:stretch>
        </p:blipFill>
        <p:spPr>
          <a:xfrm>
            <a:off x="141606" y="175022"/>
            <a:ext cx="14297559" cy="9711928"/>
          </a:xfrm>
          <a:prstGeom prst="rect">
            <a:avLst/>
          </a:prstGeom>
        </p:spPr>
      </p:pic>
    </p:spTree>
    <p:extLst>
      <p:ext uri="{BB962C8B-B14F-4D97-AF65-F5344CB8AC3E}">
        <p14:creationId xmlns:p14="http://schemas.microsoft.com/office/powerpoint/2010/main" val="301273793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4950</TotalTime>
  <Words>4024</Words>
  <Application>Microsoft Office PowerPoint</Application>
  <PresentationFormat>Custom</PresentationFormat>
  <Paragraphs>439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 Math</vt:lpstr>
      <vt:lpstr>ReithSans</vt:lpstr>
      <vt:lpstr>Times New Roman</vt:lpstr>
      <vt:lpstr>Wingdings</vt:lpstr>
      <vt:lpstr>1_Office Theme</vt:lpstr>
      <vt:lpstr>Year 8  Science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comfort</dc:creator>
  <cp:lastModifiedBy>Laura Hayward</cp:lastModifiedBy>
  <cp:revision>260</cp:revision>
  <cp:lastPrinted>2022-10-05T14:35:31Z</cp:lastPrinted>
  <dcterms:created xsi:type="dcterms:W3CDTF">2017-10-22T00:36:20Z</dcterms:created>
  <dcterms:modified xsi:type="dcterms:W3CDTF">2023-06-23T13:51:48Z</dcterms:modified>
</cp:coreProperties>
</file>