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0" r:id="rId2"/>
    <p:sldId id="259" r:id="rId3"/>
    <p:sldId id="271" r:id="rId4"/>
    <p:sldId id="272" r:id="rId5"/>
    <p:sldId id="273" r:id="rId6"/>
    <p:sldId id="262" r:id="rId7"/>
    <p:sldId id="274" r:id="rId8"/>
    <p:sldId id="275" r:id="rId9"/>
    <p:sldId id="267" r:id="rId10"/>
    <p:sldId id="268" r:id="rId11"/>
    <p:sldId id="269" r:id="rId12"/>
    <p:sldId id="277" r:id="rId13"/>
    <p:sldId id="263" r:id="rId14"/>
    <p:sldId id="278" r:id="rId15"/>
    <p:sldId id="279" r:id="rId16"/>
  </p:sldIdLst>
  <p:sldSz cx="14400213" cy="10080625"/>
  <p:notesSz cx="9990138" cy="14374813"/>
  <p:defaultTextStyle>
    <a:defPPr>
      <a:defRPr lang="en-US"/>
    </a:defPPr>
    <a:lvl1pPr marL="0" algn="l" defTabSz="499582" rtl="0" eaLnBrk="1" latinLnBrk="0" hangingPunct="1">
      <a:defRPr sz="1967" kern="1200">
        <a:solidFill>
          <a:schemeClr val="tx1"/>
        </a:solidFill>
        <a:latin typeface="+mn-lt"/>
        <a:ea typeface="+mn-ea"/>
        <a:cs typeface="+mn-cs"/>
      </a:defRPr>
    </a:lvl1pPr>
    <a:lvl2pPr marL="499582" algn="l" defTabSz="499582" rtl="0" eaLnBrk="1" latinLnBrk="0" hangingPunct="1">
      <a:defRPr sz="1967" kern="1200">
        <a:solidFill>
          <a:schemeClr val="tx1"/>
        </a:solidFill>
        <a:latin typeface="+mn-lt"/>
        <a:ea typeface="+mn-ea"/>
        <a:cs typeface="+mn-cs"/>
      </a:defRPr>
    </a:lvl2pPr>
    <a:lvl3pPr marL="999165" algn="l" defTabSz="499582" rtl="0" eaLnBrk="1" latinLnBrk="0" hangingPunct="1">
      <a:defRPr sz="1967" kern="1200">
        <a:solidFill>
          <a:schemeClr val="tx1"/>
        </a:solidFill>
        <a:latin typeface="+mn-lt"/>
        <a:ea typeface="+mn-ea"/>
        <a:cs typeface="+mn-cs"/>
      </a:defRPr>
    </a:lvl3pPr>
    <a:lvl4pPr marL="1498747" algn="l" defTabSz="499582" rtl="0" eaLnBrk="1" latinLnBrk="0" hangingPunct="1">
      <a:defRPr sz="1967" kern="1200">
        <a:solidFill>
          <a:schemeClr val="tx1"/>
        </a:solidFill>
        <a:latin typeface="+mn-lt"/>
        <a:ea typeface="+mn-ea"/>
        <a:cs typeface="+mn-cs"/>
      </a:defRPr>
    </a:lvl4pPr>
    <a:lvl5pPr marL="1998330" algn="l" defTabSz="499582" rtl="0" eaLnBrk="1" latinLnBrk="0" hangingPunct="1">
      <a:defRPr sz="1967" kern="1200">
        <a:solidFill>
          <a:schemeClr val="tx1"/>
        </a:solidFill>
        <a:latin typeface="+mn-lt"/>
        <a:ea typeface="+mn-ea"/>
        <a:cs typeface="+mn-cs"/>
      </a:defRPr>
    </a:lvl5pPr>
    <a:lvl6pPr marL="2497912" algn="l" defTabSz="499582" rtl="0" eaLnBrk="1" latinLnBrk="0" hangingPunct="1">
      <a:defRPr sz="1967" kern="1200">
        <a:solidFill>
          <a:schemeClr val="tx1"/>
        </a:solidFill>
        <a:latin typeface="+mn-lt"/>
        <a:ea typeface="+mn-ea"/>
        <a:cs typeface="+mn-cs"/>
      </a:defRPr>
    </a:lvl6pPr>
    <a:lvl7pPr marL="2997495" algn="l" defTabSz="499582" rtl="0" eaLnBrk="1" latinLnBrk="0" hangingPunct="1">
      <a:defRPr sz="1967" kern="1200">
        <a:solidFill>
          <a:schemeClr val="tx1"/>
        </a:solidFill>
        <a:latin typeface="+mn-lt"/>
        <a:ea typeface="+mn-ea"/>
        <a:cs typeface="+mn-cs"/>
      </a:defRPr>
    </a:lvl7pPr>
    <a:lvl8pPr marL="3497077" algn="l" defTabSz="499582" rtl="0" eaLnBrk="1" latinLnBrk="0" hangingPunct="1">
      <a:defRPr sz="1967" kern="1200">
        <a:solidFill>
          <a:schemeClr val="tx1"/>
        </a:solidFill>
        <a:latin typeface="+mn-lt"/>
        <a:ea typeface="+mn-ea"/>
        <a:cs typeface="+mn-cs"/>
      </a:defRPr>
    </a:lvl8pPr>
    <a:lvl9pPr marL="3996660" algn="l" defTabSz="499582" rtl="0" eaLnBrk="1" latinLnBrk="0" hangingPunct="1">
      <a:defRPr sz="196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0" d="100"/>
          <a:sy n="50" d="100"/>
        </p:scale>
        <p:origin x="111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80016" y="1649770"/>
            <a:ext cx="12240181" cy="3509551"/>
          </a:xfrm>
        </p:spPr>
        <p:txBody>
          <a:bodyPr anchor="b"/>
          <a:lstStyle>
            <a:lvl1pPr algn="ctr">
              <a:defRPr sz="8819"/>
            </a:lvl1pPr>
          </a:lstStyle>
          <a:p>
            <a:r>
              <a:rPr lang="en-US"/>
              <a:t>Click to edit Master title style</a:t>
            </a:r>
            <a:endParaRPr lang="en-US" dirty="0"/>
          </a:p>
        </p:txBody>
      </p:sp>
      <p:sp>
        <p:nvSpPr>
          <p:cNvPr id="3" name="Subtitle 2"/>
          <p:cNvSpPr>
            <a:spLocks noGrp="1"/>
          </p:cNvSpPr>
          <p:nvPr>
            <p:ph type="subTitle" idx="1"/>
          </p:nvPr>
        </p:nvSpPr>
        <p:spPr>
          <a:xfrm>
            <a:off x="1800027" y="5294662"/>
            <a:ext cx="10800160" cy="2433817"/>
          </a:xfrm>
        </p:spPr>
        <p:txBody>
          <a:bodyPr/>
          <a:lstStyle>
            <a:lvl1pPr marL="0" indent="0" algn="ctr">
              <a:buNone/>
              <a:defRPr sz="3528"/>
            </a:lvl1pPr>
            <a:lvl2pPr marL="672038" indent="0" algn="ctr">
              <a:buNone/>
              <a:defRPr sz="2940"/>
            </a:lvl2pPr>
            <a:lvl3pPr marL="1344077" indent="0" algn="ctr">
              <a:buNone/>
              <a:defRPr sz="2646"/>
            </a:lvl3pPr>
            <a:lvl4pPr marL="2016115" indent="0" algn="ctr">
              <a:buNone/>
              <a:defRPr sz="2352"/>
            </a:lvl4pPr>
            <a:lvl5pPr marL="2688153" indent="0" algn="ctr">
              <a:buNone/>
              <a:defRPr sz="2352"/>
            </a:lvl5pPr>
            <a:lvl6pPr marL="3360191" indent="0" algn="ctr">
              <a:buNone/>
              <a:defRPr sz="2352"/>
            </a:lvl6pPr>
            <a:lvl7pPr marL="4032230" indent="0" algn="ctr">
              <a:buNone/>
              <a:defRPr sz="2352"/>
            </a:lvl7pPr>
            <a:lvl8pPr marL="4704268" indent="0" algn="ctr">
              <a:buNone/>
              <a:defRPr sz="2352"/>
            </a:lvl8pPr>
            <a:lvl9pPr marL="5376306" indent="0" algn="ctr">
              <a:buNone/>
              <a:defRPr sz="235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F19EEE-A5E5-4A14-B5ED-24AF6E062567}" type="datetimeFigureOut">
              <a:rPr lang="en-GB" smtClean="0"/>
              <a:t>23/06/2023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916C72-339F-4440-A2E9-694278FF6408}" type="slidenum">
              <a:rPr lang="en-GB" smtClean="0"/>
              <a:t>‹#›</a:t>
            </a:fld>
            <a:endParaRPr lang="en-GB"/>
          </a:p>
        </p:txBody>
      </p:sp>
    </p:spTree>
    <p:extLst>
      <p:ext uri="{BB962C8B-B14F-4D97-AF65-F5344CB8AC3E}">
        <p14:creationId xmlns:p14="http://schemas.microsoft.com/office/powerpoint/2010/main" val="453106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F19EEE-A5E5-4A14-B5ED-24AF6E062567}" type="datetimeFigureOut">
              <a:rPr lang="en-GB" smtClean="0"/>
              <a:t>23/06/2023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916C72-339F-4440-A2E9-694278FF6408}" type="slidenum">
              <a:rPr lang="en-GB" smtClean="0"/>
              <a:t>‹#›</a:t>
            </a:fld>
            <a:endParaRPr lang="en-GB"/>
          </a:p>
        </p:txBody>
      </p:sp>
    </p:spTree>
    <p:extLst>
      <p:ext uri="{BB962C8B-B14F-4D97-AF65-F5344CB8AC3E}">
        <p14:creationId xmlns:p14="http://schemas.microsoft.com/office/powerpoint/2010/main" val="493914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05153" y="536700"/>
            <a:ext cx="3105046" cy="854286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90015" y="536700"/>
            <a:ext cx="9135135" cy="854286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F19EEE-A5E5-4A14-B5ED-24AF6E062567}" type="datetimeFigureOut">
              <a:rPr lang="en-GB" smtClean="0"/>
              <a:t>23/06/2023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916C72-339F-4440-A2E9-694278FF6408}" type="slidenum">
              <a:rPr lang="en-GB" smtClean="0"/>
              <a:t>‹#›</a:t>
            </a:fld>
            <a:endParaRPr lang="en-GB"/>
          </a:p>
        </p:txBody>
      </p:sp>
    </p:spTree>
    <p:extLst>
      <p:ext uri="{BB962C8B-B14F-4D97-AF65-F5344CB8AC3E}">
        <p14:creationId xmlns:p14="http://schemas.microsoft.com/office/powerpoint/2010/main" val="4213170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F19EEE-A5E5-4A14-B5ED-24AF6E062567}" type="datetimeFigureOut">
              <a:rPr lang="en-GB" smtClean="0"/>
              <a:t>23/06/2023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916C72-339F-4440-A2E9-694278FF6408}" type="slidenum">
              <a:rPr lang="en-GB" smtClean="0"/>
              <a:t>‹#›</a:t>
            </a:fld>
            <a:endParaRPr lang="en-GB"/>
          </a:p>
        </p:txBody>
      </p:sp>
    </p:spTree>
    <p:extLst>
      <p:ext uri="{BB962C8B-B14F-4D97-AF65-F5344CB8AC3E}">
        <p14:creationId xmlns:p14="http://schemas.microsoft.com/office/powerpoint/2010/main" val="2880965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82515" y="2513159"/>
            <a:ext cx="12420184" cy="4193259"/>
          </a:xfrm>
        </p:spPr>
        <p:txBody>
          <a:bodyPr anchor="b"/>
          <a:lstStyle>
            <a:lvl1pPr>
              <a:defRPr sz="8819"/>
            </a:lvl1pPr>
          </a:lstStyle>
          <a:p>
            <a:r>
              <a:rPr lang="en-US"/>
              <a:t>Click to edit Master title style</a:t>
            </a:r>
            <a:endParaRPr lang="en-US" dirty="0"/>
          </a:p>
        </p:txBody>
      </p:sp>
      <p:sp>
        <p:nvSpPr>
          <p:cNvPr id="3" name="Text Placeholder 2"/>
          <p:cNvSpPr>
            <a:spLocks noGrp="1"/>
          </p:cNvSpPr>
          <p:nvPr>
            <p:ph type="body" idx="1"/>
          </p:nvPr>
        </p:nvSpPr>
        <p:spPr>
          <a:xfrm>
            <a:off x="982515" y="6746088"/>
            <a:ext cx="12420184" cy="2205136"/>
          </a:xfrm>
        </p:spPr>
        <p:txBody>
          <a:bodyPr/>
          <a:lstStyle>
            <a:lvl1pPr marL="0" indent="0">
              <a:buNone/>
              <a:defRPr sz="3528">
                <a:solidFill>
                  <a:schemeClr val="tx1"/>
                </a:solidFill>
              </a:defRPr>
            </a:lvl1pPr>
            <a:lvl2pPr marL="672038" indent="0">
              <a:buNone/>
              <a:defRPr sz="2940">
                <a:solidFill>
                  <a:schemeClr val="tx1">
                    <a:tint val="75000"/>
                  </a:schemeClr>
                </a:solidFill>
              </a:defRPr>
            </a:lvl2pPr>
            <a:lvl3pPr marL="1344077" indent="0">
              <a:buNone/>
              <a:defRPr sz="2646">
                <a:solidFill>
                  <a:schemeClr val="tx1">
                    <a:tint val="75000"/>
                  </a:schemeClr>
                </a:solidFill>
              </a:defRPr>
            </a:lvl3pPr>
            <a:lvl4pPr marL="2016115" indent="0">
              <a:buNone/>
              <a:defRPr sz="2352">
                <a:solidFill>
                  <a:schemeClr val="tx1">
                    <a:tint val="75000"/>
                  </a:schemeClr>
                </a:solidFill>
              </a:defRPr>
            </a:lvl4pPr>
            <a:lvl5pPr marL="2688153" indent="0">
              <a:buNone/>
              <a:defRPr sz="2352">
                <a:solidFill>
                  <a:schemeClr val="tx1">
                    <a:tint val="75000"/>
                  </a:schemeClr>
                </a:solidFill>
              </a:defRPr>
            </a:lvl5pPr>
            <a:lvl6pPr marL="3360191" indent="0">
              <a:buNone/>
              <a:defRPr sz="2352">
                <a:solidFill>
                  <a:schemeClr val="tx1">
                    <a:tint val="75000"/>
                  </a:schemeClr>
                </a:solidFill>
              </a:defRPr>
            </a:lvl6pPr>
            <a:lvl7pPr marL="4032230" indent="0">
              <a:buNone/>
              <a:defRPr sz="2352">
                <a:solidFill>
                  <a:schemeClr val="tx1">
                    <a:tint val="75000"/>
                  </a:schemeClr>
                </a:solidFill>
              </a:defRPr>
            </a:lvl7pPr>
            <a:lvl8pPr marL="4704268" indent="0">
              <a:buNone/>
              <a:defRPr sz="2352">
                <a:solidFill>
                  <a:schemeClr val="tx1">
                    <a:tint val="75000"/>
                  </a:schemeClr>
                </a:solidFill>
              </a:defRPr>
            </a:lvl8pPr>
            <a:lvl9pPr marL="5376306" indent="0">
              <a:buNone/>
              <a:defRPr sz="2352">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F19EEE-A5E5-4A14-B5ED-24AF6E062567}" type="datetimeFigureOut">
              <a:rPr lang="en-GB" smtClean="0"/>
              <a:t>23/06/2023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916C72-339F-4440-A2E9-694278FF6408}" type="slidenum">
              <a:rPr lang="en-GB" smtClean="0"/>
              <a:t>‹#›</a:t>
            </a:fld>
            <a:endParaRPr lang="en-GB"/>
          </a:p>
        </p:txBody>
      </p:sp>
    </p:spTree>
    <p:extLst>
      <p:ext uri="{BB962C8B-B14F-4D97-AF65-F5344CB8AC3E}">
        <p14:creationId xmlns:p14="http://schemas.microsoft.com/office/powerpoint/2010/main" val="2385781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90014" y="2683500"/>
            <a:ext cx="6120091" cy="63960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290108" y="2683500"/>
            <a:ext cx="6120091" cy="63960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F19EEE-A5E5-4A14-B5ED-24AF6E062567}" type="datetimeFigureOut">
              <a:rPr lang="en-GB" smtClean="0"/>
              <a:t>23/06/2023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916C72-339F-4440-A2E9-694278FF6408}" type="slidenum">
              <a:rPr lang="en-GB" smtClean="0"/>
              <a:t>‹#›</a:t>
            </a:fld>
            <a:endParaRPr lang="en-GB"/>
          </a:p>
        </p:txBody>
      </p:sp>
    </p:spTree>
    <p:extLst>
      <p:ext uri="{BB962C8B-B14F-4D97-AF65-F5344CB8AC3E}">
        <p14:creationId xmlns:p14="http://schemas.microsoft.com/office/powerpoint/2010/main" val="2453945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1890" y="536702"/>
            <a:ext cx="12420184" cy="1948455"/>
          </a:xfrm>
        </p:spPr>
        <p:txBody>
          <a:bodyPr/>
          <a:lstStyle/>
          <a:p>
            <a:r>
              <a:rPr lang="en-US"/>
              <a:t>Click to edit Master title style</a:t>
            </a:r>
            <a:endParaRPr lang="en-US" dirty="0"/>
          </a:p>
        </p:txBody>
      </p:sp>
      <p:sp>
        <p:nvSpPr>
          <p:cNvPr id="3" name="Text Placeholder 2"/>
          <p:cNvSpPr>
            <a:spLocks noGrp="1"/>
          </p:cNvSpPr>
          <p:nvPr>
            <p:ph type="body" idx="1"/>
          </p:nvPr>
        </p:nvSpPr>
        <p:spPr>
          <a:xfrm>
            <a:off x="991892" y="2471154"/>
            <a:ext cx="6091964" cy="1211074"/>
          </a:xfrm>
        </p:spPr>
        <p:txBody>
          <a:bodyPr anchor="b"/>
          <a:lstStyle>
            <a:lvl1pPr marL="0" indent="0">
              <a:buNone/>
              <a:defRPr sz="3528" b="1"/>
            </a:lvl1pPr>
            <a:lvl2pPr marL="672038" indent="0">
              <a:buNone/>
              <a:defRPr sz="2940" b="1"/>
            </a:lvl2pPr>
            <a:lvl3pPr marL="1344077" indent="0">
              <a:buNone/>
              <a:defRPr sz="2646" b="1"/>
            </a:lvl3pPr>
            <a:lvl4pPr marL="2016115" indent="0">
              <a:buNone/>
              <a:defRPr sz="2352" b="1"/>
            </a:lvl4pPr>
            <a:lvl5pPr marL="2688153" indent="0">
              <a:buNone/>
              <a:defRPr sz="2352" b="1"/>
            </a:lvl5pPr>
            <a:lvl6pPr marL="3360191" indent="0">
              <a:buNone/>
              <a:defRPr sz="2352" b="1"/>
            </a:lvl6pPr>
            <a:lvl7pPr marL="4032230" indent="0">
              <a:buNone/>
              <a:defRPr sz="2352" b="1"/>
            </a:lvl7pPr>
            <a:lvl8pPr marL="4704268" indent="0">
              <a:buNone/>
              <a:defRPr sz="2352" b="1"/>
            </a:lvl8pPr>
            <a:lvl9pPr marL="5376306" indent="0">
              <a:buNone/>
              <a:defRPr sz="2352" b="1"/>
            </a:lvl9pPr>
          </a:lstStyle>
          <a:p>
            <a:pPr lvl="0"/>
            <a:r>
              <a:rPr lang="en-US"/>
              <a:t>Edit Master text styles</a:t>
            </a:r>
          </a:p>
        </p:txBody>
      </p:sp>
      <p:sp>
        <p:nvSpPr>
          <p:cNvPr id="4" name="Content Placeholder 3"/>
          <p:cNvSpPr>
            <a:spLocks noGrp="1"/>
          </p:cNvSpPr>
          <p:nvPr>
            <p:ph sz="half" idx="2"/>
          </p:nvPr>
        </p:nvSpPr>
        <p:spPr>
          <a:xfrm>
            <a:off x="991892" y="3682228"/>
            <a:ext cx="6091964" cy="54160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290109" y="2471154"/>
            <a:ext cx="6121966" cy="1211074"/>
          </a:xfrm>
        </p:spPr>
        <p:txBody>
          <a:bodyPr anchor="b"/>
          <a:lstStyle>
            <a:lvl1pPr marL="0" indent="0">
              <a:buNone/>
              <a:defRPr sz="3528" b="1"/>
            </a:lvl1pPr>
            <a:lvl2pPr marL="672038" indent="0">
              <a:buNone/>
              <a:defRPr sz="2940" b="1"/>
            </a:lvl2pPr>
            <a:lvl3pPr marL="1344077" indent="0">
              <a:buNone/>
              <a:defRPr sz="2646" b="1"/>
            </a:lvl3pPr>
            <a:lvl4pPr marL="2016115" indent="0">
              <a:buNone/>
              <a:defRPr sz="2352" b="1"/>
            </a:lvl4pPr>
            <a:lvl5pPr marL="2688153" indent="0">
              <a:buNone/>
              <a:defRPr sz="2352" b="1"/>
            </a:lvl5pPr>
            <a:lvl6pPr marL="3360191" indent="0">
              <a:buNone/>
              <a:defRPr sz="2352" b="1"/>
            </a:lvl6pPr>
            <a:lvl7pPr marL="4032230" indent="0">
              <a:buNone/>
              <a:defRPr sz="2352" b="1"/>
            </a:lvl7pPr>
            <a:lvl8pPr marL="4704268" indent="0">
              <a:buNone/>
              <a:defRPr sz="2352" b="1"/>
            </a:lvl8pPr>
            <a:lvl9pPr marL="5376306" indent="0">
              <a:buNone/>
              <a:defRPr sz="2352" b="1"/>
            </a:lvl9pPr>
          </a:lstStyle>
          <a:p>
            <a:pPr lvl="0"/>
            <a:r>
              <a:rPr lang="en-US"/>
              <a:t>Edit Master text styles</a:t>
            </a:r>
          </a:p>
        </p:txBody>
      </p:sp>
      <p:sp>
        <p:nvSpPr>
          <p:cNvPr id="6" name="Content Placeholder 5"/>
          <p:cNvSpPr>
            <a:spLocks noGrp="1"/>
          </p:cNvSpPr>
          <p:nvPr>
            <p:ph sz="quarter" idx="4"/>
          </p:nvPr>
        </p:nvSpPr>
        <p:spPr>
          <a:xfrm>
            <a:off x="7290109" y="3682228"/>
            <a:ext cx="6121966" cy="54160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F19EEE-A5E5-4A14-B5ED-24AF6E062567}" type="datetimeFigureOut">
              <a:rPr lang="en-GB" smtClean="0"/>
              <a:t>23/06/2023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916C72-339F-4440-A2E9-694278FF6408}" type="slidenum">
              <a:rPr lang="en-GB" smtClean="0"/>
              <a:t>‹#›</a:t>
            </a:fld>
            <a:endParaRPr lang="en-GB"/>
          </a:p>
        </p:txBody>
      </p:sp>
    </p:spTree>
    <p:extLst>
      <p:ext uri="{BB962C8B-B14F-4D97-AF65-F5344CB8AC3E}">
        <p14:creationId xmlns:p14="http://schemas.microsoft.com/office/powerpoint/2010/main" val="2713741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F19EEE-A5E5-4A14-B5ED-24AF6E062567}" type="datetimeFigureOut">
              <a:rPr lang="en-GB" smtClean="0"/>
              <a:t>23/06/2023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916C72-339F-4440-A2E9-694278FF6408}" type="slidenum">
              <a:rPr lang="en-GB" smtClean="0"/>
              <a:t>‹#›</a:t>
            </a:fld>
            <a:endParaRPr lang="en-GB"/>
          </a:p>
        </p:txBody>
      </p:sp>
    </p:spTree>
    <p:extLst>
      <p:ext uri="{BB962C8B-B14F-4D97-AF65-F5344CB8AC3E}">
        <p14:creationId xmlns:p14="http://schemas.microsoft.com/office/powerpoint/2010/main" val="306720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F19EEE-A5E5-4A14-B5ED-24AF6E062567}" type="datetimeFigureOut">
              <a:rPr lang="en-GB" smtClean="0"/>
              <a:t>23/06/2023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916C72-339F-4440-A2E9-694278FF6408}" type="slidenum">
              <a:rPr lang="en-GB" smtClean="0"/>
              <a:t>‹#›</a:t>
            </a:fld>
            <a:endParaRPr lang="en-GB"/>
          </a:p>
        </p:txBody>
      </p:sp>
    </p:spTree>
    <p:extLst>
      <p:ext uri="{BB962C8B-B14F-4D97-AF65-F5344CB8AC3E}">
        <p14:creationId xmlns:p14="http://schemas.microsoft.com/office/powerpoint/2010/main" val="888778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1890" y="672042"/>
            <a:ext cx="4644444" cy="2352146"/>
          </a:xfrm>
        </p:spPr>
        <p:txBody>
          <a:bodyPr anchor="b"/>
          <a:lstStyle>
            <a:lvl1pPr>
              <a:defRPr sz="4704"/>
            </a:lvl1pPr>
          </a:lstStyle>
          <a:p>
            <a:r>
              <a:rPr lang="en-US"/>
              <a:t>Click to edit Master title style</a:t>
            </a:r>
            <a:endParaRPr lang="en-US" dirty="0"/>
          </a:p>
        </p:txBody>
      </p:sp>
      <p:sp>
        <p:nvSpPr>
          <p:cNvPr id="3" name="Content Placeholder 2"/>
          <p:cNvSpPr>
            <a:spLocks noGrp="1"/>
          </p:cNvSpPr>
          <p:nvPr>
            <p:ph idx="1"/>
          </p:nvPr>
        </p:nvSpPr>
        <p:spPr>
          <a:xfrm>
            <a:off x="6121966" y="1451426"/>
            <a:ext cx="7290108" cy="7163777"/>
          </a:xfrm>
        </p:spPr>
        <p:txBody>
          <a:bodyPr/>
          <a:lstStyle>
            <a:lvl1pPr>
              <a:defRPr sz="4704"/>
            </a:lvl1pPr>
            <a:lvl2pPr>
              <a:defRPr sz="4116"/>
            </a:lvl2pPr>
            <a:lvl3pPr>
              <a:defRPr sz="3528"/>
            </a:lvl3pPr>
            <a:lvl4pPr>
              <a:defRPr sz="2940"/>
            </a:lvl4pPr>
            <a:lvl5pPr>
              <a:defRPr sz="2940"/>
            </a:lvl5pPr>
            <a:lvl6pPr>
              <a:defRPr sz="2940"/>
            </a:lvl6pPr>
            <a:lvl7pPr>
              <a:defRPr sz="2940"/>
            </a:lvl7pPr>
            <a:lvl8pPr>
              <a:defRPr sz="2940"/>
            </a:lvl8pPr>
            <a:lvl9pPr>
              <a:defRPr sz="294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91890" y="3024188"/>
            <a:ext cx="4644444" cy="5602681"/>
          </a:xfrm>
        </p:spPr>
        <p:txBody>
          <a:bodyPr/>
          <a:lstStyle>
            <a:lvl1pPr marL="0" indent="0">
              <a:buNone/>
              <a:defRPr sz="2352"/>
            </a:lvl1pPr>
            <a:lvl2pPr marL="672038" indent="0">
              <a:buNone/>
              <a:defRPr sz="2058"/>
            </a:lvl2pPr>
            <a:lvl3pPr marL="1344077" indent="0">
              <a:buNone/>
              <a:defRPr sz="1764"/>
            </a:lvl3pPr>
            <a:lvl4pPr marL="2016115" indent="0">
              <a:buNone/>
              <a:defRPr sz="1470"/>
            </a:lvl4pPr>
            <a:lvl5pPr marL="2688153" indent="0">
              <a:buNone/>
              <a:defRPr sz="1470"/>
            </a:lvl5pPr>
            <a:lvl6pPr marL="3360191" indent="0">
              <a:buNone/>
              <a:defRPr sz="1470"/>
            </a:lvl6pPr>
            <a:lvl7pPr marL="4032230" indent="0">
              <a:buNone/>
              <a:defRPr sz="1470"/>
            </a:lvl7pPr>
            <a:lvl8pPr marL="4704268" indent="0">
              <a:buNone/>
              <a:defRPr sz="1470"/>
            </a:lvl8pPr>
            <a:lvl9pPr marL="5376306" indent="0">
              <a:buNone/>
              <a:defRPr sz="1470"/>
            </a:lvl9pPr>
          </a:lstStyle>
          <a:p>
            <a:pPr lvl="0"/>
            <a:r>
              <a:rPr lang="en-US"/>
              <a:t>Edit Master text styles</a:t>
            </a:r>
          </a:p>
        </p:txBody>
      </p:sp>
      <p:sp>
        <p:nvSpPr>
          <p:cNvPr id="5" name="Date Placeholder 4"/>
          <p:cNvSpPr>
            <a:spLocks noGrp="1"/>
          </p:cNvSpPr>
          <p:nvPr>
            <p:ph type="dt" sz="half" idx="10"/>
          </p:nvPr>
        </p:nvSpPr>
        <p:spPr/>
        <p:txBody>
          <a:bodyPr/>
          <a:lstStyle/>
          <a:p>
            <a:fld id="{88F19EEE-A5E5-4A14-B5ED-24AF6E062567}" type="datetimeFigureOut">
              <a:rPr lang="en-GB" smtClean="0"/>
              <a:t>23/06/2023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916C72-339F-4440-A2E9-694278FF6408}" type="slidenum">
              <a:rPr lang="en-GB" smtClean="0"/>
              <a:t>‹#›</a:t>
            </a:fld>
            <a:endParaRPr lang="en-GB"/>
          </a:p>
        </p:txBody>
      </p:sp>
    </p:spTree>
    <p:extLst>
      <p:ext uri="{BB962C8B-B14F-4D97-AF65-F5344CB8AC3E}">
        <p14:creationId xmlns:p14="http://schemas.microsoft.com/office/powerpoint/2010/main" val="1631208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1890" y="672042"/>
            <a:ext cx="4644444" cy="2352146"/>
          </a:xfrm>
        </p:spPr>
        <p:txBody>
          <a:bodyPr anchor="b"/>
          <a:lstStyle>
            <a:lvl1pPr>
              <a:defRPr sz="4704"/>
            </a:lvl1pPr>
          </a:lstStyle>
          <a:p>
            <a:r>
              <a:rPr lang="en-US"/>
              <a:t>Click to edit Master title style</a:t>
            </a:r>
            <a:endParaRPr lang="en-US" dirty="0"/>
          </a:p>
        </p:txBody>
      </p:sp>
      <p:sp>
        <p:nvSpPr>
          <p:cNvPr id="3" name="Picture Placeholder 2"/>
          <p:cNvSpPr>
            <a:spLocks noGrp="1" noChangeAspect="1"/>
          </p:cNvSpPr>
          <p:nvPr>
            <p:ph type="pic" idx="1"/>
          </p:nvPr>
        </p:nvSpPr>
        <p:spPr>
          <a:xfrm>
            <a:off x="6121966" y="1451426"/>
            <a:ext cx="7290108" cy="7163777"/>
          </a:xfrm>
        </p:spPr>
        <p:txBody>
          <a:bodyPr anchor="t"/>
          <a:lstStyle>
            <a:lvl1pPr marL="0" indent="0">
              <a:buNone/>
              <a:defRPr sz="4704"/>
            </a:lvl1pPr>
            <a:lvl2pPr marL="672038" indent="0">
              <a:buNone/>
              <a:defRPr sz="4116"/>
            </a:lvl2pPr>
            <a:lvl3pPr marL="1344077" indent="0">
              <a:buNone/>
              <a:defRPr sz="3528"/>
            </a:lvl3pPr>
            <a:lvl4pPr marL="2016115" indent="0">
              <a:buNone/>
              <a:defRPr sz="2940"/>
            </a:lvl4pPr>
            <a:lvl5pPr marL="2688153" indent="0">
              <a:buNone/>
              <a:defRPr sz="2940"/>
            </a:lvl5pPr>
            <a:lvl6pPr marL="3360191" indent="0">
              <a:buNone/>
              <a:defRPr sz="2940"/>
            </a:lvl6pPr>
            <a:lvl7pPr marL="4032230" indent="0">
              <a:buNone/>
              <a:defRPr sz="2940"/>
            </a:lvl7pPr>
            <a:lvl8pPr marL="4704268" indent="0">
              <a:buNone/>
              <a:defRPr sz="2940"/>
            </a:lvl8pPr>
            <a:lvl9pPr marL="5376306" indent="0">
              <a:buNone/>
              <a:defRPr sz="2940"/>
            </a:lvl9pPr>
          </a:lstStyle>
          <a:p>
            <a:r>
              <a:rPr lang="en-US"/>
              <a:t>Click icon to add picture</a:t>
            </a:r>
            <a:endParaRPr lang="en-US" dirty="0"/>
          </a:p>
        </p:txBody>
      </p:sp>
      <p:sp>
        <p:nvSpPr>
          <p:cNvPr id="4" name="Text Placeholder 3"/>
          <p:cNvSpPr>
            <a:spLocks noGrp="1"/>
          </p:cNvSpPr>
          <p:nvPr>
            <p:ph type="body" sz="half" idx="2"/>
          </p:nvPr>
        </p:nvSpPr>
        <p:spPr>
          <a:xfrm>
            <a:off x="991890" y="3024188"/>
            <a:ext cx="4644444" cy="5602681"/>
          </a:xfrm>
        </p:spPr>
        <p:txBody>
          <a:bodyPr/>
          <a:lstStyle>
            <a:lvl1pPr marL="0" indent="0">
              <a:buNone/>
              <a:defRPr sz="2352"/>
            </a:lvl1pPr>
            <a:lvl2pPr marL="672038" indent="0">
              <a:buNone/>
              <a:defRPr sz="2058"/>
            </a:lvl2pPr>
            <a:lvl3pPr marL="1344077" indent="0">
              <a:buNone/>
              <a:defRPr sz="1764"/>
            </a:lvl3pPr>
            <a:lvl4pPr marL="2016115" indent="0">
              <a:buNone/>
              <a:defRPr sz="1470"/>
            </a:lvl4pPr>
            <a:lvl5pPr marL="2688153" indent="0">
              <a:buNone/>
              <a:defRPr sz="1470"/>
            </a:lvl5pPr>
            <a:lvl6pPr marL="3360191" indent="0">
              <a:buNone/>
              <a:defRPr sz="1470"/>
            </a:lvl6pPr>
            <a:lvl7pPr marL="4032230" indent="0">
              <a:buNone/>
              <a:defRPr sz="1470"/>
            </a:lvl7pPr>
            <a:lvl8pPr marL="4704268" indent="0">
              <a:buNone/>
              <a:defRPr sz="1470"/>
            </a:lvl8pPr>
            <a:lvl9pPr marL="5376306" indent="0">
              <a:buNone/>
              <a:defRPr sz="1470"/>
            </a:lvl9pPr>
          </a:lstStyle>
          <a:p>
            <a:pPr lvl="0"/>
            <a:r>
              <a:rPr lang="en-US"/>
              <a:t>Edit Master text styles</a:t>
            </a:r>
          </a:p>
        </p:txBody>
      </p:sp>
      <p:sp>
        <p:nvSpPr>
          <p:cNvPr id="5" name="Date Placeholder 4"/>
          <p:cNvSpPr>
            <a:spLocks noGrp="1"/>
          </p:cNvSpPr>
          <p:nvPr>
            <p:ph type="dt" sz="half" idx="10"/>
          </p:nvPr>
        </p:nvSpPr>
        <p:spPr/>
        <p:txBody>
          <a:bodyPr/>
          <a:lstStyle/>
          <a:p>
            <a:fld id="{88F19EEE-A5E5-4A14-B5ED-24AF6E062567}" type="datetimeFigureOut">
              <a:rPr lang="en-GB" smtClean="0"/>
              <a:t>23/06/2023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916C72-339F-4440-A2E9-694278FF6408}" type="slidenum">
              <a:rPr lang="en-GB" smtClean="0"/>
              <a:t>‹#›</a:t>
            </a:fld>
            <a:endParaRPr lang="en-GB"/>
          </a:p>
        </p:txBody>
      </p:sp>
    </p:spTree>
    <p:extLst>
      <p:ext uri="{BB962C8B-B14F-4D97-AF65-F5344CB8AC3E}">
        <p14:creationId xmlns:p14="http://schemas.microsoft.com/office/powerpoint/2010/main" val="3978858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0015" y="536702"/>
            <a:ext cx="12420184" cy="194845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90015" y="2683500"/>
            <a:ext cx="12420184" cy="639606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015" y="9343248"/>
            <a:ext cx="3240048" cy="536700"/>
          </a:xfrm>
          <a:prstGeom prst="rect">
            <a:avLst/>
          </a:prstGeom>
        </p:spPr>
        <p:txBody>
          <a:bodyPr vert="horz" lIns="91440" tIns="45720" rIns="91440" bIns="45720" rtlCol="0" anchor="ctr"/>
          <a:lstStyle>
            <a:lvl1pPr algn="l">
              <a:defRPr sz="1764">
                <a:solidFill>
                  <a:schemeClr val="tx1">
                    <a:tint val="75000"/>
                  </a:schemeClr>
                </a:solidFill>
              </a:defRPr>
            </a:lvl1pPr>
          </a:lstStyle>
          <a:p>
            <a:fld id="{88F19EEE-A5E5-4A14-B5ED-24AF6E062567}" type="datetimeFigureOut">
              <a:rPr lang="en-GB" smtClean="0"/>
              <a:t>23/06/2023</a:t>
            </a:fld>
            <a:endParaRPr lang="en-GB"/>
          </a:p>
        </p:txBody>
      </p:sp>
      <p:sp>
        <p:nvSpPr>
          <p:cNvPr id="5" name="Footer Placeholder 4"/>
          <p:cNvSpPr>
            <a:spLocks noGrp="1"/>
          </p:cNvSpPr>
          <p:nvPr>
            <p:ph type="ftr" sz="quarter" idx="3"/>
          </p:nvPr>
        </p:nvSpPr>
        <p:spPr>
          <a:xfrm>
            <a:off x="4770071" y="9343248"/>
            <a:ext cx="4860072" cy="536700"/>
          </a:xfrm>
          <a:prstGeom prst="rect">
            <a:avLst/>
          </a:prstGeom>
        </p:spPr>
        <p:txBody>
          <a:bodyPr vert="horz" lIns="91440" tIns="45720" rIns="91440" bIns="45720" rtlCol="0" anchor="ctr"/>
          <a:lstStyle>
            <a:lvl1pPr algn="ctr">
              <a:defRPr sz="1764">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170150" y="9343248"/>
            <a:ext cx="3240048" cy="536700"/>
          </a:xfrm>
          <a:prstGeom prst="rect">
            <a:avLst/>
          </a:prstGeom>
        </p:spPr>
        <p:txBody>
          <a:bodyPr vert="horz" lIns="91440" tIns="45720" rIns="91440" bIns="45720" rtlCol="0" anchor="ctr"/>
          <a:lstStyle>
            <a:lvl1pPr algn="r">
              <a:defRPr sz="1764">
                <a:solidFill>
                  <a:schemeClr val="tx1">
                    <a:tint val="75000"/>
                  </a:schemeClr>
                </a:solidFill>
              </a:defRPr>
            </a:lvl1pPr>
          </a:lstStyle>
          <a:p>
            <a:fld id="{31916C72-339F-4440-A2E9-694278FF6408}" type="slidenum">
              <a:rPr lang="en-GB" smtClean="0"/>
              <a:t>‹#›</a:t>
            </a:fld>
            <a:endParaRPr lang="en-GB"/>
          </a:p>
        </p:txBody>
      </p:sp>
    </p:spTree>
    <p:extLst>
      <p:ext uri="{BB962C8B-B14F-4D97-AF65-F5344CB8AC3E}">
        <p14:creationId xmlns:p14="http://schemas.microsoft.com/office/powerpoint/2010/main" val="506833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344077" rtl="0" eaLnBrk="1" latinLnBrk="0" hangingPunct="1">
        <a:lnSpc>
          <a:spcPct val="90000"/>
        </a:lnSpc>
        <a:spcBef>
          <a:spcPct val="0"/>
        </a:spcBef>
        <a:buNone/>
        <a:defRPr sz="6468" kern="1200">
          <a:solidFill>
            <a:schemeClr val="tx1"/>
          </a:solidFill>
          <a:latin typeface="+mj-lt"/>
          <a:ea typeface="+mj-ea"/>
          <a:cs typeface="+mj-cs"/>
        </a:defRPr>
      </a:lvl1pPr>
    </p:titleStyle>
    <p:bodyStyle>
      <a:lvl1pPr marL="336019" indent="-336019" algn="l" defTabSz="1344077" rtl="0" eaLnBrk="1" latinLnBrk="0" hangingPunct="1">
        <a:lnSpc>
          <a:spcPct val="90000"/>
        </a:lnSpc>
        <a:spcBef>
          <a:spcPts val="1470"/>
        </a:spcBef>
        <a:buFont typeface="Arial" panose="020B0604020202020204" pitchFamily="34" charset="0"/>
        <a:buChar char="•"/>
        <a:defRPr sz="4116" kern="1200">
          <a:solidFill>
            <a:schemeClr val="tx1"/>
          </a:solidFill>
          <a:latin typeface="+mn-lt"/>
          <a:ea typeface="+mn-ea"/>
          <a:cs typeface="+mn-cs"/>
        </a:defRPr>
      </a:lvl1pPr>
      <a:lvl2pPr marL="1008057" indent="-336019" algn="l" defTabSz="1344077" rtl="0" eaLnBrk="1" latinLnBrk="0" hangingPunct="1">
        <a:lnSpc>
          <a:spcPct val="90000"/>
        </a:lnSpc>
        <a:spcBef>
          <a:spcPts val="735"/>
        </a:spcBef>
        <a:buFont typeface="Arial" panose="020B0604020202020204" pitchFamily="34" charset="0"/>
        <a:buChar char="•"/>
        <a:defRPr sz="3528" kern="1200">
          <a:solidFill>
            <a:schemeClr val="tx1"/>
          </a:solidFill>
          <a:latin typeface="+mn-lt"/>
          <a:ea typeface="+mn-ea"/>
          <a:cs typeface="+mn-cs"/>
        </a:defRPr>
      </a:lvl2pPr>
      <a:lvl3pPr marL="1680096" indent="-336019" algn="l" defTabSz="1344077" rtl="0" eaLnBrk="1" latinLnBrk="0" hangingPunct="1">
        <a:lnSpc>
          <a:spcPct val="90000"/>
        </a:lnSpc>
        <a:spcBef>
          <a:spcPts val="735"/>
        </a:spcBef>
        <a:buFont typeface="Arial" panose="020B0604020202020204" pitchFamily="34" charset="0"/>
        <a:buChar char="•"/>
        <a:defRPr sz="2940" kern="1200">
          <a:solidFill>
            <a:schemeClr val="tx1"/>
          </a:solidFill>
          <a:latin typeface="+mn-lt"/>
          <a:ea typeface="+mn-ea"/>
          <a:cs typeface="+mn-cs"/>
        </a:defRPr>
      </a:lvl3pPr>
      <a:lvl4pPr marL="2352134" indent="-336019" algn="l" defTabSz="1344077" rtl="0" eaLnBrk="1" latinLnBrk="0" hangingPunct="1">
        <a:lnSpc>
          <a:spcPct val="90000"/>
        </a:lnSpc>
        <a:spcBef>
          <a:spcPts val="735"/>
        </a:spcBef>
        <a:buFont typeface="Arial" panose="020B0604020202020204" pitchFamily="34" charset="0"/>
        <a:buChar char="•"/>
        <a:defRPr sz="2646" kern="1200">
          <a:solidFill>
            <a:schemeClr val="tx1"/>
          </a:solidFill>
          <a:latin typeface="+mn-lt"/>
          <a:ea typeface="+mn-ea"/>
          <a:cs typeface="+mn-cs"/>
        </a:defRPr>
      </a:lvl4pPr>
      <a:lvl5pPr marL="3024172" indent="-336019" algn="l" defTabSz="1344077" rtl="0" eaLnBrk="1" latinLnBrk="0" hangingPunct="1">
        <a:lnSpc>
          <a:spcPct val="90000"/>
        </a:lnSpc>
        <a:spcBef>
          <a:spcPts val="735"/>
        </a:spcBef>
        <a:buFont typeface="Arial" panose="020B0604020202020204" pitchFamily="34" charset="0"/>
        <a:buChar char="•"/>
        <a:defRPr sz="2646" kern="1200">
          <a:solidFill>
            <a:schemeClr val="tx1"/>
          </a:solidFill>
          <a:latin typeface="+mn-lt"/>
          <a:ea typeface="+mn-ea"/>
          <a:cs typeface="+mn-cs"/>
        </a:defRPr>
      </a:lvl5pPr>
      <a:lvl6pPr marL="3696211" indent="-336019" algn="l" defTabSz="1344077" rtl="0" eaLnBrk="1" latinLnBrk="0" hangingPunct="1">
        <a:lnSpc>
          <a:spcPct val="90000"/>
        </a:lnSpc>
        <a:spcBef>
          <a:spcPts val="735"/>
        </a:spcBef>
        <a:buFont typeface="Arial" panose="020B0604020202020204" pitchFamily="34" charset="0"/>
        <a:buChar char="•"/>
        <a:defRPr sz="2646" kern="1200">
          <a:solidFill>
            <a:schemeClr val="tx1"/>
          </a:solidFill>
          <a:latin typeface="+mn-lt"/>
          <a:ea typeface="+mn-ea"/>
          <a:cs typeface="+mn-cs"/>
        </a:defRPr>
      </a:lvl6pPr>
      <a:lvl7pPr marL="4368249" indent="-336019" algn="l" defTabSz="1344077" rtl="0" eaLnBrk="1" latinLnBrk="0" hangingPunct="1">
        <a:lnSpc>
          <a:spcPct val="90000"/>
        </a:lnSpc>
        <a:spcBef>
          <a:spcPts val="735"/>
        </a:spcBef>
        <a:buFont typeface="Arial" panose="020B0604020202020204" pitchFamily="34" charset="0"/>
        <a:buChar char="•"/>
        <a:defRPr sz="2646" kern="1200">
          <a:solidFill>
            <a:schemeClr val="tx1"/>
          </a:solidFill>
          <a:latin typeface="+mn-lt"/>
          <a:ea typeface="+mn-ea"/>
          <a:cs typeface="+mn-cs"/>
        </a:defRPr>
      </a:lvl7pPr>
      <a:lvl8pPr marL="5040287" indent="-336019" algn="l" defTabSz="1344077" rtl="0" eaLnBrk="1" latinLnBrk="0" hangingPunct="1">
        <a:lnSpc>
          <a:spcPct val="90000"/>
        </a:lnSpc>
        <a:spcBef>
          <a:spcPts val="735"/>
        </a:spcBef>
        <a:buFont typeface="Arial" panose="020B0604020202020204" pitchFamily="34" charset="0"/>
        <a:buChar char="•"/>
        <a:defRPr sz="2646" kern="1200">
          <a:solidFill>
            <a:schemeClr val="tx1"/>
          </a:solidFill>
          <a:latin typeface="+mn-lt"/>
          <a:ea typeface="+mn-ea"/>
          <a:cs typeface="+mn-cs"/>
        </a:defRPr>
      </a:lvl8pPr>
      <a:lvl9pPr marL="5712325" indent="-336019" algn="l" defTabSz="1344077" rtl="0" eaLnBrk="1" latinLnBrk="0" hangingPunct="1">
        <a:lnSpc>
          <a:spcPct val="90000"/>
        </a:lnSpc>
        <a:spcBef>
          <a:spcPts val="735"/>
        </a:spcBef>
        <a:buFont typeface="Arial" panose="020B0604020202020204" pitchFamily="34" charset="0"/>
        <a:buChar char="•"/>
        <a:defRPr sz="2646" kern="1200">
          <a:solidFill>
            <a:schemeClr val="tx1"/>
          </a:solidFill>
          <a:latin typeface="+mn-lt"/>
          <a:ea typeface="+mn-ea"/>
          <a:cs typeface="+mn-cs"/>
        </a:defRPr>
      </a:lvl9pPr>
    </p:bodyStyle>
    <p:otherStyle>
      <a:defPPr>
        <a:defRPr lang="en-US"/>
      </a:defPPr>
      <a:lvl1pPr marL="0" algn="l" defTabSz="1344077" rtl="0" eaLnBrk="1" latinLnBrk="0" hangingPunct="1">
        <a:defRPr sz="2646" kern="1200">
          <a:solidFill>
            <a:schemeClr val="tx1"/>
          </a:solidFill>
          <a:latin typeface="+mn-lt"/>
          <a:ea typeface="+mn-ea"/>
          <a:cs typeface="+mn-cs"/>
        </a:defRPr>
      </a:lvl1pPr>
      <a:lvl2pPr marL="672038" algn="l" defTabSz="1344077" rtl="0" eaLnBrk="1" latinLnBrk="0" hangingPunct="1">
        <a:defRPr sz="2646" kern="1200">
          <a:solidFill>
            <a:schemeClr val="tx1"/>
          </a:solidFill>
          <a:latin typeface="+mn-lt"/>
          <a:ea typeface="+mn-ea"/>
          <a:cs typeface="+mn-cs"/>
        </a:defRPr>
      </a:lvl2pPr>
      <a:lvl3pPr marL="1344077" algn="l" defTabSz="1344077" rtl="0" eaLnBrk="1" latinLnBrk="0" hangingPunct="1">
        <a:defRPr sz="2646" kern="1200">
          <a:solidFill>
            <a:schemeClr val="tx1"/>
          </a:solidFill>
          <a:latin typeface="+mn-lt"/>
          <a:ea typeface="+mn-ea"/>
          <a:cs typeface="+mn-cs"/>
        </a:defRPr>
      </a:lvl3pPr>
      <a:lvl4pPr marL="2016115" algn="l" defTabSz="1344077" rtl="0" eaLnBrk="1" latinLnBrk="0" hangingPunct="1">
        <a:defRPr sz="2646" kern="1200">
          <a:solidFill>
            <a:schemeClr val="tx1"/>
          </a:solidFill>
          <a:latin typeface="+mn-lt"/>
          <a:ea typeface="+mn-ea"/>
          <a:cs typeface="+mn-cs"/>
        </a:defRPr>
      </a:lvl4pPr>
      <a:lvl5pPr marL="2688153" algn="l" defTabSz="1344077" rtl="0" eaLnBrk="1" latinLnBrk="0" hangingPunct="1">
        <a:defRPr sz="2646" kern="1200">
          <a:solidFill>
            <a:schemeClr val="tx1"/>
          </a:solidFill>
          <a:latin typeface="+mn-lt"/>
          <a:ea typeface="+mn-ea"/>
          <a:cs typeface="+mn-cs"/>
        </a:defRPr>
      </a:lvl5pPr>
      <a:lvl6pPr marL="3360191" algn="l" defTabSz="1344077" rtl="0" eaLnBrk="1" latinLnBrk="0" hangingPunct="1">
        <a:defRPr sz="2646" kern="1200">
          <a:solidFill>
            <a:schemeClr val="tx1"/>
          </a:solidFill>
          <a:latin typeface="+mn-lt"/>
          <a:ea typeface="+mn-ea"/>
          <a:cs typeface="+mn-cs"/>
        </a:defRPr>
      </a:lvl6pPr>
      <a:lvl7pPr marL="4032230" algn="l" defTabSz="1344077" rtl="0" eaLnBrk="1" latinLnBrk="0" hangingPunct="1">
        <a:defRPr sz="2646" kern="1200">
          <a:solidFill>
            <a:schemeClr val="tx1"/>
          </a:solidFill>
          <a:latin typeface="+mn-lt"/>
          <a:ea typeface="+mn-ea"/>
          <a:cs typeface="+mn-cs"/>
        </a:defRPr>
      </a:lvl7pPr>
      <a:lvl8pPr marL="4704268" algn="l" defTabSz="1344077" rtl="0" eaLnBrk="1" latinLnBrk="0" hangingPunct="1">
        <a:defRPr sz="2646" kern="1200">
          <a:solidFill>
            <a:schemeClr val="tx1"/>
          </a:solidFill>
          <a:latin typeface="+mn-lt"/>
          <a:ea typeface="+mn-ea"/>
          <a:cs typeface="+mn-cs"/>
        </a:defRPr>
      </a:lvl8pPr>
      <a:lvl9pPr marL="5376306" algn="l" defTabSz="1344077" rtl="0" eaLnBrk="1" latinLnBrk="0" hangingPunct="1">
        <a:defRPr sz="26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media/image45.png"/><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11.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49.png"/><Relationship Id="rId7" Type="http://schemas.openxmlformats.org/officeDocument/2006/relationships/image" Target="NULL"/><Relationship Id="rId2" Type="http://schemas.openxmlformats.org/officeDocument/2006/relationships/image" Target="../media/image48.png"/><Relationship Id="rId16"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4.png"/><Relationship Id="rId7"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51.png"/><Relationship Id="rId5" Type="http://schemas.openxmlformats.org/officeDocument/2006/relationships/image" Target="../media/image28.pn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media/image60.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jpeg"/><Relationship Id="rId4" Type="http://schemas.openxmlformats.org/officeDocument/2006/relationships/image" Target="../media/image8.png"/><Relationship Id="rId9" Type="http://schemas.openxmlformats.org/officeDocument/2006/relationships/image" Target="../media/image12.pn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0.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24.png"/><Relationship Id="rId10" Type="http://schemas.openxmlformats.org/officeDocument/2006/relationships/image" Target="../media/image7.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2.png"/></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42.gif"/><Relationship Id="rId3" Type="http://schemas.openxmlformats.org/officeDocument/2006/relationships/image" Target="../media/image36.png"/><Relationship Id="rId7" Type="http://schemas.openxmlformats.org/officeDocument/2006/relationships/image" Target="../media/image40.gif"/><Relationship Id="rId12" Type="http://schemas.openxmlformats.org/officeDocument/2006/relationships/image" Target="NULL"/><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NULL"/><Relationship Id="rId5" Type="http://schemas.openxmlformats.org/officeDocument/2006/relationships/image" Target="../media/image38.png"/><Relationship Id="rId10" Type="http://schemas.openxmlformats.org/officeDocument/2006/relationships/image" Target="../media/image41.png"/><Relationship Id="rId4" Type="http://schemas.openxmlformats.org/officeDocument/2006/relationships/image" Target="../media/image37.png"/><Relationship Id="rId9"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DAB05-4887-4C59-B54E-657C9EF00F52}"/>
              </a:ext>
            </a:extLst>
          </p:cNvPr>
          <p:cNvSpPr>
            <a:spLocks noGrp="1"/>
          </p:cNvSpPr>
          <p:nvPr>
            <p:ph type="ctrTitle"/>
          </p:nvPr>
        </p:nvSpPr>
        <p:spPr>
          <a:xfrm>
            <a:off x="363463" y="1927774"/>
            <a:ext cx="12240181" cy="3509551"/>
          </a:xfrm>
        </p:spPr>
        <p:txBody>
          <a:bodyPr/>
          <a:lstStyle/>
          <a:p>
            <a:r>
              <a:rPr lang="en-GB" dirty="0"/>
              <a:t>Year 9 </a:t>
            </a:r>
            <a:br>
              <a:rPr lang="en-GB" dirty="0"/>
            </a:br>
            <a:r>
              <a:rPr lang="en-GB" dirty="0"/>
              <a:t>Science </a:t>
            </a:r>
          </a:p>
        </p:txBody>
      </p:sp>
      <p:sp>
        <p:nvSpPr>
          <p:cNvPr id="3" name="Subtitle 2">
            <a:extLst>
              <a:ext uri="{FF2B5EF4-FFF2-40B4-BE49-F238E27FC236}">
                <a16:creationId xmlns:a16="http://schemas.microsoft.com/office/drawing/2014/main" id="{6043558C-8B43-4EE0-A9F1-84307F025749}"/>
              </a:ext>
            </a:extLst>
          </p:cNvPr>
          <p:cNvSpPr>
            <a:spLocks noGrp="1"/>
          </p:cNvSpPr>
          <p:nvPr>
            <p:ph type="subTitle" idx="1"/>
          </p:nvPr>
        </p:nvSpPr>
        <p:spPr>
          <a:xfrm>
            <a:off x="615038" y="5319151"/>
            <a:ext cx="10800160" cy="2433817"/>
          </a:xfrm>
        </p:spPr>
        <p:txBody>
          <a:bodyPr/>
          <a:lstStyle/>
          <a:p>
            <a:r>
              <a:rPr lang="en-GB" dirty="0"/>
              <a:t>Revision Knowledge Organisers </a:t>
            </a:r>
          </a:p>
        </p:txBody>
      </p:sp>
      <p:pic>
        <p:nvPicPr>
          <p:cNvPr id="8" name="Picture 7">
            <a:extLst>
              <a:ext uri="{FF2B5EF4-FFF2-40B4-BE49-F238E27FC236}">
                <a16:creationId xmlns:a16="http://schemas.microsoft.com/office/drawing/2014/main" id="{28FB8643-59F1-47D9-9D34-50C253219C68}"/>
              </a:ext>
            </a:extLst>
          </p:cNvPr>
          <p:cNvPicPr>
            <a:picLocks noChangeAspect="1"/>
          </p:cNvPicPr>
          <p:nvPr/>
        </p:nvPicPr>
        <p:blipFill>
          <a:blip r:embed="rId2"/>
          <a:stretch>
            <a:fillRect/>
          </a:stretch>
        </p:blipFill>
        <p:spPr>
          <a:xfrm>
            <a:off x="3728125" y="8038891"/>
            <a:ext cx="666111" cy="1692816"/>
          </a:xfrm>
          <a:prstGeom prst="rect">
            <a:avLst/>
          </a:prstGeom>
        </p:spPr>
      </p:pic>
      <p:pic>
        <p:nvPicPr>
          <p:cNvPr id="9" name="Picture 8">
            <a:extLst>
              <a:ext uri="{FF2B5EF4-FFF2-40B4-BE49-F238E27FC236}">
                <a16:creationId xmlns:a16="http://schemas.microsoft.com/office/drawing/2014/main" id="{F9302749-DBF2-4CED-86FB-1150191B65D5}"/>
              </a:ext>
            </a:extLst>
          </p:cNvPr>
          <p:cNvPicPr>
            <a:picLocks noChangeAspect="1"/>
          </p:cNvPicPr>
          <p:nvPr/>
        </p:nvPicPr>
        <p:blipFill>
          <a:blip r:embed="rId3"/>
          <a:stretch>
            <a:fillRect/>
          </a:stretch>
        </p:blipFill>
        <p:spPr>
          <a:xfrm>
            <a:off x="165451" y="8457754"/>
            <a:ext cx="3143175" cy="1289508"/>
          </a:xfrm>
          <a:prstGeom prst="rect">
            <a:avLst/>
          </a:prstGeom>
        </p:spPr>
      </p:pic>
      <p:pic>
        <p:nvPicPr>
          <p:cNvPr id="6" name="Picture 2" descr="Reflex Action and Reflex Arc: What Happens When You Accidentally Touch ...">
            <a:extLst>
              <a:ext uri="{FF2B5EF4-FFF2-40B4-BE49-F238E27FC236}">
                <a16:creationId xmlns:a16="http://schemas.microsoft.com/office/drawing/2014/main" id="{C349641A-CDBF-468E-9D21-B3B18C657D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1349" y="5853698"/>
            <a:ext cx="7408863" cy="41427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Renewable and Non-renewable Resources">
            <a:extLst>
              <a:ext uri="{FF2B5EF4-FFF2-40B4-BE49-F238E27FC236}">
                <a16:creationId xmlns:a16="http://schemas.microsoft.com/office/drawing/2014/main" id="{A2023834-B0F8-497D-AD19-0773C014BD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89" y="0"/>
            <a:ext cx="4614365" cy="461436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www.splung.com/heat/images/latentheat/phasechange.png">
            <a:extLst>
              <a:ext uri="{FF2B5EF4-FFF2-40B4-BE49-F238E27FC236}">
                <a16:creationId xmlns:a16="http://schemas.microsoft.com/office/drawing/2014/main" id="{03DE6A84-8393-4AB9-AD2D-A22C244FE2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463" y="6399939"/>
            <a:ext cx="1748356" cy="16058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FECFEAD4-52BE-4480-9C6C-0AB5DF30AFF9}"/>
              </a:ext>
            </a:extLst>
          </p:cNvPr>
          <p:cNvPicPr>
            <a:picLocks noChangeAspect="1"/>
          </p:cNvPicPr>
          <p:nvPr/>
        </p:nvPicPr>
        <p:blipFill>
          <a:blip r:embed="rId7"/>
          <a:stretch>
            <a:fillRect/>
          </a:stretch>
        </p:blipFill>
        <p:spPr>
          <a:xfrm>
            <a:off x="10102841" y="253293"/>
            <a:ext cx="4278083" cy="2951707"/>
          </a:xfrm>
          <a:prstGeom prst="rect">
            <a:avLst/>
          </a:prstGeom>
        </p:spPr>
      </p:pic>
      <p:pic>
        <p:nvPicPr>
          <p:cNvPr id="15" name="Picture 14">
            <a:extLst>
              <a:ext uri="{FF2B5EF4-FFF2-40B4-BE49-F238E27FC236}">
                <a16:creationId xmlns:a16="http://schemas.microsoft.com/office/drawing/2014/main" id="{6908F65C-E3F7-4E68-AE3A-597F1DC0A41F}"/>
              </a:ext>
            </a:extLst>
          </p:cNvPr>
          <p:cNvPicPr>
            <a:picLocks noChangeAspect="1"/>
          </p:cNvPicPr>
          <p:nvPr/>
        </p:nvPicPr>
        <p:blipFill>
          <a:blip r:embed="rId8"/>
          <a:stretch>
            <a:fillRect/>
          </a:stretch>
        </p:blipFill>
        <p:spPr>
          <a:xfrm>
            <a:off x="5580321" y="84138"/>
            <a:ext cx="3937260" cy="2637298"/>
          </a:xfrm>
          <a:prstGeom prst="rect">
            <a:avLst/>
          </a:prstGeom>
        </p:spPr>
      </p:pic>
    </p:spTree>
    <p:extLst>
      <p:ext uri="{BB962C8B-B14F-4D97-AF65-F5344CB8AC3E}">
        <p14:creationId xmlns:p14="http://schemas.microsoft.com/office/powerpoint/2010/main" val="1587560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b="15329"/>
          <a:stretch/>
        </p:blipFill>
        <p:spPr>
          <a:xfrm>
            <a:off x="1871001" y="6830106"/>
            <a:ext cx="4693902" cy="1265714"/>
          </a:xfrm>
          <a:prstGeom prst="rect">
            <a:avLst/>
          </a:prstGeom>
        </p:spPr>
      </p:pic>
      <p:pic>
        <p:nvPicPr>
          <p:cNvPr id="2" name="Picture 1"/>
          <p:cNvPicPr>
            <a:picLocks noChangeAspect="1"/>
          </p:cNvPicPr>
          <p:nvPr/>
        </p:nvPicPr>
        <p:blipFill>
          <a:blip r:embed="rId3"/>
          <a:stretch>
            <a:fillRect/>
          </a:stretch>
        </p:blipFill>
        <p:spPr>
          <a:xfrm>
            <a:off x="11125113" y="6096523"/>
            <a:ext cx="3088331" cy="2531870"/>
          </a:xfrm>
          <a:prstGeom prst="rect">
            <a:avLst/>
          </a:prstGeom>
        </p:spPr>
      </p:pic>
      <p:sp>
        <p:nvSpPr>
          <p:cNvPr id="5" name="Rectangle 4">
            <a:extLst>
              <a:ext uri="{FF2B5EF4-FFF2-40B4-BE49-F238E27FC236}">
                <a16:creationId xmlns:a16="http://schemas.microsoft.com/office/drawing/2014/main" id="{F8681D5C-C1D2-4BBD-9AE7-4848B0F6E7F6}"/>
              </a:ext>
            </a:extLst>
          </p:cNvPr>
          <p:cNvSpPr/>
          <p:nvPr/>
        </p:nvSpPr>
        <p:spPr>
          <a:xfrm>
            <a:off x="243839" y="536388"/>
            <a:ext cx="13969605" cy="43735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600">
              <a:solidFill>
                <a:prstClr val="white"/>
              </a:solidFill>
              <a:latin typeface="Calibri" panose="020F0502020204030204"/>
            </a:endParaRPr>
          </a:p>
        </p:txBody>
      </p:sp>
      <p:sp>
        <p:nvSpPr>
          <p:cNvPr id="6" name="TextBox 5">
            <a:extLst>
              <a:ext uri="{FF2B5EF4-FFF2-40B4-BE49-F238E27FC236}">
                <a16:creationId xmlns:a16="http://schemas.microsoft.com/office/drawing/2014/main" id="{8F69EA0A-20D6-4814-A498-FAC178DCF2A8}"/>
              </a:ext>
            </a:extLst>
          </p:cNvPr>
          <p:cNvSpPr txBox="1"/>
          <p:nvPr/>
        </p:nvSpPr>
        <p:spPr>
          <a:xfrm>
            <a:off x="277666" y="526284"/>
            <a:ext cx="3179333" cy="338554"/>
          </a:xfrm>
          <a:prstGeom prst="rect">
            <a:avLst/>
          </a:prstGeom>
          <a:noFill/>
        </p:spPr>
        <p:txBody>
          <a:bodyPr wrap="none" rtlCol="0">
            <a:spAutoFit/>
          </a:bodyPr>
          <a:lstStyle/>
          <a:p>
            <a:pPr algn="ctr" defTabSz="480014">
              <a:defRPr/>
            </a:pPr>
            <a:r>
              <a:rPr lang="en-GB" sz="1600" b="1" u="sng" dirty="0">
                <a:solidFill>
                  <a:prstClr val="black"/>
                </a:solidFill>
                <a:latin typeface="Calibri" panose="020F0502020204030204"/>
              </a:rPr>
              <a:t>Lesson 5: Investigating Acceleration</a:t>
            </a:r>
          </a:p>
        </p:txBody>
      </p:sp>
      <p:sp>
        <p:nvSpPr>
          <p:cNvPr id="24" name="Rectangle 23">
            <a:extLst>
              <a:ext uri="{FF2B5EF4-FFF2-40B4-BE49-F238E27FC236}">
                <a16:creationId xmlns:a16="http://schemas.microsoft.com/office/drawing/2014/main" id="{CE32FD2F-248A-4A1C-8595-FEDAE985D9FF}"/>
              </a:ext>
            </a:extLst>
          </p:cNvPr>
          <p:cNvSpPr/>
          <p:nvPr/>
        </p:nvSpPr>
        <p:spPr>
          <a:xfrm>
            <a:off x="7126651" y="5017683"/>
            <a:ext cx="7086793" cy="48789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600">
              <a:solidFill>
                <a:prstClr val="white"/>
              </a:solidFill>
              <a:latin typeface="Calibri" panose="020F0502020204030204"/>
            </a:endParaRPr>
          </a:p>
        </p:txBody>
      </p:sp>
      <p:sp>
        <p:nvSpPr>
          <p:cNvPr id="25" name="TextBox 24">
            <a:extLst>
              <a:ext uri="{FF2B5EF4-FFF2-40B4-BE49-F238E27FC236}">
                <a16:creationId xmlns:a16="http://schemas.microsoft.com/office/drawing/2014/main" id="{033D83A0-F06F-49E1-A1AF-D60141DED79A}"/>
              </a:ext>
            </a:extLst>
          </p:cNvPr>
          <p:cNvSpPr txBox="1"/>
          <p:nvPr/>
        </p:nvSpPr>
        <p:spPr>
          <a:xfrm>
            <a:off x="7095702" y="4966509"/>
            <a:ext cx="2736982" cy="502702"/>
          </a:xfrm>
          <a:prstGeom prst="rect">
            <a:avLst/>
          </a:prstGeom>
          <a:noFill/>
        </p:spPr>
        <p:txBody>
          <a:bodyPr wrap="square" rtlCol="0">
            <a:spAutoFit/>
          </a:bodyPr>
          <a:lstStyle/>
          <a:p>
            <a:pPr defTabSz="480014">
              <a:defRPr/>
            </a:pPr>
            <a:r>
              <a:rPr lang="en-GB" sz="1600" b="1" u="sng" dirty="0">
                <a:solidFill>
                  <a:prstClr val="black"/>
                </a:solidFill>
                <a:latin typeface="Calibri" panose="020F0502020204030204"/>
              </a:rPr>
              <a:t>Lesson 6: </a:t>
            </a:r>
            <a:r>
              <a:rPr lang="en-GB" sz="1600" b="1" u="sng" dirty="0">
                <a:solidFill>
                  <a:prstClr val="black"/>
                </a:solidFill>
              </a:rPr>
              <a:t>Newton's 3</a:t>
            </a:r>
            <a:r>
              <a:rPr lang="en-GB" sz="1600" b="1" u="sng" baseline="30000" dirty="0">
                <a:solidFill>
                  <a:prstClr val="black"/>
                </a:solidFill>
              </a:rPr>
              <a:t>rd</a:t>
            </a:r>
            <a:r>
              <a:rPr lang="en-GB" sz="1600" b="1" u="sng" dirty="0">
                <a:solidFill>
                  <a:prstClr val="black"/>
                </a:solidFill>
              </a:rPr>
              <a:t> law</a:t>
            </a:r>
          </a:p>
          <a:p>
            <a:pPr defTabSz="480014">
              <a:defRPr/>
            </a:pPr>
            <a:endParaRPr lang="en-GB" sz="1600" b="1" u="sng" baseline="30000" dirty="0">
              <a:solidFill>
                <a:prstClr val="black"/>
              </a:solidFill>
              <a:latin typeface="Calibri" panose="020F0502020204030204"/>
            </a:endParaRPr>
          </a:p>
        </p:txBody>
      </p:sp>
      <p:sp>
        <p:nvSpPr>
          <p:cNvPr id="30" name="Rectangle 29">
            <a:extLst>
              <a:ext uri="{FF2B5EF4-FFF2-40B4-BE49-F238E27FC236}">
                <a16:creationId xmlns:a16="http://schemas.microsoft.com/office/drawing/2014/main" id="{8E188F31-4F1B-468E-9D35-A3E320D40A36}"/>
              </a:ext>
            </a:extLst>
          </p:cNvPr>
          <p:cNvSpPr/>
          <p:nvPr/>
        </p:nvSpPr>
        <p:spPr>
          <a:xfrm>
            <a:off x="176453" y="5017684"/>
            <a:ext cx="6716463" cy="4895668"/>
          </a:xfrm>
          <a:prstGeom prst="rect">
            <a:avLst/>
          </a:prstGeom>
          <a:noFill/>
          <a:ln>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600">
              <a:solidFill>
                <a:prstClr val="white"/>
              </a:solidFill>
              <a:latin typeface="Calibri" panose="020F0502020204030204"/>
            </a:endParaRPr>
          </a:p>
        </p:txBody>
      </p:sp>
      <p:sp>
        <p:nvSpPr>
          <p:cNvPr id="75" name="TextBox 74">
            <a:extLst>
              <a:ext uri="{FF2B5EF4-FFF2-40B4-BE49-F238E27FC236}">
                <a16:creationId xmlns:a16="http://schemas.microsoft.com/office/drawing/2014/main" id="{436ED583-2C85-40EA-B903-7C965DEF30A9}"/>
              </a:ext>
            </a:extLst>
          </p:cNvPr>
          <p:cNvSpPr txBox="1"/>
          <p:nvPr/>
        </p:nvSpPr>
        <p:spPr>
          <a:xfrm>
            <a:off x="3545940" y="-15416"/>
            <a:ext cx="6893460" cy="544765"/>
          </a:xfrm>
          <a:prstGeom prst="rect">
            <a:avLst/>
          </a:prstGeom>
          <a:noFill/>
        </p:spPr>
        <p:txBody>
          <a:bodyPr wrap="square" rtlCol="0">
            <a:spAutoFit/>
          </a:bodyPr>
          <a:lstStyle/>
          <a:p>
            <a:pPr defTabSz="480014">
              <a:defRPr/>
            </a:pPr>
            <a:r>
              <a:rPr lang="en-GB" sz="2940" b="1" u="sng" dirty="0">
                <a:solidFill>
                  <a:prstClr val="black"/>
                </a:solidFill>
                <a:latin typeface="Calibri" panose="020F0502020204030204"/>
              </a:rPr>
              <a:t>Forces : Year 9 : Cycle 2   </a:t>
            </a:r>
          </a:p>
        </p:txBody>
      </p:sp>
      <p:sp>
        <p:nvSpPr>
          <p:cNvPr id="87" name="Rectangle 86"/>
          <p:cNvSpPr/>
          <p:nvPr/>
        </p:nvSpPr>
        <p:spPr>
          <a:xfrm>
            <a:off x="277666" y="873355"/>
            <a:ext cx="4223540" cy="523220"/>
          </a:xfrm>
          <a:prstGeom prst="rect">
            <a:avLst/>
          </a:prstGeom>
        </p:spPr>
        <p:txBody>
          <a:bodyPr wrap="square">
            <a:spAutoFit/>
          </a:bodyPr>
          <a:lstStyle/>
          <a:p>
            <a:r>
              <a:rPr lang="en-GB" sz="1400" b="1" dirty="0"/>
              <a:t>Aim</a:t>
            </a:r>
            <a:r>
              <a:rPr lang="en-GB" sz="1400" dirty="0"/>
              <a:t> :The aim of this investigation is to find the effect of changing the force on the acceleration of the trolley.</a:t>
            </a:r>
          </a:p>
        </p:txBody>
      </p:sp>
      <p:sp>
        <p:nvSpPr>
          <p:cNvPr id="39" name="TextBox 38">
            <a:extLst>
              <a:ext uri="{FF2B5EF4-FFF2-40B4-BE49-F238E27FC236}">
                <a16:creationId xmlns:a16="http://schemas.microsoft.com/office/drawing/2014/main" id="{033D83A0-F06F-49E1-A1AF-D60141DED79A}"/>
              </a:ext>
            </a:extLst>
          </p:cNvPr>
          <p:cNvSpPr txBox="1"/>
          <p:nvPr/>
        </p:nvSpPr>
        <p:spPr>
          <a:xfrm>
            <a:off x="176453" y="4978072"/>
            <a:ext cx="3560660" cy="338554"/>
          </a:xfrm>
          <a:prstGeom prst="rect">
            <a:avLst/>
          </a:prstGeom>
          <a:noFill/>
        </p:spPr>
        <p:txBody>
          <a:bodyPr wrap="square" rtlCol="0">
            <a:spAutoFit/>
          </a:bodyPr>
          <a:lstStyle/>
          <a:p>
            <a:pPr defTabSz="480014">
              <a:defRPr/>
            </a:pPr>
            <a:r>
              <a:rPr lang="en-GB" sz="1600" b="1" u="sng" dirty="0">
                <a:solidFill>
                  <a:prstClr val="black"/>
                </a:solidFill>
              </a:rPr>
              <a:t>Lesson 7: Momentum (Higher Only)</a:t>
            </a:r>
          </a:p>
        </p:txBody>
      </p:sp>
      <p:sp>
        <p:nvSpPr>
          <p:cNvPr id="92" name="Rectangle 91"/>
          <p:cNvSpPr/>
          <p:nvPr/>
        </p:nvSpPr>
        <p:spPr>
          <a:xfrm>
            <a:off x="251878" y="5228375"/>
            <a:ext cx="6303377" cy="1169551"/>
          </a:xfrm>
          <a:prstGeom prst="rect">
            <a:avLst/>
          </a:prstGeom>
        </p:spPr>
        <p:txBody>
          <a:bodyPr wrap="square">
            <a:spAutoFit/>
          </a:bodyPr>
          <a:lstStyle/>
          <a:p>
            <a:r>
              <a:rPr lang="en-GB" sz="1400" dirty="0"/>
              <a:t>Momentum is a vector quantity and  a property of all moving objects, it depends on the objects:</a:t>
            </a:r>
          </a:p>
          <a:p>
            <a:pPr marL="285750" indent="-285750">
              <a:buFont typeface="Arial" panose="020B0604020202020204" pitchFamily="34" charset="0"/>
              <a:buChar char="•"/>
            </a:pPr>
            <a:r>
              <a:rPr lang="en-GB" sz="1400" b="1" dirty="0"/>
              <a:t>Mass</a:t>
            </a:r>
            <a:r>
              <a:rPr lang="en-GB" sz="1400" dirty="0"/>
              <a:t> (Larger mass = Larger momentum)</a:t>
            </a:r>
          </a:p>
          <a:p>
            <a:pPr marL="285750" indent="-285750">
              <a:buFont typeface="Arial" panose="020B0604020202020204" pitchFamily="34" charset="0"/>
              <a:buChar char="•"/>
            </a:pPr>
            <a:r>
              <a:rPr lang="en-GB" sz="1400" b="1" dirty="0"/>
              <a:t>Velocity</a:t>
            </a:r>
            <a:r>
              <a:rPr lang="en-GB" sz="1400" dirty="0"/>
              <a:t> (Larger velocity = Larger momentum)</a:t>
            </a:r>
          </a:p>
          <a:p>
            <a:pPr marL="285750" indent="-285750">
              <a:buFont typeface="Arial" panose="020B0604020202020204" pitchFamily="34" charset="0"/>
              <a:buChar char="•"/>
            </a:pPr>
            <a:endParaRPr lang="en-GB" sz="1400" dirty="0"/>
          </a:p>
        </p:txBody>
      </p:sp>
      <mc:AlternateContent xmlns:mc="http://schemas.openxmlformats.org/markup-compatibility/2006" xmlns:a14="http://schemas.microsoft.com/office/drawing/2010/main">
        <mc:Choice Requires="a14">
          <p:sp>
            <p:nvSpPr>
              <p:cNvPr id="93" name="Rectangle 92"/>
              <p:cNvSpPr/>
              <p:nvPr/>
            </p:nvSpPr>
            <p:spPr>
              <a:xfrm>
                <a:off x="1403623" y="6237701"/>
                <a:ext cx="6403082" cy="758541"/>
              </a:xfrm>
              <a:prstGeom prst="rect">
                <a:avLst/>
              </a:prstGeom>
            </p:spPr>
            <p:txBody>
              <a:bodyPr wrap="square">
                <a:spAutoFit/>
              </a:bodyPr>
              <a:lstStyle/>
              <a:p>
                <a:pPr algn="ctr">
                  <a:lnSpc>
                    <a:spcPct val="107000"/>
                  </a:lnSpc>
                  <a:spcAft>
                    <a:spcPts val="800"/>
                  </a:spcAft>
                </a:pPr>
                <a14:m>
                  <m:oMath xmlns:m="http://schemas.openxmlformats.org/officeDocument/2006/math">
                    <m:r>
                      <a:rPr lang="en-GB" sz="1400" b="1" i="1" smtClean="0">
                        <a:latin typeface="Cambria Math" panose="02040503050406030204" pitchFamily="18" charset="0"/>
                        <a:ea typeface="Calibri" panose="020F0502020204030204" pitchFamily="34" charset="0"/>
                        <a:cs typeface="Times New Roman" panose="02020603050405020304" pitchFamily="18" charset="0"/>
                      </a:rPr>
                      <m:t>𝑴𝒐𝒎𝒆𝒏𝒕𝒖𝒎</m:t>
                    </m:r>
                    <m:r>
                      <a:rPr lang="en-GB" sz="1400" b="1" i="1">
                        <a:latin typeface="Cambria Math" panose="02040503050406030204" pitchFamily="18" charset="0"/>
                        <a:ea typeface="Calibri" panose="020F0502020204030204" pitchFamily="34" charset="0"/>
                        <a:cs typeface="Times New Roman" panose="02020603050405020304" pitchFamily="18" charset="0"/>
                      </a:rPr>
                      <m:t> </m:t>
                    </m:r>
                    <m:d>
                      <m:dPr>
                        <m:ctrlPr>
                          <a:rPr lang="en-GB" sz="1400" b="1" i="1">
                            <a:latin typeface="Cambria Math" panose="02040503050406030204" pitchFamily="18" charset="0"/>
                            <a:ea typeface="Calibri" panose="020F0502020204030204" pitchFamily="34" charset="0"/>
                            <a:cs typeface="Times New Roman" panose="02020603050405020304" pitchFamily="18" charset="0"/>
                          </a:rPr>
                        </m:ctrlPr>
                      </m:dPr>
                      <m:e>
                        <m:r>
                          <a:rPr lang="en-GB" sz="1400" b="1" i="1" smtClean="0">
                            <a:latin typeface="Cambria Math" panose="02040503050406030204" pitchFamily="18" charset="0"/>
                            <a:ea typeface="Calibri" panose="020F0502020204030204" pitchFamily="34" charset="0"/>
                            <a:cs typeface="Times New Roman" panose="02020603050405020304" pitchFamily="18" charset="0"/>
                          </a:rPr>
                          <m:t>𝒌𝒈𝒎</m:t>
                        </m:r>
                        <m:r>
                          <a:rPr lang="en-GB" sz="1400" b="1" i="1" smtClean="0">
                            <a:latin typeface="Cambria Math" panose="02040503050406030204" pitchFamily="18" charset="0"/>
                            <a:ea typeface="Calibri" panose="020F0502020204030204" pitchFamily="34" charset="0"/>
                            <a:cs typeface="Times New Roman" panose="02020603050405020304" pitchFamily="18" charset="0"/>
                          </a:rPr>
                          <m:t>/</m:t>
                        </m:r>
                        <m:r>
                          <a:rPr lang="en-GB" sz="1400" b="1" i="1" smtClean="0">
                            <a:latin typeface="Cambria Math" panose="02040503050406030204" pitchFamily="18" charset="0"/>
                            <a:ea typeface="Calibri" panose="020F0502020204030204" pitchFamily="34" charset="0"/>
                            <a:cs typeface="Times New Roman" panose="02020603050405020304" pitchFamily="18" charset="0"/>
                          </a:rPr>
                          <m:t>𝒔</m:t>
                        </m:r>
                      </m:e>
                    </m:d>
                    <m:r>
                      <a:rPr lang="en-GB" sz="1400" b="1" i="1">
                        <a:latin typeface="Cambria Math" panose="02040503050406030204" pitchFamily="18" charset="0"/>
                        <a:ea typeface="Calibri" panose="020F0502020204030204" pitchFamily="34" charset="0"/>
                        <a:cs typeface="Times New Roman" panose="02020603050405020304" pitchFamily="18" charset="0"/>
                      </a:rPr>
                      <m:t>=</m:t>
                    </m:r>
                    <m:r>
                      <a:rPr lang="en-GB" sz="1400" b="1" i="1">
                        <a:latin typeface="Cambria Math" panose="02040503050406030204" pitchFamily="18" charset="0"/>
                        <a:ea typeface="Calibri" panose="020F0502020204030204" pitchFamily="34" charset="0"/>
                        <a:cs typeface="Times New Roman" panose="02020603050405020304" pitchFamily="18" charset="0"/>
                      </a:rPr>
                      <m:t>𝑴𝒂𝒔𝒔</m:t>
                    </m:r>
                    <m:d>
                      <m:dPr>
                        <m:ctrlPr>
                          <a:rPr lang="en-GB" sz="1400" b="1" i="1">
                            <a:latin typeface="Cambria Math" panose="02040503050406030204" pitchFamily="18" charset="0"/>
                            <a:ea typeface="Calibri" panose="020F0502020204030204" pitchFamily="34" charset="0"/>
                            <a:cs typeface="Times New Roman" panose="02020603050405020304" pitchFamily="18" charset="0"/>
                          </a:rPr>
                        </m:ctrlPr>
                      </m:dPr>
                      <m:e>
                        <m:r>
                          <a:rPr lang="en-GB" sz="1400" b="1" i="1">
                            <a:latin typeface="Cambria Math" panose="02040503050406030204" pitchFamily="18" charset="0"/>
                            <a:ea typeface="Calibri" panose="020F0502020204030204" pitchFamily="34" charset="0"/>
                            <a:cs typeface="Times New Roman" panose="02020603050405020304" pitchFamily="18" charset="0"/>
                          </a:rPr>
                          <m:t>𝒌𝒈</m:t>
                        </m:r>
                      </m:e>
                    </m:d>
                    <m:r>
                      <a:rPr lang="en-GB" sz="1400" b="1" i="1">
                        <a:latin typeface="Cambria Math" panose="02040503050406030204" pitchFamily="18" charset="0"/>
                        <a:ea typeface="Cambria Math" panose="02040503050406030204" pitchFamily="18" charset="0"/>
                        <a:cs typeface="Times New Roman" panose="02020603050405020304" pitchFamily="18" charset="0"/>
                      </a:rPr>
                      <m:t>×</m:t>
                    </m:r>
                    <m:r>
                      <a:rPr lang="en-GB" sz="1400" b="1" i="1" smtClean="0">
                        <a:latin typeface="Cambria Math" panose="02040503050406030204" pitchFamily="18" charset="0"/>
                        <a:ea typeface="Cambria Math" panose="02040503050406030204" pitchFamily="18" charset="0"/>
                        <a:cs typeface="Times New Roman" panose="02020603050405020304" pitchFamily="18" charset="0"/>
                      </a:rPr>
                      <m:t>𝒗𝒆𝒍𝒐𝒄𝒊𝒕𝒚</m:t>
                    </m:r>
                    <m:r>
                      <a:rPr lang="en-GB" sz="1400" b="1" i="1">
                        <a:latin typeface="Cambria Math" panose="02040503050406030204" pitchFamily="18" charset="0"/>
                        <a:ea typeface="Cambria Math" panose="02040503050406030204" pitchFamily="18" charset="0"/>
                        <a:cs typeface="Times New Roman" panose="02020603050405020304" pitchFamily="18" charset="0"/>
                      </a:rPr>
                      <m:t> (</m:t>
                    </m:r>
                    <m:r>
                      <a:rPr lang="en-GB" sz="1400" b="1" i="1">
                        <a:latin typeface="Cambria Math" panose="02040503050406030204" pitchFamily="18" charset="0"/>
                        <a:ea typeface="Calibri" panose="020F0502020204030204" pitchFamily="34" charset="0"/>
                        <a:cs typeface="Times New Roman" panose="02020603050405020304" pitchFamily="18" charset="0"/>
                      </a:rPr>
                      <m:t>𝒎</m:t>
                    </m:r>
                    <m:r>
                      <a:rPr lang="en-GB" sz="1400" b="1" i="1">
                        <a:latin typeface="Cambria Math" panose="02040503050406030204" pitchFamily="18" charset="0"/>
                        <a:ea typeface="Calibri" panose="020F0502020204030204" pitchFamily="34" charset="0"/>
                        <a:cs typeface="Times New Roman" panose="02020603050405020304" pitchFamily="18" charset="0"/>
                      </a:rPr>
                      <m:t>/</m:t>
                    </m:r>
                    <m:r>
                      <a:rPr lang="en-GB" sz="1400" b="1" i="1">
                        <a:latin typeface="Cambria Math" panose="02040503050406030204" pitchFamily="18" charset="0"/>
                        <a:ea typeface="Calibri" panose="020F0502020204030204" pitchFamily="34" charset="0"/>
                        <a:cs typeface="Times New Roman" panose="02020603050405020304" pitchFamily="18" charset="0"/>
                      </a:rPr>
                      <m:t>𝒔</m:t>
                    </m:r>
                    <m:r>
                      <a:rPr lang="en-GB" sz="1400" b="1" i="1">
                        <a:latin typeface="Cambria Math" panose="02040503050406030204" pitchFamily="18" charset="0"/>
                        <a:ea typeface="Calibri" panose="020F0502020204030204" pitchFamily="34" charset="0"/>
                        <a:cs typeface="Times New Roman" panose="02020603050405020304" pitchFamily="18" charset="0"/>
                      </a:rPr>
                      <m:t>)</m:t>
                    </m:r>
                  </m:oMath>
                </a14:m>
                <a:r>
                  <a:rPr lang="en-GB" sz="1400" dirty="0">
                    <a:latin typeface="Calibri" panose="020F0502020204030204" pitchFamily="34" charset="0"/>
                    <a:ea typeface="Times New Roman" panose="02020603050405020304" pitchFamily="18" charset="0"/>
                    <a:cs typeface="Times New Roman" panose="02020603050405020304" pitchFamily="18" charset="0"/>
                  </a:rPr>
                  <a:t>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GB" sz="1400" b="1" i="1" smtClean="0">
                          <a:latin typeface="Cambria Math" panose="02040503050406030204" pitchFamily="18" charset="0"/>
                          <a:ea typeface="Cambria Math" panose="02040503050406030204" pitchFamily="18" charset="0"/>
                          <a:cs typeface="Times New Roman" panose="02020603050405020304" pitchFamily="18" charset="0"/>
                        </a:rPr>
                        <m:t>𝝆</m:t>
                      </m:r>
                      <m:r>
                        <a:rPr lang="en-GB" sz="1400" b="1" i="1">
                          <a:latin typeface="Cambria Math" panose="02040503050406030204" pitchFamily="18" charset="0"/>
                          <a:ea typeface="Calibri" panose="020F0502020204030204" pitchFamily="34" charset="0"/>
                          <a:cs typeface="Times New Roman" panose="02020603050405020304" pitchFamily="18" charset="0"/>
                        </a:rPr>
                        <m:t>=</m:t>
                      </m:r>
                      <m:r>
                        <a:rPr lang="en-GB" sz="1400" b="1" i="1">
                          <a:latin typeface="Cambria Math" panose="02040503050406030204" pitchFamily="18" charset="0"/>
                          <a:ea typeface="Calibri" panose="020F0502020204030204" pitchFamily="34" charset="0"/>
                          <a:cs typeface="Times New Roman" panose="02020603050405020304" pitchFamily="18" charset="0"/>
                        </a:rPr>
                        <m:t>𝒎</m:t>
                      </m:r>
                      <m:r>
                        <a:rPr lang="en-GB" sz="1400" b="1" i="1">
                          <a:latin typeface="Cambria Math" panose="02040503050406030204" pitchFamily="18" charset="0"/>
                          <a:ea typeface="Cambria Math" panose="02040503050406030204" pitchFamily="18" charset="0"/>
                          <a:cs typeface="Times New Roman" panose="02020603050405020304" pitchFamily="18" charset="0"/>
                        </a:rPr>
                        <m:t>×</m:t>
                      </m:r>
                      <m:r>
                        <a:rPr lang="en-GB" sz="1400" b="1" i="1" smtClean="0">
                          <a:latin typeface="Cambria Math" panose="02040503050406030204" pitchFamily="18" charset="0"/>
                          <a:ea typeface="Cambria Math" panose="02040503050406030204" pitchFamily="18" charset="0"/>
                          <a:cs typeface="Times New Roman" panose="02020603050405020304" pitchFamily="18" charset="0"/>
                        </a:rPr>
                        <m:t>𝒗</m:t>
                      </m:r>
                    </m:oMath>
                  </m:oMathPara>
                </a14:m>
                <a:endParaRPr lang="en-GB" sz="1400" b="1" dirty="0">
                  <a:ea typeface="Calibri" panose="020F0502020204030204" pitchFamily="34" charset="0"/>
                  <a:cs typeface="Times New Roman" panose="02020603050405020304" pitchFamily="18" charset="0"/>
                </a:endParaRPr>
              </a:p>
            </p:txBody>
          </p:sp>
        </mc:Choice>
        <mc:Fallback xmlns="">
          <p:sp>
            <p:nvSpPr>
              <p:cNvPr id="93" name="Rectangle 92"/>
              <p:cNvSpPr>
                <a:spLocks noRot="1" noChangeAspect="1" noMove="1" noResize="1" noEditPoints="1" noAdjustHandles="1" noChangeArrowheads="1" noChangeShapeType="1" noTextEdit="1"/>
              </p:cNvSpPr>
              <p:nvPr/>
            </p:nvSpPr>
            <p:spPr>
              <a:xfrm>
                <a:off x="1403623" y="6237701"/>
                <a:ext cx="6403082" cy="758541"/>
              </a:xfrm>
              <a:prstGeom prst="rect">
                <a:avLst/>
              </a:prstGeom>
              <a:blipFill>
                <a:blip r:embed="rId4"/>
                <a:stretch>
                  <a:fillRect/>
                </a:stretch>
              </a:blipFill>
            </p:spPr>
            <p:txBody>
              <a:bodyPr/>
              <a:lstStyle/>
              <a:p>
                <a:r>
                  <a:rPr lang="en-GB">
                    <a:noFill/>
                  </a:rPr>
                  <a:t> </a:t>
                </a:r>
              </a:p>
            </p:txBody>
          </p:sp>
        </mc:Fallback>
      </mc:AlternateContent>
      <p:sp>
        <p:nvSpPr>
          <p:cNvPr id="46" name="Right Arrow 17">
            <a:extLst>
              <a:ext uri="{FF2B5EF4-FFF2-40B4-BE49-F238E27FC236}">
                <a16:creationId xmlns:a16="http://schemas.microsoft.com/office/drawing/2014/main" id="{2111F316-A1BB-4FC2-9A71-BE8AC15C318F}"/>
              </a:ext>
            </a:extLst>
          </p:cNvPr>
          <p:cNvSpPr/>
          <p:nvPr/>
        </p:nvSpPr>
        <p:spPr>
          <a:xfrm rot="10800000">
            <a:off x="6658196" y="6950242"/>
            <a:ext cx="542108" cy="463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600">
              <a:solidFill>
                <a:prstClr val="white"/>
              </a:solidFill>
              <a:latin typeface="Calibri" panose="020F0502020204030204"/>
            </a:endParaRPr>
          </a:p>
        </p:txBody>
      </p:sp>
      <p:pic>
        <p:nvPicPr>
          <p:cNvPr id="14" name="Picture 13"/>
          <p:cNvPicPr>
            <a:picLocks noChangeAspect="1"/>
          </p:cNvPicPr>
          <p:nvPr/>
        </p:nvPicPr>
        <p:blipFill rotWithShape="1">
          <a:blip r:embed="rId5"/>
          <a:srcRect l="3677" r="5389"/>
          <a:stretch/>
        </p:blipFill>
        <p:spPr>
          <a:xfrm>
            <a:off x="312276" y="1464716"/>
            <a:ext cx="4694830" cy="3406563"/>
          </a:xfrm>
          <a:prstGeom prst="rect">
            <a:avLst/>
          </a:prstGeom>
        </p:spPr>
      </p:pic>
      <p:sp>
        <p:nvSpPr>
          <p:cNvPr id="49" name="Rectangle 48"/>
          <p:cNvSpPr/>
          <p:nvPr/>
        </p:nvSpPr>
        <p:spPr>
          <a:xfrm>
            <a:off x="8366380" y="2704526"/>
            <a:ext cx="5517466" cy="2123658"/>
          </a:xfrm>
          <a:prstGeom prst="rect">
            <a:avLst/>
          </a:prstGeom>
          <a:ln>
            <a:solidFill>
              <a:srgbClr val="7030A0"/>
            </a:solidFill>
          </a:ln>
        </p:spPr>
        <p:txBody>
          <a:bodyPr wrap="square">
            <a:spAutoFit/>
          </a:bodyPr>
          <a:lstStyle/>
          <a:p>
            <a:r>
              <a:rPr lang="en-GB" sz="1200" b="1" dirty="0"/>
              <a:t>Key Facts </a:t>
            </a:r>
          </a:p>
          <a:p>
            <a:r>
              <a:rPr lang="en-GB" sz="1200" dirty="0"/>
              <a:t>● Friction is reduced by raising the ramp slightly so that, when pushed, the trolley will roll to the end of the ramp without stopping, this can also be achieved by using an air track.  </a:t>
            </a:r>
          </a:p>
          <a:p>
            <a:r>
              <a:rPr lang="en-GB" sz="1200" dirty="0"/>
              <a:t>● You must also measure the length of the card attached to the trolley and input that into the data logger so that it can calculate the velocity of the trolley as it passes through the light gates. </a:t>
            </a:r>
          </a:p>
          <a:p>
            <a:r>
              <a:rPr lang="en-GB" sz="1200" dirty="0"/>
              <a:t>● The total mass of the system must be kept the same so masses are transferred from the trolley to the pulley.</a:t>
            </a:r>
          </a:p>
          <a:p>
            <a:r>
              <a:rPr lang="en-GB" sz="1200" dirty="0"/>
              <a:t>● Light gates are used so that human reaction time does not affect the accuracy of the results.</a:t>
            </a:r>
          </a:p>
        </p:txBody>
      </p:sp>
      <mc:AlternateContent xmlns:mc="http://schemas.openxmlformats.org/markup-compatibility/2006" xmlns:a14="http://schemas.microsoft.com/office/drawing/2010/main">
        <mc:Choice Requires="a14">
          <p:sp>
            <p:nvSpPr>
              <p:cNvPr id="48" name="Rectangle 47"/>
              <p:cNvSpPr/>
              <p:nvPr/>
            </p:nvSpPr>
            <p:spPr>
              <a:xfrm>
                <a:off x="4894848" y="526284"/>
                <a:ext cx="9318596" cy="2186048"/>
              </a:xfrm>
              <a:prstGeom prst="rect">
                <a:avLst/>
              </a:prstGeom>
            </p:spPr>
            <p:txBody>
              <a:bodyPr wrap="square">
                <a:spAutoFit/>
              </a:bodyPr>
              <a:lstStyle/>
              <a:p>
                <a:r>
                  <a:rPr lang="en-GB" sz="1200" b="1" dirty="0"/>
                  <a:t>Method</a:t>
                </a:r>
                <a:r>
                  <a:rPr lang="en-GB" sz="1200" dirty="0"/>
                  <a:t>:</a:t>
                </a:r>
              </a:p>
              <a:p>
                <a:r>
                  <a:rPr lang="en-GB" sz="1200" dirty="0"/>
                  <a:t>1. Set up the equipment as shown in the diagram below </a:t>
                </a:r>
              </a:p>
              <a:p>
                <a:r>
                  <a:rPr lang="en-GB" sz="1200" dirty="0"/>
                  <a:t>2. Use the balance to measure the mass of the trolley (with no extra masses added) </a:t>
                </a:r>
              </a:p>
              <a:p>
                <a:r>
                  <a:rPr lang="en-GB" sz="1200" dirty="0"/>
                  <a:t>3. Start with one 0.1kg  (1N Force) mass hanging on the end of the string and no masses on the trolley</a:t>
                </a:r>
              </a:p>
              <a:p>
                <a:r>
                  <a:rPr lang="en-GB" sz="1200" dirty="0"/>
                  <a:t>4. Release the trolley from rest and record the time it takes to travel between the light gates (which will be shown on the data logger) as well as the velocity of the trolley at each light gate (also on data logger) </a:t>
                </a:r>
              </a:p>
              <a:p>
                <a:r>
                  <a:rPr lang="en-GB" sz="1200" dirty="0"/>
                  <a:t>5. Add one 0.1kg mass to the trolley and repeat </a:t>
                </a:r>
              </a:p>
              <a:p>
                <a:r>
                  <a:rPr lang="en-GB" sz="1200" dirty="0"/>
                  <a:t>6. Continue adding masses to the trolley until all of the masses are used up (or a reasonable number have been used in order to get comprehensive results), recording the time taken and the velocity at both gates each time </a:t>
                </a:r>
              </a:p>
              <a:p>
                <a:r>
                  <a:rPr lang="en-GB" sz="1200" dirty="0"/>
                  <a:t>7. Calculate the acceleration for each recorded value using </a:t>
                </a:r>
                <a14:m>
                  <m:oMath xmlns:m="http://schemas.openxmlformats.org/officeDocument/2006/math">
                    <m:r>
                      <a:rPr lang="en-GB" sz="1200" i="1" dirty="0" smtClean="0">
                        <a:latin typeface="Cambria Math" panose="02040503050406030204" pitchFamily="18" charset="0"/>
                      </a:rPr>
                      <m:t>𝑎</m:t>
                    </m:r>
                    <m:r>
                      <a:rPr lang="en-GB" sz="1200" i="1" dirty="0" smtClean="0">
                        <a:latin typeface="Cambria Math" panose="02040503050406030204" pitchFamily="18" charset="0"/>
                      </a:rPr>
                      <m:t>=</m:t>
                    </m:r>
                    <m:f>
                      <m:fPr>
                        <m:ctrlPr>
                          <a:rPr lang="en-GB" sz="1200" i="1" dirty="0" smtClean="0">
                            <a:latin typeface="Cambria Math" panose="02040503050406030204" pitchFamily="18" charset="0"/>
                          </a:rPr>
                        </m:ctrlPr>
                      </m:fPr>
                      <m:num>
                        <m:r>
                          <a:rPr lang="en-GB" sz="1200" b="0" i="1" dirty="0" smtClean="0">
                            <a:latin typeface="Cambria Math" panose="02040503050406030204" pitchFamily="18" charset="0"/>
                          </a:rPr>
                          <m:t>𝑣</m:t>
                        </m:r>
                        <m:r>
                          <a:rPr lang="en-GB" sz="1200" b="0" i="1" dirty="0" smtClean="0">
                            <a:latin typeface="Cambria Math" panose="02040503050406030204" pitchFamily="18" charset="0"/>
                          </a:rPr>
                          <m:t>−</m:t>
                        </m:r>
                        <m:r>
                          <a:rPr lang="en-GB" sz="1200" b="0" i="1" dirty="0" smtClean="0">
                            <a:latin typeface="Cambria Math" panose="02040503050406030204" pitchFamily="18" charset="0"/>
                          </a:rPr>
                          <m:t>𝑢</m:t>
                        </m:r>
                      </m:num>
                      <m:den>
                        <m:r>
                          <a:rPr lang="en-GB" sz="1200" b="0" i="1" dirty="0" smtClean="0">
                            <a:latin typeface="Cambria Math" panose="02040503050406030204" pitchFamily="18" charset="0"/>
                          </a:rPr>
                          <m:t>𝑡</m:t>
                        </m:r>
                      </m:den>
                    </m:f>
                    <m:r>
                      <a:rPr lang="en-GB" sz="1200" i="1" dirty="0" smtClean="0">
                        <a:latin typeface="Cambria Math" panose="02040503050406030204" pitchFamily="18" charset="0"/>
                      </a:rPr>
                      <m:t> </m:t>
                    </m:r>
                  </m:oMath>
                </a14:m>
                <a:endParaRPr lang="en-GB" sz="1200" dirty="0"/>
              </a:p>
              <a:p>
                <a:r>
                  <a:rPr lang="en-GB" sz="1200" dirty="0"/>
                  <a:t>8. Plot a graph of acceleration against force, which should give a straight line, directly proportional relationship.</a:t>
                </a:r>
              </a:p>
            </p:txBody>
          </p:sp>
        </mc:Choice>
        <mc:Fallback xmlns="">
          <p:sp>
            <p:nvSpPr>
              <p:cNvPr id="48" name="Rectangle 47"/>
              <p:cNvSpPr>
                <a:spLocks noRot="1" noChangeAspect="1" noMove="1" noResize="1" noEditPoints="1" noAdjustHandles="1" noChangeArrowheads="1" noChangeShapeType="1" noTextEdit="1"/>
              </p:cNvSpPr>
              <p:nvPr/>
            </p:nvSpPr>
            <p:spPr>
              <a:xfrm>
                <a:off x="4894848" y="526284"/>
                <a:ext cx="9318596" cy="2186048"/>
              </a:xfrm>
              <a:prstGeom prst="rect">
                <a:avLst/>
              </a:prstGeom>
              <a:blipFill>
                <a:blip r:embed="rId6"/>
                <a:stretch>
                  <a:fillRect l="-65" b="-1393"/>
                </a:stretch>
              </a:blipFill>
            </p:spPr>
            <p:txBody>
              <a:bodyPr/>
              <a:lstStyle/>
              <a:p>
                <a:r>
                  <a:rPr lang="en-GB">
                    <a:noFill/>
                  </a:rPr>
                  <a:t> </a:t>
                </a:r>
              </a:p>
            </p:txBody>
          </p:sp>
        </mc:Fallback>
      </mc:AlternateContent>
      <p:pic>
        <p:nvPicPr>
          <p:cNvPr id="17" name="Picture 16"/>
          <p:cNvPicPr>
            <a:picLocks noChangeAspect="1"/>
          </p:cNvPicPr>
          <p:nvPr/>
        </p:nvPicPr>
        <p:blipFill rotWithShape="1">
          <a:blip r:embed="rId7"/>
          <a:srcRect l="10209" t="8272" r="10267" b="3502"/>
          <a:stretch/>
        </p:blipFill>
        <p:spPr>
          <a:xfrm>
            <a:off x="5636867" y="2709194"/>
            <a:ext cx="2160285" cy="2128281"/>
          </a:xfrm>
          <a:prstGeom prst="rect">
            <a:avLst/>
          </a:prstGeom>
        </p:spPr>
      </p:pic>
      <p:sp>
        <p:nvSpPr>
          <p:cNvPr id="51" name="Rectangle 50"/>
          <p:cNvSpPr/>
          <p:nvPr/>
        </p:nvSpPr>
        <p:spPr>
          <a:xfrm>
            <a:off x="7509880" y="5195170"/>
            <a:ext cx="6303377" cy="738664"/>
          </a:xfrm>
          <a:prstGeom prst="rect">
            <a:avLst/>
          </a:prstGeom>
        </p:spPr>
        <p:txBody>
          <a:bodyPr wrap="square">
            <a:spAutoFit/>
          </a:bodyPr>
          <a:lstStyle/>
          <a:p>
            <a:pPr algn="r"/>
            <a:r>
              <a:rPr lang="en-GB" sz="1400" u="sng" dirty="0"/>
              <a:t>Newton's 3</a:t>
            </a:r>
            <a:r>
              <a:rPr lang="en-GB" sz="1400" u="sng" baseline="30000" dirty="0"/>
              <a:t>rd</a:t>
            </a:r>
            <a:r>
              <a:rPr lang="en-GB" sz="1400" u="sng" dirty="0"/>
              <a:t> law states  that</a:t>
            </a:r>
            <a:r>
              <a:rPr lang="en-GB" sz="1400" dirty="0"/>
              <a:t>:</a:t>
            </a:r>
          </a:p>
          <a:p>
            <a:pPr algn="r"/>
            <a:r>
              <a:rPr lang="en-GB" sz="1400" b="1" dirty="0"/>
              <a:t>When two objects interact each exerts a force on the other which is equal in size and opposite in direction</a:t>
            </a:r>
          </a:p>
        </p:txBody>
      </p:sp>
      <p:sp>
        <p:nvSpPr>
          <p:cNvPr id="52" name="Rectangle 51"/>
          <p:cNvSpPr/>
          <p:nvPr/>
        </p:nvSpPr>
        <p:spPr>
          <a:xfrm>
            <a:off x="7259434" y="5808984"/>
            <a:ext cx="4503421" cy="1169551"/>
          </a:xfrm>
          <a:prstGeom prst="rect">
            <a:avLst/>
          </a:prstGeom>
        </p:spPr>
        <p:txBody>
          <a:bodyPr wrap="square">
            <a:spAutoFit/>
          </a:bodyPr>
          <a:lstStyle/>
          <a:p>
            <a:r>
              <a:rPr lang="en-GB" sz="1400" dirty="0"/>
              <a:t>Newton's 3</a:t>
            </a:r>
            <a:r>
              <a:rPr lang="en-GB" sz="1400" baseline="30000" dirty="0"/>
              <a:t>rd</a:t>
            </a:r>
            <a:r>
              <a:rPr lang="en-GB" sz="1400" dirty="0"/>
              <a:t> law is often called the action-reaction law.</a:t>
            </a:r>
          </a:p>
          <a:p>
            <a:r>
              <a:rPr lang="en-GB" sz="1400" dirty="0"/>
              <a:t>The forces are sometimes called interaction pairs, the forces must also:</a:t>
            </a:r>
          </a:p>
          <a:p>
            <a:pPr marL="285750" indent="-285750">
              <a:buFont typeface="Arial" panose="020B0604020202020204" pitchFamily="34" charset="0"/>
              <a:buChar char="•"/>
            </a:pPr>
            <a:r>
              <a:rPr lang="en-GB" sz="1400" dirty="0"/>
              <a:t>act on two different objects</a:t>
            </a:r>
          </a:p>
          <a:p>
            <a:pPr marL="285750" indent="-285750">
              <a:buFont typeface="Arial" panose="020B0604020202020204" pitchFamily="34" charset="0"/>
              <a:buChar char="•"/>
            </a:pPr>
            <a:r>
              <a:rPr lang="en-GB" sz="1400" dirty="0"/>
              <a:t>are of the same type (e.g. both contact forces) </a:t>
            </a:r>
          </a:p>
        </p:txBody>
      </p:sp>
      <p:pic>
        <p:nvPicPr>
          <p:cNvPr id="1030" name="Picture 6" descr="Newton's Third Law of Motion: Action Reaction Pairs - StickMan Physic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59434" y="7069038"/>
            <a:ext cx="2732835" cy="2049626"/>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7307358" y="9189564"/>
            <a:ext cx="2451177" cy="523220"/>
          </a:xfrm>
          <a:prstGeom prst="rect">
            <a:avLst/>
          </a:prstGeom>
        </p:spPr>
        <p:txBody>
          <a:bodyPr wrap="square">
            <a:spAutoFit/>
          </a:bodyPr>
          <a:lstStyle/>
          <a:p>
            <a:r>
              <a:rPr lang="en-GB" sz="1400" dirty="0"/>
              <a:t>Objects in </a:t>
            </a:r>
            <a:r>
              <a:rPr lang="en-GB" sz="1400" b="1" dirty="0"/>
              <a:t>equilibrium</a:t>
            </a:r>
            <a:r>
              <a:rPr lang="en-GB" sz="1400" dirty="0"/>
              <a:t> do not move</a:t>
            </a:r>
          </a:p>
        </p:txBody>
      </p:sp>
      <p:sp>
        <p:nvSpPr>
          <p:cNvPr id="23" name="Rectangle 22"/>
          <p:cNvSpPr/>
          <p:nvPr/>
        </p:nvSpPr>
        <p:spPr>
          <a:xfrm>
            <a:off x="10439401" y="8426166"/>
            <a:ext cx="3774044" cy="1384995"/>
          </a:xfrm>
          <a:prstGeom prst="rect">
            <a:avLst/>
          </a:prstGeom>
        </p:spPr>
        <p:txBody>
          <a:bodyPr wrap="square">
            <a:spAutoFit/>
          </a:bodyPr>
          <a:lstStyle/>
          <a:p>
            <a:r>
              <a:rPr lang="en-GB" sz="1400" dirty="0"/>
              <a:t>In this example the boy pushes the ball, the ball pushes back on the boy, the force is equal in size and opposite in direction.</a:t>
            </a:r>
          </a:p>
          <a:p>
            <a:r>
              <a:rPr lang="en-GB" sz="1400" dirty="0"/>
              <a:t>The ball moves but the boy doesn’t because the mass of the boy is much larger than the mass of the ball. </a:t>
            </a:r>
          </a:p>
        </p:txBody>
      </p:sp>
      <p:cxnSp>
        <p:nvCxnSpPr>
          <p:cNvPr id="4" name="Straight Arrow Connector 3"/>
          <p:cNvCxnSpPr/>
          <p:nvPr/>
        </p:nvCxnSpPr>
        <p:spPr>
          <a:xfrm flipH="1">
            <a:off x="13238922" y="6293728"/>
            <a:ext cx="397565" cy="2108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flipH="1">
            <a:off x="13685063" y="6066000"/>
            <a:ext cx="397565" cy="2108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19848873">
            <a:off x="13182624" y="6139967"/>
            <a:ext cx="415498" cy="276999"/>
          </a:xfrm>
          <a:prstGeom prst="rect">
            <a:avLst/>
          </a:prstGeom>
          <a:noFill/>
        </p:spPr>
        <p:txBody>
          <a:bodyPr wrap="none" rtlCol="0">
            <a:spAutoFit/>
          </a:bodyPr>
          <a:lstStyle/>
          <a:p>
            <a:r>
              <a:rPr lang="en-GB" sz="1200" b="1" dirty="0" err="1">
                <a:solidFill>
                  <a:srgbClr val="0070C0"/>
                </a:solidFill>
              </a:rPr>
              <a:t>F</a:t>
            </a:r>
            <a:r>
              <a:rPr lang="en-GB" sz="1200" b="1" baseline="-25000" dirty="0" err="1">
                <a:solidFill>
                  <a:srgbClr val="0070C0"/>
                </a:solidFill>
              </a:rPr>
              <a:t>Ball</a:t>
            </a:r>
            <a:endParaRPr lang="en-GB" sz="1200" b="1" baseline="-25000" dirty="0">
              <a:solidFill>
                <a:srgbClr val="0070C0"/>
              </a:solidFill>
            </a:endParaRPr>
          </a:p>
        </p:txBody>
      </p:sp>
      <p:sp>
        <p:nvSpPr>
          <p:cNvPr id="32" name="TextBox 31"/>
          <p:cNvSpPr txBox="1"/>
          <p:nvPr/>
        </p:nvSpPr>
        <p:spPr>
          <a:xfrm rot="19848873">
            <a:off x="13607329" y="5928659"/>
            <a:ext cx="414922" cy="276999"/>
          </a:xfrm>
          <a:prstGeom prst="rect">
            <a:avLst/>
          </a:prstGeom>
          <a:noFill/>
        </p:spPr>
        <p:txBody>
          <a:bodyPr wrap="none" rtlCol="0">
            <a:spAutoFit/>
          </a:bodyPr>
          <a:lstStyle/>
          <a:p>
            <a:r>
              <a:rPr lang="en-GB" sz="1200" b="1" dirty="0" err="1">
                <a:solidFill>
                  <a:srgbClr val="FF0000"/>
                </a:solidFill>
              </a:rPr>
              <a:t>F</a:t>
            </a:r>
            <a:r>
              <a:rPr lang="en-GB" sz="1200" b="1" baseline="-25000" dirty="0" err="1">
                <a:solidFill>
                  <a:srgbClr val="FF0000"/>
                </a:solidFill>
              </a:rPr>
              <a:t>Boy</a:t>
            </a:r>
            <a:endParaRPr lang="en-GB" sz="1200" b="1" baseline="-25000" dirty="0">
              <a:solidFill>
                <a:srgbClr val="FF0000"/>
              </a:solidFill>
            </a:endParaRPr>
          </a:p>
        </p:txBody>
      </p:sp>
      <p:sp>
        <p:nvSpPr>
          <p:cNvPr id="45" name="Right Arrow 17">
            <a:extLst>
              <a:ext uri="{FF2B5EF4-FFF2-40B4-BE49-F238E27FC236}">
                <a16:creationId xmlns:a16="http://schemas.microsoft.com/office/drawing/2014/main" id="{88906517-D90B-4FC3-8BAB-32CC593D7BA4}"/>
              </a:ext>
            </a:extLst>
          </p:cNvPr>
          <p:cNvSpPr/>
          <p:nvPr/>
        </p:nvSpPr>
        <p:spPr>
          <a:xfrm rot="5400000">
            <a:off x="10622287" y="4771249"/>
            <a:ext cx="542108" cy="463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600">
              <a:solidFill>
                <a:prstClr val="white"/>
              </a:solidFill>
              <a:latin typeface="Calibri" panose="020F0502020204030204"/>
            </a:endParaRPr>
          </a:p>
        </p:txBody>
      </p:sp>
      <p:sp>
        <p:nvSpPr>
          <p:cNvPr id="33" name="Rectangle 32"/>
          <p:cNvSpPr/>
          <p:nvPr/>
        </p:nvSpPr>
        <p:spPr>
          <a:xfrm>
            <a:off x="174772" y="6219866"/>
            <a:ext cx="1910305" cy="4185761"/>
          </a:xfrm>
          <a:prstGeom prst="rect">
            <a:avLst/>
          </a:prstGeom>
        </p:spPr>
        <p:txBody>
          <a:bodyPr wrap="square">
            <a:spAutoFit/>
          </a:bodyPr>
          <a:lstStyle/>
          <a:p>
            <a:r>
              <a:rPr lang="en-GB" sz="1400" b="1" u="sng" dirty="0"/>
              <a:t>Collisions </a:t>
            </a:r>
          </a:p>
          <a:p>
            <a:r>
              <a:rPr lang="en-GB" sz="1400" dirty="0"/>
              <a:t>During any collision between two objects, momentum is the same before and after the collision. This is called the </a:t>
            </a:r>
            <a:r>
              <a:rPr lang="en-GB" sz="1400" b="1" dirty="0"/>
              <a:t>conservation of momentum.</a:t>
            </a:r>
          </a:p>
          <a:p>
            <a:endParaRPr lang="en-GB" sz="1400" b="1" dirty="0"/>
          </a:p>
          <a:p>
            <a:r>
              <a:rPr lang="en-GB" sz="1400" dirty="0"/>
              <a:t>In this worked example 2 cars crash and become stuck together.</a:t>
            </a:r>
          </a:p>
          <a:p>
            <a:endParaRPr lang="en-GB" sz="1400" dirty="0"/>
          </a:p>
          <a:p>
            <a:r>
              <a:rPr lang="en-GB" sz="1400" dirty="0"/>
              <a:t>At what velocity will they move off after the    collision?</a:t>
            </a:r>
          </a:p>
          <a:p>
            <a:endParaRPr lang="en-GB" sz="1400" b="1" dirty="0"/>
          </a:p>
          <a:p>
            <a:endParaRPr lang="en-GB" sz="1400" b="1" dirty="0"/>
          </a:p>
          <a:p>
            <a:pPr marL="285750" indent="-285750">
              <a:buFont typeface="Arial" panose="020B0604020202020204" pitchFamily="34" charset="0"/>
              <a:buChar char="•"/>
            </a:pPr>
            <a:endParaRPr lang="en-GB" sz="1400" dirty="0"/>
          </a:p>
        </p:txBody>
      </p:sp>
      <p:cxnSp>
        <p:nvCxnSpPr>
          <p:cNvPr id="12" name="Straight Connector 11"/>
          <p:cNvCxnSpPr/>
          <p:nvPr/>
        </p:nvCxnSpPr>
        <p:spPr>
          <a:xfrm>
            <a:off x="4501206" y="7055104"/>
            <a:ext cx="0" cy="2742123"/>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2044598" y="8628393"/>
                <a:ext cx="2253822" cy="8463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𝑇𝑜𝑡𝑎𝑙</m:t>
                      </m:r>
                      <m:r>
                        <a:rPr lang="en-GB" sz="1100" b="0" i="1" smtClean="0">
                          <a:latin typeface="Cambria Math" panose="02040503050406030204" pitchFamily="18" charset="0"/>
                        </a:rPr>
                        <m:t> </m:t>
                      </m:r>
                      <m:r>
                        <a:rPr lang="en-GB" sz="1100" b="0" i="1" smtClean="0">
                          <a:latin typeface="Cambria Math" panose="02040503050406030204" pitchFamily="18" charset="0"/>
                        </a:rPr>
                        <m:t>𝑚𝑜𝑚𝑒𝑛𝑡𝑢𝑚</m:t>
                      </m:r>
                      <m:r>
                        <a:rPr lang="en-GB" sz="1100" b="0" i="1" smtClean="0">
                          <a:latin typeface="Cambria Math" panose="02040503050406030204" pitchFamily="18" charset="0"/>
                        </a:rPr>
                        <m:t> </m:t>
                      </m:r>
                      <m:r>
                        <a:rPr lang="en-GB" sz="1100" b="0" i="1" smtClean="0">
                          <a:latin typeface="Cambria Math" panose="02040503050406030204" pitchFamily="18" charset="0"/>
                        </a:rPr>
                        <m:t>𝑏𝑒𝑓𝑜𝑟𝑒</m:t>
                      </m:r>
                      <m:r>
                        <a:rPr lang="en-GB" sz="1100" b="0" i="1" smtClean="0">
                          <a:latin typeface="Cambria Math" panose="02040503050406030204" pitchFamily="18" charset="0"/>
                        </a:rPr>
                        <m:t>=</m:t>
                      </m:r>
                    </m:oMath>
                  </m:oMathPara>
                </a14:m>
                <a:endParaRPr lang="en-GB" sz="1100" b="0" i="1" dirty="0">
                  <a:latin typeface="Cambria Math" panose="02040503050406030204" pitchFamily="18" charset="0"/>
                </a:endParaRPr>
              </a:p>
              <a:p>
                <a:endParaRPr lang="en-GB" sz="1100" i="1" dirty="0">
                  <a:latin typeface="Cambria Math" panose="02040503050406030204" pitchFamily="18" charset="0"/>
                </a:endParaRPr>
              </a:p>
              <a:p>
                <a:r>
                  <a:rPr lang="en-GB" sz="1100" dirty="0">
                    <a:solidFill>
                      <a:srgbClr val="00B0F0"/>
                    </a:solidFill>
                    <a:latin typeface="Cambria Math" panose="02040503050406030204" pitchFamily="18" charset="0"/>
                  </a:rPr>
                  <a:t>(Mass </a:t>
                </a:r>
                <a14:m>
                  <m:oMath xmlns:m="http://schemas.openxmlformats.org/officeDocument/2006/math">
                    <m:r>
                      <a:rPr lang="en-GB" sz="1100" b="0" i="0">
                        <a:solidFill>
                          <a:srgbClr val="00B0F0"/>
                        </a:solidFill>
                        <a:latin typeface="Cambria Math" panose="02040503050406030204" pitchFamily="18" charset="0"/>
                        <a:ea typeface="Cambria Math" panose="02040503050406030204" pitchFamily="18" charset="0"/>
                      </a:rPr>
                      <m:t>×</m:t>
                    </m:r>
                  </m:oMath>
                </a14:m>
                <a:r>
                  <a:rPr lang="en-GB" sz="1100" dirty="0">
                    <a:solidFill>
                      <a:srgbClr val="00B0F0"/>
                    </a:solidFill>
                    <a:latin typeface="Cambria Math" panose="02040503050406030204" pitchFamily="18" charset="0"/>
                  </a:rPr>
                  <a:t>Velocity) </a:t>
                </a:r>
                <a:r>
                  <a:rPr lang="en-GB" sz="1100" dirty="0">
                    <a:latin typeface="Cambria Math" panose="02040503050406030204" pitchFamily="18" charset="0"/>
                  </a:rPr>
                  <a:t>+ </a:t>
                </a:r>
                <a:r>
                  <a:rPr lang="en-GB" sz="1100" dirty="0">
                    <a:solidFill>
                      <a:srgbClr val="FF0000"/>
                    </a:solidFill>
                    <a:latin typeface="Cambria Math" panose="02040503050406030204" pitchFamily="18" charset="0"/>
                  </a:rPr>
                  <a:t>(Mass </a:t>
                </a:r>
                <a14:m>
                  <m:oMath xmlns:m="http://schemas.openxmlformats.org/officeDocument/2006/math">
                    <m:r>
                      <a:rPr lang="en-GB" sz="1100" i="0" dirty="0" smtClean="0">
                        <a:solidFill>
                          <a:srgbClr val="FF0000"/>
                        </a:solidFill>
                        <a:latin typeface="Cambria Math" panose="02040503050406030204" pitchFamily="18" charset="0"/>
                        <a:ea typeface="Cambria Math" panose="02040503050406030204" pitchFamily="18" charset="0"/>
                      </a:rPr>
                      <m:t>×</m:t>
                    </m:r>
                  </m:oMath>
                </a14:m>
                <a:r>
                  <a:rPr lang="en-GB" sz="1100" dirty="0">
                    <a:solidFill>
                      <a:srgbClr val="FF0000"/>
                    </a:solidFill>
                    <a:latin typeface="Cambria Math" panose="02040503050406030204" pitchFamily="18" charset="0"/>
                  </a:rPr>
                  <a:t>Velocity)</a:t>
                </a:r>
              </a:p>
              <a:p>
                <a:pPr/>
                <a14:m>
                  <m:oMathPara xmlns:m="http://schemas.openxmlformats.org/officeDocument/2006/math">
                    <m:oMathParaPr>
                      <m:jc m:val="centerGroup"/>
                    </m:oMathParaPr>
                    <m:oMath xmlns:m="http://schemas.openxmlformats.org/officeDocument/2006/math">
                      <m:r>
                        <a:rPr lang="en-GB" sz="1100" b="0" i="0" smtClean="0">
                          <a:latin typeface="Cambria Math" panose="02040503050406030204" pitchFamily="18" charset="0"/>
                        </a:rPr>
                        <m:t> </m:t>
                      </m:r>
                    </m:oMath>
                  </m:oMathPara>
                </a14:m>
                <a:endParaRPr lang="en-GB" sz="1100" b="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ctrlPr>
                            <a:rPr lang="en-GB" sz="1100" b="0" i="1" smtClean="0">
                              <a:latin typeface="Cambria Math" panose="02040503050406030204" pitchFamily="18" charset="0"/>
                            </a:rPr>
                          </m:ctrlPr>
                        </m:dPr>
                        <m:e>
                          <m:r>
                            <a:rPr lang="en-GB" sz="1100" b="0" i="1" smtClean="0">
                              <a:latin typeface="Cambria Math" panose="02040503050406030204" pitchFamily="18" charset="0"/>
                            </a:rPr>
                            <m:t>3 </m:t>
                          </m:r>
                          <m:r>
                            <a:rPr lang="en-GB" sz="1100" b="0" i="1" smtClean="0">
                              <a:latin typeface="Cambria Math" panose="02040503050406030204" pitchFamily="18" charset="0"/>
                              <a:ea typeface="Cambria Math" panose="02040503050406030204" pitchFamily="18" charset="0"/>
                            </a:rPr>
                            <m:t>×2</m:t>
                          </m:r>
                        </m:e>
                      </m:d>
                      <m:r>
                        <a:rPr lang="en-GB" sz="1100" b="0" i="1" smtClean="0">
                          <a:latin typeface="Cambria Math" panose="02040503050406030204" pitchFamily="18" charset="0"/>
                          <a:ea typeface="Cambria Math" panose="02040503050406030204" pitchFamily="18" charset="0"/>
                        </a:rPr>
                        <m:t>+</m:t>
                      </m:r>
                      <m:d>
                        <m:dPr>
                          <m:ctrlPr>
                            <a:rPr lang="en-GB" sz="1100" b="0" i="1" smtClean="0">
                              <a:latin typeface="Cambria Math" panose="02040503050406030204" pitchFamily="18" charset="0"/>
                              <a:ea typeface="Cambria Math" panose="02040503050406030204" pitchFamily="18" charset="0"/>
                            </a:rPr>
                          </m:ctrlPr>
                        </m:dPr>
                        <m:e>
                          <m:r>
                            <a:rPr lang="en-GB" sz="1100" b="0" i="1" smtClean="0">
                              <a:latin typeface="Cambria Math" panose="02040503050406030204" pitchFamily="18" charset="0"/>
                              <a:ea typeface="Cambria Math" panose="02040503050406030204" pitchFamily="18" charset="0"/>
                            </a:rPr>
                            <m:t>8</m:t>
                          </m:r>
                          <m:r>
                            <a:rPr lang="en-GB" sz="1100" i="1">
                              <a:latin typeface="Cambria Math" panose="02040503050406030204" pitchFamily="18" charset="0"/>
                              <a:ea typeface="Cambria Math" panose="02040503050406030204" pitchFamily="18" charset="0"/>
                            </a:rPr>
                            <m:t>×</m:t>
                          </m:r>
                          <m:r>
                            <a:rPr lang="en-GB" sz="1100" b="0" i="1" smtClean="0">
                              <a:latin typeface="Cambria Math" panose="02040503050406030204" pitchFamily="18" charset="0"/>
                              <a:ea typeface="Cambria Math" panose="02040503050406030204" pitchFamily="18" charset="0"/>
                            </a:rPr>
                            <m:t>0</m:t>
                          </m:r>
                        </m:e>
                      </m:d>
                      <m:r>
                        <a:rPr lang="en-GB" sz="1100" b="0" i="1" smtClean="0">
                          <a:latin typeface="Cambria Math" panose="02040503050406030204" pitchFamily="18" charset="0"/>
                          <a:ea typeface="Cambria Math" panose="02040503050406030204" pitchFamily="18" charset="0"/>
                        </a:rPr>
                        <m:t>=</m:t>
                      </m:r>
                      <m:r>
                        <a:rPr lang="en-GB" sz="1100" b="1" i="1" smtClean="0">
                          <a:latin typeface="Cambria Math" panose="02040503050406030204" pitchFamily="18" charset="0"/>
                          <a:ea typeface="Cambria Math" panose="02040503050406030204" pitchFamily="18" charset="0"/>
                        </a:rPr>
                        <m:t>𝟔</m:t>
                      </m:r>
                      <m:r>
                        <a:rPr lang="en-GB" sz="1100" b="1" i="1" smtClean="0">
                          <a:latin typeface="Cambria Math" panose="02040503050406030204" pitchFamily="18" charset="0"/>
                          <a:ea typeface="Cambria Math" panose="02040503050406030204" pitchFamily="18" charset="0"/>
                        </a:rPr>
                        <m:t> </m:t>
                      </m:r>
                      <m:r>
                        <a:rPr lang="en-GB" sz="1100" b="1" i="1" smtClean="0">
                          <a:latin typeface="Cambria Math" panose="02040503050406030204" pitchFamily="18" charset="0"/>
                          <a:ea typeface="Cambria Math" panose="02040503050406030204" pitchFamily="18" charset="0"/>
                        </a:rPr>
                        <m:t>𝒌𝒈𝒎</m:t>
                      </m:r>
                      <m:r>
                        <a:rPr lang="en-GB" sz="1100" b="1" i="1" smtClean="0">
                          <a:latin typeface="Cambria Math" panose="02040503050406030204" pitchFamily="18" charset="0"/>
                          <a:ea typeface="Cambria Math" panose="02040503050406030204" pitchFamily="18" charset="0"/>
                        </a:rPr>
                        <m:t>/</m:t>
                      </m:r>
                      <m:r>
                        <a:rPr lang="en-GB" sz="1100" b="1" i="1" smtClean="0">
                          <a:latin typeface="Cambria Math" panose="02040503050406030204" pitchFamily="18" charset="0"/>
                          <a:ea typeface="Cambria Math" panose="02040503050406030204" pitchFamily="18" charset="0"/>
                        </a:rPr>
                        <m:t>𝒔</m:t>
                      </m:r>
                      <m:r>
                        <a:rPr lang="en-GB" sz="1100" b="1" i="1" smtClean="0">
                          <a:latin typeface="Cambria Math" panose="02040503050406030204" pitchFamily="18" charset="0"/>
                        </a:rPr>
                        <m:t> </m:t>
                      </m:r>
                    </m:oMath>
                  </m:oMathPara>
                </a14:m>
                <a:endParaRPr lang="en-GB" sz="1100" b="1" dirty="0"/>
              </a:p>
            </p:txBody>
          </p:sp>
        </mc:Choice>
        <mc:Fallback xmlns="">
          <p:sp>
            <p:nvSpPr>
              <p:cNvPr id="13" name="TextBox 12"/>
              <p:cNvSpPr txBox="1">
                <a:spLocks noRot="1" noChangeAspect="1" noMove="1" noResize="1" noEditPoints="1" noAdjustHandles="1" noChangeArrowheads="1" noChangeShapeType="1" noTextEdit="1"/>
              </p:cNvSpPr>
              <p:nvPr/>
            </p:nvSpPr>
            <p:spPr>
              <a:xfrm>
                <a:off x="2044598" y="8628393"/>
                <a:ext cx="2253822" cy="846386"/>
              </a:xfrm>
              <a:prstGeom prst="rect">
                <a:avLst/>
              </a:prstGeom>
              <a:blipFill>
                <a:blip r:embed="rId9"/>
                <a:stretch>
                  <a:fillRect l="-3784" r="-2973" b="-719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4597682" y="8540257"/>
                <a:ext cx="2295234" cy="1502976"/>
              </a:xfrm>
              <a:prstGeom prst="rect">
                <a:avLst/>
              </a:prstGeom>
              <a:noFill/>
            </p:spPr>
            <p:txBody>
              <a:bodyPr wrap="square" lIns="0" tIns="0" rIns="0" bIns="0" rtlCol="0">
                <a:spAutoFit/>
              </a:bodyPr>
              <a:lstStyle/>
              <a:p>
                <a:r>
                  <a:rPr lang="en-GB" sz="1100" b="0" dirty="0"/>
                  <a:t>S</a:t>
                </a:r>
                <a14:m>
                  <m:oMath xmlns:m="http://schemas.openxmlformats.org/officeDocument/2006/math">
                    <m:r>
                      <a:rPr lang="en-GB" sz="1100" b="0" i="1" smtClean="0">
                        <a:latin typeface="Cambria Math" panose="02040503050406030204" pitchFamily="18" charset="0"/>
                      </a:rPr>
                      <m:t>𝑖𝑛𝑐𝑒</m:t>
                    </m:r>
                    <m:r>
                      <a:rPr lang="en-GB" sz="1100" b="0" i="1" smtClean="0">
                        <a:latin typeface="Cambria Math" panose="02040503050406030204" pitchFamily="18" charset="0"/>
                      </a:rPr>
                      <m:t> </m:t>
                    </m:r>
                    <m:r>
                      <a:rPr lang="en-GB" sz="1100" b="0" i="1" smtClean="0">
                        <a:latin typeface="Cambria Math" panose="02040503050406030204" pitchFamily="18" charset="0"/>
                      </a:rPr>
                      <m:t>𝑚𝑜𝑚𝑒𝑛𝑡𝑢𝑚</m:t>
                    </m:r>
                    <m:r>
                      <a:rPr lang="en-GB" sz="1100" b="0" i="1" smtClean="0">
                        <a:latin typeface="Cambria Math" panose="02040503050406030204" pitchFamily="18" charset="0"/>
                      </a:rPr>
                      <m:t> </m:t>
                    </m:r>
                    <m:r>
                      <a:rPr lang="en-GB" sz="1100" b="0" i="1" smtClean="0">
                        <a:latin typeface="Cambria Math" panose="02040503050406030204" pitchFamily="18" charset="0"/>
                      </a:rPr>
                      <m:t>𝑖𝑠</m:t>
                    </m:r>
                    <m:r>
                      <a:rPr lang="en-GB" sz="1100" b="0" i="1" smtClean="0">
                        <a:latin typeface="Cambria Math" panose="02040503050406030204" pitchFamily="18" charset="0"/>
                      </a:rPr>
                      <m:t> </m:t>
                    </m:r>
                    <m:r>
                      <a:rPr lang="en-GB" sz="1100" b="0" i="1" smtClean="0">
                        <a:latin typeface="Cambria Math" panose="02040503050406030204" pitchFamily="18" charset="0"/>
                      </a:rPr>
                      <m:t>𝑐𝑜𝑛𝑠𝑒𝑟𝑣𝑒𝑑</m:t>
                    </m:r>
                  </m:oMath>
                </a14:m>
                <a:r>
                  <a:rPr lang="en-GB" sz="1100" b="0" i="1" dirty="0">
                    <a:latin typeface="Cambria Math" panose="02040503050406030204" pitchFamily="18" charset="0"/>
                  </a:rPr>
                  <a:t>,  momentum after  is also  = </a:t>
                </a:r>
                <a14:m>
                  <m:oMath xmlns:m="http://schemas.openxmlformats.org/officeDocument/2006/math">
                    <m:r>
                      <a:rPr lang="en-GB" sz="1100" b="1" i="1">
                        <a:latin typeface="Cambria Math" panose="02040503050406030204" pitchFamily="18" charset="0"/>
                        <a:ea typeface="Cambria Math" panose="02040503050406030204" pitchFamily="18" charset="0"/>
                      </a:rPr>
                      <m:t>𝟔</m:t>
                    </m:r>
                    <m:r>
                      <a:rPr lang="en-GB" sz="1100" b="1" i="1">
                        <a:latin typeface="Cambria Math" panose="02040503050406030204" pitchFamily="18" charset="0"/>
                        <a:ea typeface="Cambria Math" panose="02040503050406030204" pitchFamily="18" charset="0"/>
                      </a:rPr>
                      <m:t> </m:t>
                    </m:r>
                    <m:r>
                      <a:rPr lang="en-GB" sz="1100" b="1" i="1">
                        <a:latin typeface="Cambria Math" panose="02040503050406030204" pitchFamily="18" charset="0"/>
                        <a:ea typeface="Cambria Math" panose="02040503050406030204" pitchFamily="18" charset="0"/>
                      </a:rPr>
                      <m:t>𝒌𝒈𝒎</m:t>
                    </m:r>
                    <m:r>
                      <a:rPr lang="en-GB" sz="1100" b="1" i="1">
                        <a:latin typeface="Cambria Math" panose="02040503050406030204" pitchFamily="18" charset="0"/>
                        <a:ea typeface="Cambria Math" panose="02040503050406030204" pitchFamily="18" charset="0"/>
                      </a:rPr>
                      <m:t>/</m:t>
                    </m:r>
                    <m:r>
                      <a:rPr lang="en-GB" sz="1100" b="1" i="1">
                        <a:latin typeface="Cambria Math" panose="02040503050406030204" pitchFamily="18" charset="0"/>
                        <a:ea typeface="Cambria Math" panose="02040503050406030204" pitchFamily="18" charset="0"/>
                      </a:rPr>
                      <m:t>𝒔</m:t>
                    </m:r>
                    <m:r>
                      <a:rPr lang="en-GB" sz="1100" b="1" i="1">
                        <a:latin typeface="Cambria Math" panose="02040503050406030204" pitchFamily="18" charset="0"/>
                      </a:rPr>
                      <m:t> </m:t>
                    </m:r>
                  </m:oMath>
                </a14:m>
                <a:endParaRPr lang="en-GB" sz="1100" b="1" dirty="0"/>
              </a:p>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 </m:t>
                      </m:r>
                    </m:oMath>
                  </m:oMathPara>
                </a14:m>
                <a:endParaRPr lang="en-GB" sz="11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𝑣</m:t>
                      </m:r>
                      <m:r>
                        <a:rPr lang="en-GB" sz="1100" b="0" i="1" smtClean="0">
                          <a:latin typeface="Cambria Math" panose="02040503050406030204" pitchFamily="18" charset="0"/>
                        </a:rPr>
                        <m:t>= </m:t>
                      </m:r>
                      <m:f>
                        <m:fPr>
                          <m:ctrlPr>
                            <a:rPr lang="en-GB" sz="1100" b="0" i="1" smtClean="0">
                              <a:latin typeface="Cambria Math" panose="02040503050406030204" pitchFamily="18" charset="0"/>
                            </a:rPr>
                          </m:ctrlPr>
                        </m:fPr>
                        <m:num>
                          <m:r>
                            <a:rPr lang="en-GB" sz="1100" b="0" i="1" smtClean="0">
                              <a:latin typeface="Cambria Math" panose="02040503050406030204" pitchFamily="18" charset="0"/>
                              <a:ea typeface="Cambria Math" panose="02040503050406030204" pitchFamily="18" charset="0"/>
                            </a:rPr>
                            <m:t>𝜌</m:t>
                          </m:r>
                        </m:num>
                        <m:den>
                          <m:r>
                            <a:rPr lang="en-GB" sz="1100" b="0" i="1" smtClean="0">
                              <a:latin typeface="Cambria Math" panose="02040503050406030204" pitchFamily="18" charset="0"/>
                            </a:rPr>
                            <m:t>𝑚</m:t>
                          </m:r>
                        </m:den>
                      </m:f>
                      <m:r>
                        <a:rPr lang="en-GB" sz="1100" b="0" i="1" smtClean="0">
                          <a:latin typeface="Cambria Math" panose="02040503050406030204" pitchFamily="18" charset="0"/>
                        </a:rPr>
                        <m:t>= </m:t>
                      </m:r>
                      <m:f>
                        <m:fPr>
                          <m:ctrlPr>
                            <a:rPr lang="en-GB" sz="1100" i="1">
                              <a:latin typeface="Cambria Math" panose="02040503050406030204" pitchFamily="18" charset="0"/>
                            </a:rPr>
                          </m:ctrlPr>
                        </m:fPr>
                        <m:num>
                          <m:r>
                            <a:rPr lang="en-GB" sz="1100" b="0" i="1" smtClean="0">
                              <a:latin typeface="Cambria Math" panose="02040503050406030204" pitchFamily="18" charset="0"/>
                            </a:rPr>
                            <m:t>6</m:t>
                          </m:r>
                        </m:num>
                        <m:den>
                          <m:r>
                            <a:rPr lang="en-GB" sz="1100" b="0" i="1" smtClean="0">
                              <a:latin typeface="Cambria Math" panose="02040503050406030204" pitchFamily="18" charset="0"/>
                            </a:rPr>
                            <m:t>10</m:t>
                          </m:r>
                        </m:den>
                      </m:f>
                    </m:oMath>
                  </m:oMathPara>
                </a14:m>
                <a:endParaRPr lang="en-GB" sz="1100" b="1" dirty="0"/>
              </a:p>
              <a:p>
                <a:endParaRPr lang="en-GB" sz="1100" b="1" dirty="0"/>
              </a:p>
              <a:p>
                <a:pPr/>
                <a14:m>
                  <m:oMathPara xmlns:m="http://schemas.openxmlformats.org/officeDocument/2006/math">
                    <m:oMathParaPr>
                      <m:jc m:val="centerGroup"/>
                    </m:oMathParaPr>
                    <m:oMath xmlns:m="http://schemas.openxmlformats.org/officeDocument/2006/math">
                      <m:r>
                        <a:rPr lang="en-GB" sz="1100" i="1">
                          <a:latin typeface="Cambria Math" panose="02040503050406030204" pitchFamily="18" charset="0"/>
                        </a:rPr>
                        <m:t>𝑣</m:t>
                      </m:r>
                      <m:r>
                        <a:rPr lang="en-GB" sz="1100" i="1">
                          <a:latin typeface="Cambria Math" panose="02040503050406030204" pitchFamily="18" charset="0"/>
                        </a:rPr>
                        <m:t>=</m:t>
                      </m:r>
                      <m:r>
                        <a:rPr lang="en-GB" sz="1100" b="1" i="1" smtClean="0">
                          <a:latin typeface="Cambria Math" panose="02040503050406030204" pitchFamily="18" charset="0"/>
                        </a:rPr>
                        <m:t>𝟎</m:t>
                      </m:r>
                      <m:r>
                        <a:rPr lang="en-GB" sz="1100" b="1" i="1" smtClean="0">
                          <a:latin typeface="Cambria Math" panose="02040503050406030204" pitchFamily="18" charset="0"/>
                        </a:rPr>
                        <m:t>.</m:t>
                      </m:r>
                      <m:r>
                        <a:rPr lang="en-GB" sz="1100" b="1" i="1" smtClean="0">
                          <a:latin typeface="Cambria Math" panose="02040503050406030204" pitchFamily="18" charset="0"/>
                        </a:rPr>
                        <m:t>𝟔</m:t>
                      </m:r>
                      <m:r>
                        <a:rPr lang="en-GB" sz="1100" b="1" i="1" smtClean="0">
                          <a:latin typeface="Cambria Math" panose="02040503050406030204" pitchFamily="18" charset="0"/>
                        </a:rPr>
                        <m:t>𝒎</m:t>
                      </m:r>
                      <m:r>
                        <a:rPr lang="en-GB" sz="1100" b="1" i="1" smtClean="0">
                          <a:latin typeface="Cambria Math" panose="02040503050406030204" pitchFamily="18" charset="0"/>
                        </a:rPr>
                        <m:t>/</m:t>
                      </m:r>
                      <m:r>
                        <a:rPr lang="en-GB" sz="1100" b="1" i="1" smtClean="0">
                          <a:latin typeface="Cambria Math" panose="02040503050406030204" pitchFamily="18" charset="0"/>
                        </a:rPr>
                        <m:t>𝒔</m:t>
                      </m:r>
                    </m:oMath>
                  </m:oMathPara>
                </a14:m>
                <a:endParaRPr lang="en-GB" sz="1100" b="1" dirty="0"/>
              </a:p>
              <a:p>
                <a:endParaRPr lang="en-GB" sz="1100" b="1" dirty="0"/>
              </a:p>
              <a:p>
                <a:endParaRPr lang="en-GB" sz="1100" b="1" dirty="0"/>
              </a:p>
            </p:txBody>
          </p:sp>
        </mc:Choice>
        <mc:Fallback xmlns="">
          <p:sp>
            <p:nvSpPr>
              <p:cNvPr id="40" name="TextBox 39"/>
              <p:cNvSpPr txBox="1">
                <a:spLocks noRot="1" noChangeAspect="1" noMove="1" noResize="1" noEditPoints="1" noAdjustHandles="1" noChangeArrowheads="1" noChangeShapeType="1" noTextEdit="1"/>
              </p:cNvSpPr>
              <p:nvPr/>
            </p:nvSpPr>
            <p:spPr>
              <a:xfrm>
                <a:off x="4597682" y="8540257"/>
                <a:ext cx="2295234" cy="1502976"/>
              </a:xfrm>
              <a:prstGeom prst="rect">
                <a:avLst/>
              </a:prstGeom>
              <a:blipFill>
                <a:blip r:embed="rId10"/>
                <a:stretch>
                  <a:fillRect l="-3714" t="-3644"/>
                </a:stretch>
              </a:blipFill>
            </p:spPr>
            <p:txBody>
              <a:bodyPr/>
              <a:lstStyle/>
              <a:p>
                <a:r>
                  <a:rPr lang="en-GB">
                    <a:noFill/>
                  </a:rPr>
                  <a:t> </a:t>
                </a:r>
              </a:p>
            </p:txBody>
          </p:sp>
        </mc:Fallback>
      </mc:AlternateContent>
      <p:sp>
        <p:nvSpPr>
          <p:cNvPr id="15" name="TextBox 14"/>
          <p:cNvSpPr txBox="1"/>
          <p:nvPr/>
        </p:nvSpPr>
        <p:spPr>
          <a:xfrm>
            <a:off x="2520265" y="8100751"/>
            <a:ext cx="1516313" cy="338554"/>
          </a:xfrm>
          <a:prstGeom prst="rect">
            <a:avLst/>
          </a:prstGeom>
          <a:noFill/>
        </p:spPr>
        <p:txBody>
          <a:bodyPr wrap="none" rtlCol="0">
            <a:spAutoFit/>
          </a:bodyPr>
          <a:lstStyle/>
          <a:p>
            <a:r>
              <a:rPr lang="en-GB" sz="1600" b="1" dirty="0"/>
              <a:t>Before Collision</a:t>
            </a:r>
          </a:p>
        </p:txBody>
      </p:sp>
      <p:sp>
        <p:nvSpPr>
          <p:cNvPr id="41" name="TextBox 40"/>
          <p:cNvSpPr txBox="1"/>
          <p:nvPr/>
        </p:nvSpPr>
        <p:spPr>
          <a:xfrm>
            <a:off x="4900833" y="8100751"/>
            <a:ext cx="1387624" cy="338554"/>
          </a:xfrm>
          <a:prstGeom prst="rect">
            <a:avLst/>
          </a:prstGeom>
          <a:noFill/>
        </p:spPr>
        <p:txBody>
          <a:bodyPr wrap="none" rtlCol="0">
            <a:spAutoFit/>
          </a:bodyPr>
          <a:lstStyle/>
          <a:p>
            <a:r>
              <a:rPr lang="en-GB" sz="1600" b="1" dirty="0"/>
              <a:t>After Collision</a:t>
            </a:r>
          </a:p>
        </p:txBody>
      </p:sp>
    </p:spTree>
    <p:extLst>
      <p:ext uri="{BB962C8B-B14F-4D97-AF65-F5344CB8AC3E}">
        <p14:creationId xmlns:p14="http://schemas.microsoft.com/office/powerpoint/2010/main" val="2551874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7611" y="7139297"/>
            <a:ext cx="6456676" cy="2659240"/>
          </a:xfrm>
          <a:prstGeom prst="rect">
            <a:avLst/>
          </a:prstGeom>
        </p:spPr>
      </p:pic>
      <p:pic>
        <p:nvPicPr>
          <p:cNvPr id="22" name="Picture 21"/>
          <p:cNvPicPr>
            <a:picLocks noChangeAspect="1"/>
          </p:cNvPicPr>
          <p:nvPr/>
        </p:nvPicPr>
        <p:blipFill>
          <a:blip r:embed="rId3"/>
          <a:stretch>
            <a:fillRect/>
          </a:stretch>
        </p:blipFill>
        <p:spPr>
          <a:xfrm>
            <a:off x="10576685" y="7325281"/>
            <a:ext cx="3703817" cy="2291143"/>
          </a:xfrm>
          <a:prstGeom prst="rect">
            <a:avLst/>
          </a:prstGeom>
        </p:spPr>
      </p:pic>
      <p:pic>
        <p:nvPicPr>
          <p:cNvPr id="2050" name="Picture 2" descr="Momentum (1.6.1) | CIE IGCSE Physics Revision Notes 2023 | Save My Exams"/>
          <p:cNvPicPr>
            <a:picLocks noChangeAspect="1" noChangeArrowheads="1"/>
          </p:cNvPicPr>
          <p:nvPr/>
        </p:nvPicPr>
        <p:blipFill rotWithShape="1">
          <a:blip r:embed="rId4">
            <a:extLst>
              <a:ext uri="{28A0092B-C50C-407E-A947-70E740481C1C}">
                <a14:useLocalDpi xmlns:a14="http://schemas.microsoft.com/office/drawing/2010/main" val="0"/>
              </a:ext>
            </a:extLst>
          </a:blip>
          <a:srcRect l="15508" b="4388"/>
          <a:stretch/>
        </p:blipFill>
        <p:spPr bwMode="auto">
          <a:xfrm>
            <a:off x="3278040" y="1651677"/>
            <a:ext cx="3552847" cy="26936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F69EA0A-20D6-4814-A498-FAC178DCF2A8}"/>
              </a:ext>
            </a:extLst>
          </p:cNvPr>
          <p:cNvSpPr txBox="1"/>
          <p:nvPr/>
        </p:nvSpPr>
        <p:spPr>
          <a:xfrm>
            <a:off x="240716" y="501806"/>
            <a:ext cx="4175247" cy="338554"/>
          </a:xfrm>
          <a:prstGeom prst="rect">
            <a:avLst/>
          </a:prstGeom>
          <a:noFill/>
        </p:spPr>
        <p:txBody>
          <a:bodyPr wrap="none" rtlCol="0">
            <a:spAutoFit/>
          </a:bodyPr>
          <a:lstStyle/>
          <a:p>
            <a:pPr algn="ctr" defTabSz="480014">
              <a:defRPr/>
            </a:pPr>
            <a:r>
              <a:rPr lang="en-GB" sz="1600" b="1" u="sng" dirty="0">
                <a:solidFill>
                  <a:prstClr val="black"/>
                </a:solidFill>
                <a:latin typeface="Calibri" panose="020F0502020204030204"/>
              </a:rPr>
              <a:t>Lesson 8: Changes in Momentum (Higher Only)</a:t>
            </a:r>
          </a:p>
        </p:txBody>
      </p:sp>
      <p:sp>
        <p:nvSpPr>
          <p:cNvPr id="24" name="Rectangle 23">
            <a:extLst>
              <a:ext uri="{FF2B5EF4-FFF2-40B4-BE49-F238E27FC236}">
                <a16:creationId xmlns:a16="http://schemas.microsoft.com/office/drawing/2014/main" id="{CE32FD2F-248A-4A1C-8595-FEDAE985D9FF}"/>
              </a:ext>
            </a:extLst>
          </p:cNvPr>
          <p:cNvSpPr/>
          <p:nvPr/>
        </p:nvSpPr>
        <p:spPr>
          <a:xfrm>
            <a:off x="7126651" y="5017683"/>
            <a:ext cx="7086793" cy="48789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600">
              <a:solidFill>
                <a:prstClr val="white"/>
              </a:solidFill>
              <a:latin typeface="Calibri" panose="020F0502020204030204"/>
            </a:endParaRPr>
          </a:p>
        </p:txBody>
      </p:sp>
      <p:sp>
        <p:nvSpPr>
          <p:cNvPr id="25" name="TextBox 24">
            <a:extLst>
              <a:ext uri="{FF2B5EF4-FFF2-40B4-BE49-F238E27FC236}">
                <a16:creationId xmlns:a16="http://schemas.microsoft.com/office/drawing/2014/main" id="{033D83A0-F06F-49E1-A1AF-D60141DED79A}"/>
              </a:ext>
            </a:extLst>
          </p:cNvPr>
          <p:cNvSpPr txBox="1"/>
          <p:nvPr/>
        </p:nvSpPr>
        <p:spPr>
          <a:xfrm>
            <a:off x="7095702" y="4966509"/>
            <a:ext cx="4678252" cy="338554"/>
          </a:xfrm>
          <a:prstGeom prst="rect">
            <a:avLst/>
          </a:prstGeom>
          <a:noFill/>
        </p:spPr>
        <p:txBody>
          <a:bodyPr wrap="square" rtlCol="0">
            <a:spAutoFit/>
          </a:bodyPr>
          <a:lstStyle/>
          <a:p>
            <a:pPr defTabSz="480014">
              <a:defRPr/>
            </a:pPr>
            <a:r>
              <a:rPr lang="en-GB" sz="1600" b="1" u="sng" dirty="0">
                <a:solidFill>
                  <a:prstClr val="black"/>
                </a:solidFill>
                <a:latin typeface="Calibri" panose="020F0502020204030204"/>
              </a:rPr>
              <a:t>Lesson 10: Braking distance and Energy (Triple only)</a:t>
            </a:r>
            <a:endParaRPr lang="en-GB" sz="1600" b="1" u="sng" baseline="30000" dirty="0">
              <a:solidFill>
                <a:prstClr val="black"/>
              </a:solidFill>
              <a:latin typeface="Calibri" panose="020F0502020204030204"/>
            </a:endParaRPr>
          </a:p>
        </p:txBody>
      </p:sp>
      <p:sp>
        <p:nvSpPr>
          <p:cNvPr id="30" name="Rectangle 29">
            <a:extLst>
              <a:ext uri="{FF2B5EF4-FFF2-40B4-BE49-F238E27FC236}">
                <a16:creationId xmlns:a16="http://schemas.microsoft.com/office/drawing/2014/main" id="{8E188F31-4F1B-468E-9D35-A3E320D40A36}"/>
              </a:ext>
            </a:extLst>
          </p:cNvPr>
          <p:cNvSpPr/>
          <p:nvPr/>
        </p:nvSpPr>
        <p:spPr>
          <a:xfrm>
            <a:off x="176453" y="5017684"/>
            <a:ext cx="6716463" cy="48956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600">
              <a:solidFill>
                <a:prstClr val="white"/>
              </a:solidFill>
              <a:latin typeface="Calibri" panose="020F0502020204030204"/>
            </a:endParaRPr>
          </a:p>
        </p:txBody>
      </p:sp>
      <p:sp>
        <p:nvSpPr>
          <p:cNvPr id="75" name="TextBox 74">
            <a:extLst>
              <a:ext uri="{FF2B5EF4-FFF2-40B4-BE49-F238E27FC236}">
                <a16:creationId xmlns:a16="http://schemas.microsoft.com/office/drawing/2014/main" id="{436ED583-2C85-40EA-B903-7C965DEF30A9}"/>
              </a:ext>
            </a:extLst>
          </p:cNvPr>
          <p:cNvSpPr txBox="1"/>
          <p:nvPr/>
        </p:nvSpPr>
        <p:spPr>
          <a:xfrm>
            <a:off x="3545940" y="-15416"/>
            <a:ext cx="6893460" cy="544765"/>
          </a:xfrm>
          <a:prstGeom prst="rect">
            <a:avLst/>
          </a:prstGeom>
          <a:noFill/>
        </p:spPr>
        <p:txBody>
          <a:bodyPr wrap="square" rtlCol="0">
            <a:spAutoFit/>
          </a:bodyPr>
          <a:lstStyle/>
          <a:p>
            <a:pPr defTabSz="480014">
              <a:defRPr/>
            </a:pPr>
            <a:r>
              <a:rPr lang="en-GB" sz="2940" b="1" u="sng" dirty="0">
                <a:solidFill>
                  <a:prstClr val="black"/>
                </a:solidFill>
                <a:latin typeface="Calibri" panose="020F0502020204030204"/>
              </a:rPr>
              <a:t>Forces : Year 9 : Cycle 2   </a:t>
            </a:r>
          </a:p>
        </p:txBody>
      </p:sp>
      <p:sp>
        <p:nvSpPr>
          <p:cNvPr id="87" name="Rectangle 86"/>
          <p:cNvSpPr/>
          <p:nvPr/>
        </p:nvSpPr>
        <p:spPr>
          <a:xfrm>
            <a:off x="254633" y="806568"/>
            <a:ext cx="6403562" cy="954107"/>
          </a:xfrm>
          <a:prstGeom prst="rect">
            <a:avLst/>
          </a:prstGeom>
        </p:spPr>
        <p:txBody>
          <a:bodyPr wrap="square">
            <a:spAutoFit/>
          </a:bodyPr>
          <a:lstStyle/>
          <a:p>
            <a:r>
              <a:rPr lang="en-GB" sz="1400" dirty="0"/>
              <a:t>When a resultant force acts on an object that is moving, or able to move, there is a change in momentum.</a:t>
            </a:r>
          </a:p>
          <a:p>
            <a:r>
              <a:rPr lang="en-GB" sz="1400" dirty="0"/>
              <a:t>This force can be found by combining the equation for Newton's 2</a:t>
            </a:r>
            <a:r>
              <a:rPr lang="en-GB" sz="1400" baseline="30000" dirty="0"/>
              <a:t>nd</a:t>
            </a:r>
            <a:r>
              <a:rPr lang="en-GB" sz="1400" dirty="0"/>
              <a:t> law and the equation used to calculate acceleration: </a:t>
            </a:r>
          </a:p>
        </p:txBody>
      </p:sp>
      <p:sp>
        <p:nvSpPr>
          <p:cNvPr id="36" name="Rectangle 35">
            <a:extLst>
              <a:ext uri="{FF2B5EF4-FFF2-40B4-BE49-F238E27FC236}">
                <a16:creationId xmlns:a16="http://schemas.microsoft.com/office/drawing/2014/main" id="{F8681D5C-C1D2-4BBD-9AE7-4848B0F6E7F6}"/>
              </a:ext>
            </a:extLst>
          </p:cNvPr>
          <p:cNvSpPr/>
          <p:nvPr/>
        </p:nvSpPr>
        <p:spPr>
          <a:xfrm>
            <a:off x="7126651" y="529349"/>
            <a:ext cx="7086793" cy="43805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600">
              <a:solidFill>
                <a:prstClr val="white"/>
              </a:solidFill>
              <a:latin typeface="Calibri" panose="020F0502020204030204"/>
            </a:endParaRPr>
          </a:p>
        </p:txBody>
      </p:sp>
      <p:sp>
        <p:nvSpPr>
          <p:cNvPr id="38" name="TextBox 37">
            <a:extLst>
              <a:ext uri="{FF2B5EF4-FFF2-40B4-BE49-F238E27FC236}">
                <a16:creationId xmlns:a16="http://schemas.microsoft.com/office/drawing/2014/main" id="{8F69EA0A-20D6-4814-A498-FAC178DCF2A8}"/>
              </a:ext>
            </a:extLst>
          </p:cNvPr>
          <p:cNvSpPr txBox="1"/>
          <p:nvPr/>
        </p:nvSpPr>
        <p:spPr>
          <a:xfrm>
            <a:off x="7151910" y="512362"/>
            <a:ext cx="2624565" cy="338554"/>
          </a:xfrm>
          <a:prstGeom prst="rect">
            <a:avLst/>
          </a:prstGeom>
          <a:noFill/>
        </p:spPr>
        <p:txBody>
          <a:bodyPr wrap="none" rtlCol="0">
            <a:spAutoFit/>
          </a:bodyPr>
          <a:lstStyle/>
          <a:p>
            <a:pPr algn="ctr" defTabSz="480014">
              <a:defRPr/>
            </a:pPr>
            <a:r>
              <a:rPr lang="en-GB" sz="1600" b="1" u="sng" dirty="0">
                <a:solidFill>
                  <a:prstClr val="black"/>
                </a:solidFill>
                <a:latin typeface="Calibri" panose="020F0502020204030204"/>
              </a:rPr>
              <a:t>Lesson 9: Stopping Distances</a:t>
            </a:r>
          </a:p>
        </p:txBody>
      </p:sp>
      <p:sp>
        <p:nvSpPr>
          <p:cNvPr id="39" name="TextBox 38">
            <a:extLst>
              <a:ext uri="{FF2B5EF4-FFF2-40B4-BE49-F238E27FC236}">
                <a16:creationId xmlns:a16="http://schemas.microsoft.com/office/drawing/2014/main" id="{033D83A0-F06F-49E1-A1AF-D60141DED79A}"/>
              </a:ext>
            </a:extLst>
          </p:cNvPr>
          <p:cNvSpPr txBox="1"/>
          <p:nvPr/>
        </p:nvSpPr>
        <p:spPr>
          <a:xfrm>
            <a:off x="176453" y="4978072"/>
            <a:ext cx="3560660" cy="338554"/>
          </a:xfrm>
          <a:prstGeom prst="rect">
            <a:avLst/>
          </a:prstGeom>
          <a:noFill/>
        </p:spPr>
        <p:txBody>
          <a:bodyPr wrap="square" rtlCol="0">
            <a:spAutoFit/>
          </a:bodyPr>
          <a:lstStyle/>
          <a:p>
            <a:pPr defTabSz="480014">
              <a:defRPr/>
            </a:pPr>
            <a:r>
              <a:rPr lang="en-GB" sz="1600" b="1" u="sng" dirty="0">
                <a:solidFill>
                  <a:prstClr val="black"/>
                </a:solidFill>
              </a:rPr>
              <a:t>Lesson 11: Crash Hazards</a:t>
            </a:r>
          </a:p>
        </p:txBody>
      </p:sp>
      <mc:AlternateContent xmlns:mc="http://schemas.openxmlformats.org/markup-compatibility/2006" xmlns:a14="http://schemas.microsoft.com/office/drawing/2010/main">
        <mc:Choice Requires="a14">
          <p:sp>
            <p:nvSpPr>
              <p:cNvPr id="43" name="Rectangle 42"/>
              <p:cNvSpPr/>
              <p:nvPr/>
            </p:nvSpPr>
            <p:spPr>
              <a:xfrm>
                <a:off x="547090" y="1943419"/>
                <a:ext cx="1197489" cy="497637"/>
              </a:xfrm>
              <a:prstGeom prst="rect">
                <a:avLst/>
              </a:prstGeom>
              <a:ln>
                <a:solidFill>
                  <a:srgbClr val="FFC000"/>
                </a:solidFill>
              </a:ln>
            </p:spPr>
            <p:txBody>
              <a:bodyPr wrap="square">
                <a:spAutoFit/>
              </a:bodyPr>
              <a:lstStyle/>
              <a:p>
                <a:pPr algn="ctr"/>
                <a14:m>
                  <m:oMath xmlns:m="http://schemas.openxmlformats.org/officeDocument/2006/math">
                    <m:r>
                      <a:rPr lang="en-GB" sz="1800" b="0" i="1" smtClean="0">
                        <a:latin typeface="Cambria Math" panose="02040503050406030204" pitchFamily="18" charset="0"/>
                      </a:rPr>
                      <m:t>𝑎</m:t>
                    </m:r>
                    <m:r>
                      <a:rPr lang="en-GB" sz="1800" b="0" i="1">
                        <a:latin typeface="Cambria Math" panose="02040503050406030204" pitchFamily="18" charset="0"/>
                      </a:rPr>
                      <m:t>= </m:t>
                    </m:r>
                    <m:f>
                      <m:fPr>
                        <m:ctrlPr>
                          <a:rPr lang="en-GB" sz="1800" i="1">
                            <a:latin typeface="Cambria Math" panose="02040503050406030204" pitchFamily="18" charset="0"/>
                          </a:rPr>
                        </m:ctrlPr>
                      </m:fPr>
                      <m:num>
                        <m:r>
                          <a:rPr lang="en-GB" sz="1800" b="0" i="1" smtClean="0">
                            <a:latin typeface="Cambria Math" panose="02040503050406030204" pitchFamily="18" charset="0"/>
                          </a:rPr>
                          <m:t>(</m:t>
                        </m:r>
                        <m:r>
                          <a:rPr lang="en-GB" sz="1800" b="0" i="1" smtClean="0">
                            <a:latin typeface="Cambria Math" panose="02040503050406030204" pitchFamily="18" charset="0"/>
                          </a:rPr>
                          <m:t>𝑣</m:t>
                        </m:r>
                        <m:r>
                          <a:rPr lang="en-GB" sz="1800" b="0" i="1">
                            <a:latin typeface="Cambria Math" panose="02040503050406030204" pitchFamily="18" charset="0"/>
                          </a:rPr>
                          <m:t> −</m:t>
                        </m:r>
                        <m:r>
                          <a:rPr lang="en-GB" sz="1800" b="0" i="1" smtClean="0">
                            <a:latin typeface="Cambria Math" panose="02040503050406030204" pitchFamily="18" charset="0"/>
                          </a:rPr>
                          <m:t>𝑢</m:t>
                        </m:r>
                        <m:r>
                          <a:rPr lang="en-GB" sz="1800" b="0" i="1" smtClean="0">
                            <a:latin typeface="Cambria Math" panose="02040503050406030204" pitchFamily="18" charset="0"/>
                          </a:rPr>
                          <m:t>)</m:t>
                        </m:r>
                      </m:num>
                      <m:den>
                        <m:r>
                          <a:rPr lang="en-GB" sz="1800" b="0" i="1">
                            <a:latin typeface="Cambria Math" panose="02040503050406030204" pitchFamily="18" charset="0"/>
                          </a:rPr>
                          <m:t>𝑡</m:t>
                        </m:r>
                      </m:den>
                    </m:f>
                  </m:oMath>
                </a14:m>
                <a:r>
                  <a:rPr lang="en-GB" sz="1800" dirty="0"/>
                  <a:t>	</a:t>
                </a:r>
                <a:endParaRPr lang="en-GB" sz="1400" dirty="0"/>
              </a:p>
            </p:txBody>
          </p:sp>
        </mc:Choice>
        <mc:Fallback xmlns="">
          <p:sp>
            <p:nvSpPr>
              <p:cNvPr id="43" name="Rectangle 42"/>
              <p:cNvSpPr>
                <a:spLocks noRot="1" noChangeAspect="1" noMove="1" noResize="1" noEditPoints="1" noAdjustHandles="1" noChangeArrowheads="1" noChangeShapeType="1" noTextEdit="1"/>
              </p:cNvSpPr>
              <p:nvPr/>
            </p:nvSpPr>
            <p:spPr>
              <a:xfrm>
                <a:off x="547090" y="1943419"/>
                <a:ext cx="1197489" cy="497637"/>
              </a:xfrm>
              <a:prstGeom prst="rect">
                <a:avLst/>
              </a:prstGeom>
              <a:blipFill>
                <a:blip r:embed="rId5"/>
                <a:stretch>
                  <a:fillRect/>
                </a:stretch>
              </a:blipFill>
              <a:ln>
                <a:solidFill>
                  <a:srgbClr val="FFC000"/>
                </a:solidFill>
              </a:ln>
            </p:spPr>
            <p:txBody>
              <a:bodyPr/>
              <a:lstStyle/>
              <a:p>
                <a:r>
                  <a:rPr lang="en-GB">
                    <a:noFill/>
                  </a:rPr>
                  <a:t> </a:t>
                </a:r>
              </a:p>
            </p:txBody>
          </p:sp>
        </mc:Fallback>
      </mc:AlternateContent>
      <p:sp>
        <p:nvSpPr>
          <p:cNvPr id="61" name="Rectangle 60"/>
          <p:cNvSpPr/>
          <p:nvPr/>
        </p:nvSpPr>
        <p:spPr>
          <a:xfrm>
            <a:off x="7118621" y="760074"/>
            <a:ext cx="7038717" cy="1692771"/>
          </a:xfrm>
          <a:prstGeom prst="rect">
            <a:avLst/>
          </a:prstGeom>
        </p:spPr>
        <p:txBody>
          <a:bodyPr wrap="square">
            <a:spAutoFit/>
          </a:bodyPr>
          <a:lstStyle/>
          <a:p>
            <a:r>
              <a:rPr lang="en-GB" sz="1400" dirty="0"/>
              <a:t>In an emergency, a driver must bring their vehicle to a stop in the shortest distance possible:</a:t>
            </a:r>
          </a:p>
          <a:p>
            <a:endParaRPr lang="en-GB" sz="800" b="1" dirty="0"/>
          </a:p>
          <a:p>
            <a:pPr algn="ctr"/>
            <a:r>
              <a:rPr lang="en-GB" sz="1400" b="1" dirty="0"/>
              <a:t>stopping distance = </a:t>
            </a:r>
            <a:r>
              <a:rPr lang="en-GB" sz="1400" b="1" dirty="0">
                <a:solidFill>
                  <a:srgbClr val="FF0000"/>
                </a:solidFill>
              </a:rPr>
              <a:t>thinking distance </a:t>
            </a:r>
            <a:r>
              <a:rPr lang="en-GB" sz="1400" b="1" dirty="0"/>
              <a:t>+ </a:t>
            </a:r>
            <a:r>
              <a:rPr lang="en-GB" sz="1400" b="1" dirty="0">
                <a:solidFill>
                  <a:srgbClr val="00B0F0"/>
                </a:solidFill>
              </a:rPr>
              <a:t>braking distance</a:t>
            </a:r>
          </a:p>
          <a:p>
            <a:pPr algn="ctr"/>
            <a:endParaRPr lang="en-GB" sz="800" b="1" dirty="0"/>
          </a:p>
          <a:p>
            <a:r>
              <a:rPr lang="en-GB" sz="1400" b="1" dirty="0">
                <a:solidFill>
                  <a:srgbClr val="FF0000"/>
                </a:solidFill>
              </a:rPr>
              <a:t>Thinking distance </a:t>
            </a:r>
            <a:r>
              <a:rPr lang="en-GB" sz="1400" dirty="0"/>
              <a:t>is the distance a vehicle travels in the time it takes for the driver to apply the brakes after realising they need to stop.</a:t>
            </a:r>
          </a:p>
          <a:p>
            <a:r>
              <a:rPr lang="en-GB" sz="1400" b="1" dirty="0">
                <a:solidFill>
                  <a:srgbClr val="00B0F0"/>
                </a:solidFill>
              </a:rPr>
              <a:t>Braking distance </a:t>
            </a:r>
            <a:r>
              <a:rPr lang="en-GB" sz="1400" dirty="0"/>
              <a:t>is the distance a vehicle travels in the time after the driver has applied the brake.</a:t>
            </a:r>
          </a:p>
        </p:txBody>
      </p:sp>
      <p:sp>
        <p:nvSpPr>
          <p:cNvPr id="72" name="Rectangle 71"/>
          <p:cNvSpPr/>
          <p:nvPr/>
        </p:nvSpPr>
        <p:spPr>
          <a:xfrm>
            <a:off x="7352633" y="2440385"/>
            <a:ext cx="2838436" cy="2292935"/>
          </a:xfrm>
          <a:prstGeom prst="rect">
            <a:avLst/>
          </a:prstGeom>
          <a:ln>
            <a:solidFill>
              <a:srgbClr val="00B0F0"/>
            </a:solidFill>
          </a:ln>
        </p:spPr>
        <p:txBody>
          <a:bodyPr wrap="square">
            <a:spAutoFit/>
          </a:bodyPr>
          <a:lstStyle/>
          <a:p>
            <a:r>
              <a:rPr lang="en-GB" sz="1300" b="1" u="sng" dirty="0">
                <a:solidFill>
                  <a:srgbClr val="FF0000"/>
                </a:solidFill>
              </a:rPr>
              <a:t>Thinking distance</a:t>
            </a:r>
          </a:p>
          <a:p>
            <a:r>
              <a:rPr lang="en-GB" sz="1300" dirty="0">
                <a:solidFill>
                  <a:srgbClr val="FF0000"/>
                </a:solidFill>
              </a:rPr>
              <a:t>Reaction times vary from person to person, but are typically 0.2 s to 0.9 s. A driver’s reaction time can be affected by:</a:t>
            </a:r>
          </a:p>
          <a:p>
            <a:pPr marL="171450" indent="-171450">
              <a:buFont typeface="Arial" panose="020B0604020202020204" pitchFamily="34" charset="0"/>
              <a:buChar char="•"/>
            </a:pPr>
            <a:r>
              <a:rPr lang="en-GB" sz="1300" b="1" dirty="0">
                <a:solidFill>
                  <a:srgbClr val="FF0000"/>
                </a:solidFill>
              </a:rPr>
              <a:t>Tiredness</a:t>
            </a:r>
          </a:p>
          <a:p>
            <a:pPr marL="171450" indent="-171450">
              <a:buFont typeface="Arial" panose="020B0604020202020204" pitchFamily="34" charset="0"/>
              <a:buChar char="•"/>
            </a:pPr>
            <a:r>
              <a:rPr lang="en-GB" sz="1300" b="1" dirty="0">
                <a:solidFill>
                  <a:srgbClr val="FF0000"/>
                </a:solidFill>
              </a:rPr>
              <a:t>Drugs</a:t>
            </a:r>
          </a:p>
          <a:p>
            <a:pPr marL="171450" indent="-171450">
              <a:buFont typeface="Arial" panose="020B0604020202020204" pitchFamily="34" charset="0"/>
              <a:buChar char="•"/>
            </a:pPr>
            <a:r>
              <a:rPr lang="en-GB" sz="1300" b="1" dirty="0">
                <a:solidFill>
                  <a:srgbClr val="FF0000"/>
                </a:solidFill>
              </a:rPr>
              <a:t>Alcohol</a:t>
            </a:r>
          </a:p>
          <a:p>
            <a:pPr marL="171450" indent="-171450">
              <a:buFont typeface="Arial" panose="020B0604020202020204" pitchFamily="34" charset="0"/>
              <a:buChar char="•"/>
            </a:pPr>
            <a:r>
              <a:rPr lang="en-GB" sz="1300" b="1" dirty="0">
                <a:solidFill>
                  <a:srgbClr val="FF0000"/>
                </a:solidFill>
              </a:rPr>
              <a:t>Distractions</a:t>
            </a:r>
          </a:p>
          <a:p>
            <a:r>
              <a:rPr lang="en-GB" sz="1300" dirty="0">
                <a:solidFill>
                  <a:srgbClr val="FF0000"/>
                </a:solidFill>
              </a:rPr>
              <a:t>Longer reaction times </a:t>
            </a:r>
            <a:r>
              <a:rPr lang="en-GB" sz="1300" u="sng" dirty="0">
                <a:solidFill>
                  <a:srgbClr val="FF0000"/>
                </a:solidFill>
              </a:rPr>
              <a:t>increase</a:t>
            </a:r>
            <a:r>
              <a:rPr lang="en-GB" sz="1300" dirty="0">
                <a:solidFill>
                  <a:srgbClr val="FF0000"/>
                </a:solidFill>
              </a:rPr>
              <a:t> thinking distance.</a:t>
            </a:r>
          </a:p>
        </p:txBody>
      </p:sp>
      <p:sp>
        <p:nvSpPr>
          <p:cNvPr id="73" name="Rectangle 72"/>
          <p:cNvSpPr/>
          <p:nvPr/>
        </p:nvSpPr>
        <p:spPr>
          <a:xfrm>
            <a:off x="7127508" y="5300081"/>
            <a:ext cx="7116885" cy="954107"/>
          </a:xfrm>
          <a:prstGeom prst="rect">
            <a:avLst/>
          </a:prstGeom>
        </p:spPr>
        <p:txBody>
          <a:bodyPr wrap="square">
            <a:spAutoFit/>
          </a:bodyPr>
          <a:lstStyle/>
          <a:p>
            <a:r>
              <a:rPr lang="en-GB" sz="1400" dirty="0"/>
              <a:t>During braking, the kinetic energy of the moving vehicle is transferred by a force to other forms, mostly </a:t>
            </a:r>
            <a:r>
              <a:rPr lang="en-GB" sz="1400" b="1" dirty="0"/>
              <a:t>thermal energy</a:t>
            </a:r>
            <a:r>
              <a:rPr lang="en-GB" sz="1400" dirty="0"/>
              <a:t> in the brakes and the surroundings. </a:t>
            </a:r>
          </a:p>
          <a:p>
            <a:r>
              <a:rPr lang="en-GB" sz="1400" dirty="0"/>
              <a:t>The energy transferred by the force is called </a:t>
            </a:r>
            <a:r>
              <a:rPr lang="en-GB" sz="1400" b="1" dirty="0"/>
              <a:t>work done</a:t>
            </a:r>
            <a:r>
              <a:rPr lang="en-GB" sz="1400" dirty="0"/>
              <a:t>, and is calculated by the equation: </a:t>
            </a:r>
          </a:p>
          <a:p>
            <a:r>
              <a:rPr lang="en-GB" sz="1400" dirty="0"/>
              <a:t>  </a:t>
            </a:r>
          </a:p>
        </p:txBody>
      </p:sp>
      <p:sp>
        <p:nvSpPr>
          <p:cNvPr id="84" name="Rectangle 83"/>
          <p:cNvSpPr/>
          <p:nvPr/>
        </p:nvSpPr>
        <p:spPr>
          <a:xfrm>
            <a:off x="10637979" y="6507736"/>
            <a:ext cx="5201598" cy="307777"/>
          </a:xfrm>
          <a:prstGeom prst="rect">
            <a:avLst/>
          </a:prstGeom>
        </p:spPr>
        <p:txBody>
          <a:bodyPr wrap="square">
            <a:spAutoFit/>
          </a:bodyPr>
          <a:lstStyle/>
          <a:p>
            <a:r>
              <a:rPr lang="en-GB" sz="1400" dirty="0"/>
              <a:t>Since the car has kinetic energy given by:</a:t>
            </a:r>
          </a:p>
        </p:txBody>
      </p:sp>
      <p:sp>
        <p:nvSpPr>
          <p:cNvPr id="93" name="Rectangle 92"/>
          <p:cNvSpPr/>
          <p:nvPr/>
        </p:nvSpPr>
        <p:spPr>
          <a:xfrm>
            <a:off x="228215" y="5388832"/>
            <a:ext cx="6429980" cy="2031325"/>
          </a:xfrm>
          <a:prstGeom prst="rect">
            <a:avLst/>
          </a:prstGeom>
        </p:spPr>
        <p:txBody>
          <a:bodyPr wrap="square">
            <a:spAutoFit/>
          </a:bodyPr>
          <a:lstStyle/>
          <a:p>
            <a:r>
              <a:rPr lang="en-GB" sz="1400" dirty="0"/>
              <a:t>During a crash large decelerations happen in a very small amount of time.</a:t>
            </a:r>
          </a:p>
          <a:p>
            <a:endParaRPr lang="en-GB" sz="1400" dirty="0"/>
          </a:p>
          <a:p>
            <a:r>
              <a:rPr lang="en-GB" sz="1400" dirty="0"/>
              <a:t>The force exerted on the car and the people inside becomes larger the smaller this time becomes. </a:t>
            </a:r>
          </a:p>
          <a:p>
            <a:endParaRPr lang="en-GB" sz="1400" dirty="0"/>
          </a:p>
          <a:p>
            <a:r>
              <a:rPr lang="en-GB" sz="1400" dirty="0"/>
              <a:t>Cars have several safety features which are designed to </a:t>
            </a:r>
            <a:r>
              <a:rPr lang="en-GB" sz="1400" b="1" dirty="0"/>
              <a:t>increase the time </a:t>
            </a:r>
            <a:r>
              <a:rPr lang="en-GB" sz="1400" dirty="0"/>
              <a:t>of the impact and so </a:t>
            </a:r>
            <a:r>
              <a:rPr lang="en-GB" sz="1400" b="1" dirty="0"/>
              <a:t>decrease the forces </a:t>
            </a:r>
            <a:r>
              <a:rPr lang="en-GB" sz="1400" dirty="0"/>
              <a:t>involved.</a:t>
            </a:r>
          </a:p>
          <a:p>
            <a:endParaRPr lang="en-GB" sz="1400" dirty="0"/>
          </a:p>
          <a:p>
            <a:r>
              <a:rPr lang="en-GB" sz="1400" dirty="0"/>
              <a:t> </a:t>
            </a:r>
          </a:p>
        </p:txBody>
      </p:sp>
      <p:sp>
        <p:nvSpPr>
          <p:cNvPr id="55" name="Rectangle 54"/>
          <p:cNvSpPr/>
          <p:nvPr/>
        </p:nvSpPr>
        <p:spPr>
          <a:xfrm>
            <a:off x="263807" y="4184600"/>
            <a:ext cx="6567080" cy="738664"/>
          </a:xfrm>
          <a:prstGeom prst="rect">
            <a:avLst/>
          </a:prstGeom>
        </p:spPr>
        <p:txBody>
          <a:bodyPr wrap="square">
            <a:spAutoFit/>
          </a:bodyPr>
          <a:lstStyle/>
          <a:p>
            <a:r>
              <a:rPr lang="en-GB" sz="1400" b="1" dirty="0"/>
              <a:t>force (F) is measured in Newton's (N)</a:t>
            </a:r>
          </a:p>
          <a:p>
            <a:r>
              <a:rPr lang="en-GB" sz="1400" b="1" dirty="0"/>
              <a:t>change in momentum (mv - mu) is measured in kilogram metres per second (kg m/s)</a:t>
            </a:r>
          </a:p>
          <a:p>
            <a:r>
              <a:rPr lang="en-GB" sz="1400" b="1" dirty="0"/>
              <a:t>time taken (t) is measured in seconds (s)</a:t>
            </a:r>
          </a:p>
        </p:txBody>
      </p:sp>
      <mc:AlternateContent xmlns:mc="http://schemas.openxmlformats.org/markup-compatibility/2006" xmlns:a14="http://schemas.microsoft.com/office/drawing/2010/main">
        <mc:Choice Requires="a14">
          <p:sp>
            <p:nvSpPr>
              <p:cNvPr id="16" name="Rectangle 15"/>
              <p:cNvSpPr/>
              <p:nvPr/>
            </p:nvSpPr>
            <p:spPr>
              <a:xfrm>
                <a:off x="5753432" y="6140012"/>
                <a:ext cx="6906934" cy="692754"/>
              </a:xfrm>
              <a:prstGeom prst="rect">
                <a:avLst/>
              </a:prstGeom>
            </p:spPr>
            <p:txBody>
              <a:bodyPr wrap="square">
                <a:spAutoFit/>
              </a:bodyPr>
              <a:lstStyle/>
              <a:p>
                <a:pPr algn="ctr">
                  <a:lnSpc>
                    <a:spcPct val="107000"/>
                  </a:lnSpc>
                  <a:spcAft>
                    <a:spcPts val="800"/>
                  </a:spcAft>
                </a:pPr>
                <a14:m>
                  <m:oMath xmlns:m="http://schemas.openxmlformats.org/officeDocument/2006/math">
                    <m:r>
                      <a:rPr lang="en-GB" sz="1200" b="1" i="1" smtClean="0">
                        <a:latin typeface="Cambria Math" panose="02040503050406030204" pitchFamily="18" charset="0"/>
                        <a:ea typeface="Calibri" panose="020F0502020204030204" pitchFamily="34" charset="0"/>
                        <a:cs typeface="Times New Roman" panose="02020603050405020304" pitchFamily="18" charset="0"/>
                      </a:rPr>
                      <m:t>𝑾𝒐𝒓𝒌</m:t>
                    </m:r>
                    <m:r>
                      <a:rPr lang="en-GB" sz="1200" b="1" i="1" smtClean="0">
                        <a:latin typeface="Cambria Math" panose="02040503050406030204" pitchFamily="18" charset="0"/>
                        <a:ea typeface="Calibri" panose="020F0502020204030204" pitchFamily="34" charset="0"/>
                        <a:cs typeface="Times New Roman" panose="02020603050405020304" pitchFamily="18" charset="0"/>
                      </a:rPr>
                      <m:t> </m:t>
                    </m:r>
                    <m:r>
                      <a:rPr lang="en-GB" sz="1200" b="1" i="1" smtClean="0">
                        <a:latin typeface="Cambria Math" panose="02040503050406030204" pitchFamily="18" charset="0"/>
                        <a:ea typeface="Calibri" panose="020F0502020204030204" pitchFamily="34" charset="0"/>
                        <a:cs typeface="Times New Roman" panose="02020603050405020304" pitchFamily="18" charset="0"/>
                      </a:rPr>
                      <m:t>𝑫𝒐𝒏𝒆</m:t>
                    </m:r>
                    <m:r>
                      <a:rPr lang="en-GB" sz="1200" b="1" i="1" smtClean="0">
                        <a:latin typeface="Cambria Math" panose="02040503050406030204" pitchFamily="18" charset="0"/>
                        <a:ea typeface="Calibri" panose="020F0502020204030204" pitchFamily="34" charset="0"/>
                        <a:cs typeface="Times New Roman" panose="02020603050405020304" pitchFamily="18" charset="0"/>
                      </a:rPr>
                      <m:t> </m:t>
                    </m:r>
                    <m:d>
                      <m:dPr>
                        <m:ctrlPr>
                          <a:rPr lang="en-GB" sz="1200" b="1" i="1">
                            <a:latin typeface="Cambria Math" panose="02040503050406030204" pitchFamily="18" charset="0"/>
                            <a:ea typeface="Calibri" panose="020F0502020204030204" pitchFamily="34" charset="0"/>
                            <a:cs typeface="Times New Roman" panose="02020603050405020304" pitchFamily="18" charset="0"/>
                          </a:rPr>
                        </m:ctrlPr>
                      </m:dPr>
                      <m:e>
                        <m:r>
                          <a:rPr lang="en-GB" sz="1200" b="1" i="1" smtClean="0">
                            <a:latin typeface="Cambria Math" panose="02040503050406030204" pitchFamily="18" charset="0"/>
                            <a:ea typeface="Calibri" panose="020F0502020204030204" pitchFamily="34" charset="0"/>
                            <a:cs typeface="Times New Roman" panose="02020603050405020304" pitchFamily="18" charset="0"/>
                          </a:rPr>
                          <m:t>𝑱</m:t>
                        </m:r>
                      </m:e>
                    </m:d>
                    <m:r>
                      <a:rPr lang="en-GB" sz="1200" b="1" i="1">
                        <a:latin typeface="Cambria Math" panose="02040503050406030204" pitchFamily="18" charset="0"/>
                        <a:ea typeface="Calibri" panose="020F0502020204030204" pitchFamily="34" charset="0"/>
                        <a:cs typeface="Times New Roman" panose="02020603050405020304" pitchFamily="18" charset="0"/>
                      </a:rPr>
                      <m:t>=</m:t>
                    </m:r>
                    <m:r>
                      <a:rPr lang="en-GB" sz="1200" b="1" i="1" smtClean="0">
                        <a:latin typeface="Cambria Math" panose="02040503050406030204" pitchFamily="18" charset="0"/>
                        <a:ea typeface="Calibri" panose="020F0502020204030204" pitchFamily="34" charset="0"/>
                        <a:cs typeface="Times New Roman" panose="02020603050405020304" pitchFamily="18" charset="0"/>
                      </a:rPr>
                      <m:t>𝑭𝒐𝒓𝒄𝒆</m:t>
                    </m:r>
                    <m:r>
                      <a:rPr lang="en-GB" sz="1200" b="1" i="1" smtClean="0">
                        <a:latin typeface="Cambria Math" panose="02040503050406030204" pitchFamily="18" charset="0"/>
                        <a:ea typeface="Calibri" panose="020F0502020204030204" pitchFamily="34" charset="0"/>
                        <a:cs typeface="Times New Roman" panose="02020603050405020304" pitchFamily="18" charset="0"/>
                      </a:rPr>
                      <m:t> </m:t>
                    </m:r>
                    <m:d>
                      <m:dPr>
                        <m:ctrlPr>
                          <a:rPr lang="en-GB" sz="1200" b="1" i="1">
                            <a:latin typeface="Cambria Math" panose="02040503050406030204" pitchFamily="18" charset="0"/>
                            <a:ea typeface="Calibri" panose="020F0502020204030204" pitchFamily="34" charset="0"/>
                            <a:cs typeface="Times New Roman" panose="02020603050405020304" pitchFamily="18" charset="0"/>
                          </a:rPr>
                        </m:ctrlPr>
                      </m:dPr>
                      <m:e>
                        <m:r>
                          <a:rPr lang="en-GB" sz="1200" b="1" i="1" smtClean="0">
                            <a:latin typeface="Cambria Math" panose="02040503050406030204" pitchFamily="18" charset="0"/>
                            <a:ea typeface="Calibri" panose="020F0502020204030204" pitchFamily="34" charset="0"/>
                            <a:cs typeface="Times New Roman" panose="02020603050405020304" pitchFamily="18" charset="0"/>
                          </a:rPr>
                          <m:t>𝑵</m:t>
                        </m:r>
                      </m:e>
                    </m:d>
                    <m:r>
                      <a:rPr lang="en-GB" sz="1200" b="1" i="1" smtClean="0">
                        <a:latin typeface="Cambria Math" panose="02040503050406030204" pitchFamily="18" charset="0"/>
                        <a:ea typeface="Cambria Math" panose="02040503050406030204" pitchFamily="18" charset="0"/>
                        <a:cs typeface="Times New Roman" panose="02020603050405020304" pitchFamily="18" charset="0"/>
                      </a:rPr>
                      <m:t>×</m:t>
                    </m:r>
                    <m:r>
                      <a:rPr lang="en-GB" sz="1200" b="1" i="1" smtClean="0">
                        <a:latin typeface="Cambria Math" panose="02040503050406030204" pitchFamily="18" charset="0"/>
                        <a:ea typeface="Calibri" panose="020F0502020204030204" pitchFamily="34" charset="0"/>
                        <a:cs typeface="Times New Roman" panose="02020603050405020304" pitchFamily="18" charset="0"/>
                      </a:rPr>
                      <m:t>𝑫𝒊𝒔𝒕𝒂𝒏𝒄𝒆</m:t>
                    </m:r>
                    <m:r>
                      <a:rPr lang="en-GB" sz="1200" b="1" i="1" smtClean="0">
                        <a:latin typeface="Cambria Math" panose="02040503050406030204" pitchFamily="18" charset="0"/>
                        <a:ea typeface="Calibri" panose="020F0502020204030204" pitchFamily="34" charset="0"/>
                        <a:cs typeface="Times New Roman" panose="02020603050405020304" pitchFamily="18" charset="0"/>
                      </a:rPr>
                      <m:t> </m:t>
                    </m:r>
                    <m:r>
                      <a:rPr lang="en-GB" sz="1200" b="1" i="1" smtClean="0">
                        <a:latin typeface="Cambria Math" panose="02040503050406030204" pitchFamily="18" charset="0"/>
                        <a:ea typeface="Calibri" panose="020F0502020204030204" pitchFamily="34" charset="0"/>
                        <a:cs typeface="Times New Roman" panose="02020603050405020304" pitchFamily="18" charset="0"/>
                      </a:rPr>
                      <m:t>𝑻𝒓𝒂𝒗𝒆𝒍𝒍𝒆𝒅</m:t>
                    </m:r>
                    <m:r>
                      <a:rPr lang="en-GB" sz="1200" b="1" i="1" smtClean="0">
                        <a:latin typeface="Cambria Math" panose="02040503050406030204" pitchFamily="18" charset="0"/>
                        <a:ea typeface="Calibri" panose="020F0502020204030204" pitchFamily="34" charset="0"/>
                        <a:cs typeface="Times New Roman" panose="02020603050405020304" pitchFamily="18" charset="0"/>
                      </a:rPr>
                      <m:t> (</m:t>
                    </m:r>
                    <m:r>
                      <a:rPr lang="en-GB" sz="1200" b="1" i="1" smtClean="0">
                        <a:latin typeface="Cambria Math" panose="02040503050406030204" pitchFamily="18" charset="0"/>
                        <a:ea typeface="Calibri" panose="020F0502020204030204" pitchFamily="34" charset="0"/>
                        <a:cs typeface="Times New Roman" panose="02020603050405020304" pitchFamily="18" charset="0"/>
                      </a:rPr>
                      <m:t>𝒎</m:t>
                    </m:r>
                    <m:r>
                      <a:rPr lang="en-GB" sz="1200" b="1" i="1">
                        <a:latin typeface="Cambria Math" panose="02040503050406030204" pitchFamily="18" charset="0"/>
                        <a:ea typeface="Calibri" panose="020F0502020204030204" pitchFamily="34" charset="0"/>
                        <a:cs typeface="Times New Roman" panose="02020603050405020304" pitchFamily="18" charset="0"/>
                      </a:rPr>
                      <m:t>)</m:t>
                    </m:r>
                  </m:oMath>
                </a14:m>
                <a:r>
                  <a:rPr lang="en-GB" sz="1200" dirty="0">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ea typeface="Calibri" panose="020F0502020204030204" pitchFamily="34" charset="0"/>
                          <a:cs typeface="Times New Roman" panose="02020603050405020304" pitchFamily="18" charset="0"/>
                        </a:rPr>
                        <m:t>𝑬</m:t>
                      </m:r>
                      <m:r>
                        <a:rPr lang="en-GB" sz="1200" b="1" i="1">
                          <a:latin typeface="Cambria Math" panose="02040503050406030204" pitchFamily="18" charset="0"/>
                          <a:ea typeface="Calibri" panose="020F0502020204030204" pitchFamily="34" charset="0"/>
                          <a:cs typeface="Times New Roman" panose="02020603050405020304" pitchFamily="18" charset="0"/>
                        </a:rPr>
                        <m:t>=</m:t>
                      </m:r>
                      <m:r>
                        <a:rPr lang="en-GB" sz="1200" b="1" i="1" smtClean="0">
                          <a:latin typeface="Cambria Math" panose="02040503050406030204" pitchFamily="18" charset="0"/>
                          <a:ea typeface="Calibri" panose="020F0502020204030204" pitchFamily="34" charset="0"/>
                          <a:cs typeface="Times New Roman" panose="02020603050405020304" pitchFamily="18" charset="0"/>
                        </a:rPr>
                        <m:t>𝑭</m:t>
                      </m:r>
                      <m:r>
                        <a:rPr lang="en-GB" sz="1200" b="1" i="1">
                          <a:latin typeface="Cambria Math" panose="02040503050406030204" pitchFamily="18" charset="0"/>
                          <a:ea typeface="Cambria Math" panose="02040503050406030204" pitchFamily="18" charset="0"/>
                          <a:cs typeface="Times New Roman" panose="02020603050405020304" pitchFamily="18" charset="0"/>
                        </a:rPr>
                        <m:t>×</m:t>
                      </m:r>
                      <m:r>
                        <a:rPr lang="en-GB" sz="1200" b="1" i="1" smtClean="0">
                          <a:latin typeface="Cambria Math" panose="02040503050406030204" pitchFamily="18" charset="0"/>
                          <a:ea typeface="Cambria Math" panose="02040503050406030204" pitchFamily="18" charset="0"/>
                          <a:cs typeface="Times New Roman" panose="02020603050405020304" pitchFamily="18" charset="0"/>
                        </a:rPr>
                        <m:t>𝒅</m:t>
                      </m:r>
                    </m:oMath>
                  </m:oMathPara>
                </a14:m>
                <a:endParaRPr lang="en-GB" sz="1200" dirty="0"/>
              </a:p>
            </p:txBody>
          </p:sp>
        </mc:Choice>
        <mc:Fallback xmlns="">
          <p:sp>
            <p:nvSpPr>
              <p:cNvPr id="16" name="Rectangle 15"/>
              <p:cNvSpPr>
                <a:spLocks noRot="1" noChangeAspect="1" noMove="1" noResize="1" noEditPoints="1" noAdjustHandles="1" noChangeArrowheads="1" noChangeShapeType="1" noTextEdit="1"/>
              </p:cNvSpPr>
              <p:nvPr/>
            </p:nvSpPr>
            <p:spPr>
              <a:xfrm>
                <a:off x="5753432" y="6140012"/>
                <a:ext cx="6906934" cy="692754"/>
              </a:xfrm>
              <a:prstGeom prst="rect">
                <a:avLst/>
              </a:prstGeom>
              <a:blipFill>
                <a:blip r:embed="rId6"/>
                <a:stretch>
                  <a:fillRect/>
                </a:stretch>
              </a:blipFill>
            </p:spPr>
            <p:txBody>
              <a:bodyPr/>
              <a:lstStyle/>
              <a:p>
                <a:r>
                  <a:rPr lang="en-GB">
                    <a:noFill/>
                  </a:rPr>
                  <a:t> </a:t>
                </a:r>
              </a:p>
            </p:txBody>
          </p:sp>
        </mc:Fallback>
      </mc:AlternateContent>
      <p:sp>
        <p:nvSpPr>
          <p:cNvPr id="64" name="Rectangle 63"/>
          <p:cNvSpPr/>
          <p:nvPr/>
        </p:nvSpPr>
        <p:spPr>
          <a:xfrm>
            <a:off x="7192743" y="7962550"/>
            <a:ext cx="3445236" cy="2677656"/>
          </a:xfrm>
          <a:prstGeom prst="rect">
            <a:avLst/>
          </a:prstGeom>
        </p:spPr>
        <p:txBody>
          <a:bodyPr wrap="square">
            <a:spAutoFit/>
          </a:bodyPr>
          <a:lstStyle/>
          <a:p>
            <a:r>
              <a:rPr lang="en-GB" sz="1400" dirty="0"/>
              <a:t>Distance is proportional to velocity squared.</a:t>
            </a:r>
          </a:p>
          <a:p>
            <a:endParaRPr lang="en-GB" sz="1400" dirty="0"/>
          </a:p>
          <a:p>
            <a:r>
              <a:rPr lang="en-GB" sz="1400" dirty="0"/>
              <a:t>If the cars speed doubles then stopping distance increases 4 times (2</a:t>
            </a:r>
            <a:r>
              <a:rPr lang="en-GB" sz="1400" baseline="30000" dirty="0"/>
              <a:t>2</a:t>
            </a:r>
            <a:r>
              <a:rPr lang="en-GB" sz="1400" dirty="0"/>
              <a:t>).</a:t>
            </a:r>
          </a:p>
          <a:p>
            <a:endParaRPr lang="en-GB" sz="1400" dirty="0"/>
          </a:p>
          <a:p>
            <a:r>
              <a:rPr lang="en-GB" sz="1400" dirty="0"/>
              <a:t>If the cars speed triples then stopping distance increases 9 times (3</a:t>
            </a:r>
            <a:r>
              <a:rPr lang="en-GB" sz="1400" baseline="30000" dirty="0"/>
              <a:t>2</a:t>
            </a:r>
            <a:r>
              <a:rPr lang="en-GB" sz="1400" dirty="0"/>
              <a:t>). </a:t>
            </a:r>
          </a:p>
          <a:p>
            <a:r>
              <a:rPr lang="en-GB" sz="1400" dirty="0"/>
              <a:t> </a:t>
            </a:r>
          </a:p>
          <a:p>
            <a:r>
              <a:rPr lang="en-GB" sz="1400" dirty="0"/>
              <a:t> </a:t>
            </a:r>
          </a:p>
          <a:p>
            <a:endParaRPr lang="en-GB" sz="1400" dirty="0"/>
          </a:p>
          <a:p>
            <a:endParaRPr lang="en-GB" sz="1400" dirty="0"/>
          </a:p>
          <a:p>
            <a:endParaRPr lang="en-GB" sz="1400" dirty="0"/>
          </a:p>
        </p:txBody>
      </p:sp>
      <p:sp>
        <p:nvSpPr>
          <p:cNvPr id="46" name="Right Arrow 17">
            <a:extLst>
              <a:ext uri="{FF2B5EF4-FFF2-40B4-BE49-F238E27FC236}">
                <a16:creationId xmlns:a16="http://schemas.microsoft.com/office/drawing/2014/main" id="{2111F316-A1BB-4FC2-9A71-BE8AC15C318F}"/>
              </a:ext>
            </a:extLst>
          </p:cNvPr>
          <p:cNvSpPr/>
          <p:nvPr/>
        </p:nvSpPr>
        <p:spPr>
          <a:xfrm rot="10800000">
            <a:off x="6658196" y="6950242"/>
            <a:ext cx="542108" cy="463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600">
              <a:solidFill>
                <a:prstClr val="white"/>
              </a:solidFill>
              <a:latin typeface="Calibri" panose="020F0502020204030204"/>
            </a:endParaRPr>
          </a:p>
        </p:txBody>
      </p:sp>
      <p:sp>
        <p:nvSpPr>
          <p:cNvPr id="41" name="Rectangle 40">
            <a:extLst>
              <a:ext uri="{FF2B5EF4-FFF2-40B4-BE49-F238E27FC236}">
                <a16:creationId xmlns:a16="http://schemas.microsoft.com/office/drawing/2014/main" id="{8E188F31-4F1B-468E-9D35-A3E320D40A36}"/>
              </a:ext>
            </a:extLst>
          </p:cNvPr>
          <p:cNvSpPr/>
          <p:nvPr/>
        </p:nvSpPr>
        <p:spPr>
          <a:xfrm>
            <a:off x="193767" y="520904"/>
            <a:ext cx="6671360" cy="4389026"/>
          </a:xfrm>
          <a:prstGeom prst="rect">
            <a:avLst/>
          </a:prstGeom>
          <a:noFill/>
          <a:ln>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600">
              <a:solidFill>
                <a:prstClr val="white"/>
              </a:solidFill>
              <a:latin typeface="Calibri" panose="020F0502020204030204"/>
            </a:endParaRPr>
          </a:p>
        </p:txBody>
      </p:sp>
      <p:cxnSp>
        <p:nvCxnSpPr>
          <p:cNvPr id="3" name="Straight Arrow Connector 2"/>
          <p:cNvCxnSpPr/>
          <p:nvPr/>
        </p:nvCxnSpPr>
        <p:spPr>
          <a:xfrm>
            <a:off x="971008" y="2428875"/>
            <a:ext cx="294723" cy="806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2132091" y="2391439"/>
            <a:ext cx="389409" cy="8439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tangle 10"/>
              <p:cNvSpPr/>
              <p:nvPr/>
            </p:nvSpPr>
            <p:spPr>
              <a:xfrm>
                <a:off x="583496" y="3235392"/>
                <a:ext cx="2164375" cy="678519"/>
              </a:xfrm>
              <a:prstGeom prst="rect">
                <a:avLst/>
              </a:prstGeom>
              <a:ln>
                <a:solidFill>
                  <a:srgbClr val="92D05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𝑭</m:t>
                      </m:r>
                      <m:r>
                        <a:rPr lang="en-GB" sz="2000" b="1" i="1">
                          <a:latin typeface="Cambria Math" panose="02040503050406030204" pitchFamily="18" charset="0"/>
                        </a:rPr>
                        <m:t>= </m:t>
                      </m:r>
                      <m:f>
                        <m:fPr>
                          <m:ctrlPr>
                            <a:rPr lang="en-GB" sz="2000" b="1" i="1">
                              <a:latin typeface="Cambria Math" panose="02040503050406030204" pitchFamily="18" charset="0"/>
                            </a:rPr>
                          </m:ctrlPr>
                        </m:fPr>
                        <m:num>
                          <m:r>
                            <a:rPr lang="en-GB" sz="2000" b="1" i="1">
                              <a:latin typeface="Cambria Math" panose="02040503050406030204" pitchFamily="18" charset="0"/>
                            </a:rPr>
                            <m:t>(</m:t>
                          </m:r>
                          <m:r>
                            <a:rPr lang="en-GB" sz="2000" b="1" i="1" smtClean="0">
                              <a:latin typeface="Cambria Math" panose="02040503050406030204" pitchFamily="18" charset="0"/>
                            </a:rPr>
                            <m:t>𝒎</m:t>
                          </m:r>
                          <m:r>
                            <a:rPr lang="en-GB" sz="2000" b="1" i="1">
                              <a:latin typeface="Cambria Math" panose="02040503050406030204" pitchFamily="18" charset="0"/>
                            </a:rPr>
                            <m:t>𝒗</m:t>
                          </m:r>
                          <m:r>
                            <a:rPr lang="en-GB" sz="2000" b="1" i="1">
                              <a:latin typeface="Cambria Math" panose="02040503050406030204" pitchFamily="18" charset="0"/>
                            </a:rPr>
                            <m:t> −</m:t>
                          </m:r>
                          <m:r>
                            <a:rPr lang="en-GB" sz="2000" b="1" i="1" smtClean="0">
                              <a:latin typeface="Cambria Math" panose="02040503050406030204" pitchFamily="18" charset="0"/>
                            </a:rPr>
                            <m:t>𝒎</m:t>
                          </m:r>
                          <m:r>
                            <a:rPr lang="en-GB" sz="2000" b="1" i="1">
                              <a:latin typeface="Cambria Math" panose="02040503050406030204" pitchFamily="18" charset="0"/>
                            </a:rPr>
                            <m:t>𝒖</m:t>
                          </m:r>
                          <m:r>
                            <a:rPr lang="en-GB" sz="2000" b="1" i="1">
                              <a:latin typeface="Cambria Math" panose="02040503050406030204" pitchFamily="18" charset="0"/>
                            </a:rPr>
                            <m:t>)</m:t>
                          </m:r>
                        </m:num>
                        <m:den>
                          <m:r>
                            <a:rPr lang="en-GB" sz="2000" b="1" i="1">
                              <a:latin typeface="Cambria Math" panose="02040503050406030204" pitchFamily="18" charset="0"/>
                            </a:rPr>
                            <m:t>𝒕</m:t>
                          </m:r>
                        </m:den>
                      </m:f>
                    </m:oMath>
                  </m:oMathPara>
                </a14:m>
                <a:endParaRPr lang="en-GB" b="1" dirty="0"/>
              </a:p>
            </p:txBody>
          </p:sp>
        </mc:Choice>
        <mc:Fallback xmlns="">
          <p:sp>
            <p:nvSpPr>
              <p:cNvPr id="11" name="Rectangle 10"/>
              <p:cNvSpPr>
                <a:spLocks noRot="1" noChangeAspect="1" noMove="1" noResize="1" noEditPoints="1" noAdjustHandles="1" noChangeArrowheads="1" noChangeShapeType="1" noTextEdit="1"/>
              </p:cNvSpPr>
              <p:nvPr/>
            </p:nvSpPr>
            <p:spPr>
              <a:xfrm>
                <a:off x="583496" y="3235392"/>
                <a:ext cx="2164375" cy="678519"/>
              </a:xfrm>
              <a:prstGeom prst="rect">
                <a:avLst/>
              </a:prstGeom>
              <a:blipFill>
                <a:blip r:embed="rId7"/>
                <a:stretch>
                  <a:fillRect/>
                </a:stretch>
              </a:blipFill>
              <a:ln>
                <a:solidFill>
                  <a:srgbClr val="92D05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998073" y="2012333"/>
                <a:ext cx="1311578" cy="369332"/>
              </a:xfrm>
              <a:prstGeom prst="rect">
                <a:avLst/>
              </a:prstGeom>
              <a:ln>
                <a:solidFill>
                  <a:schemeClr val="accent1"/>
                </a:solidFill>
              </a:ln>
            </p:spPr>
            <p:txBody>
              <a:bodyPr wrap="none">
                <a:spAutoFit/>
              </a:bodyPr>
              <a:lstStyle/>
              <a:p>
                <a:pPr/>
                <a14:m>
                  <m:oMathPara xmlns:m="http://schemas.openxmlformats.org/officeDocument/2006/math">
                    <m:oMathParaPr>
                      <m:jc m:val="center"/>
                    </m:oMathParaPr>
                    <m:oMath xmlns:m="http://schemas.openxmlformats.org/officeDocument/2006/math">
                      <m:r>
                        <a:rPr lang="en-GB" sz="1800" b="0" i="1">
                          <a:latin typeface="Cambria Math" panose="02040503050406030204" pitchFamily="18" charset="0"/>
                          <a:ea typeface="Calibri" panose="020F0502020204030204" pitchFamily="34" charset="0"/>
                          <a:cs typeface="Times New Roman" panose="02020603050405020304" pitchFamily="18" charset="0"/>
                        </a:rPr>
                        <m:t>𝐹</m:t>
                      </m:r>
                      <m:r>
                        <a:rPr lang="en-GB" sz="1800" b="0" i="1">
                          <a:latin typeface="Cambria Math" panose="02040503050406030204" pitchFamily="18" charset="0"/>
                          <a:ea typeface="Calibri" panose="020F0502020204030204" pitchFamily="34" charset="0"/>
                          <a:cs typeface="Times New Roman" panose="02020603050405020304" pitchFamily="18" charset="0"/>
                        </a:rPr>
                        <m:t>=</m:t>
                      </m:r>
                      <m:r>
                        <a:rPr lang="en-GB" sz="1800" b="0" i="1">
                          <a:latin typeface="Cambria Math" panose="02040503050406030204" pitchFamily="18" charset="0"/>
                          <a:ea typeface="Calibri" panose="020F0502020204030204" pitchFamily="34" charset="0"/>
                          <a:cs typeface="Times New Roman" panose="02020603050405020304" pitchFamily="18" charset="0"/>
                        </a:rPr>
                        <m:t>𝑚</m:t>
                      </m:r>
                      <m:r>
                        <a:rPr lang="en-GB" sz="1800" b="0" i="1">
                          <a:latin typeface="Cambria Math" panose="02040503050406030204" pitchFamily="18" charset="0"/>
                          <a:ea typeface="Cambria Math" panose="02040503050406030204" pitchFamily="18" charset="0"/>
                          <a:cs typeface="Times New Roman" panose="02020603050405020304" pitchFamily="18" charset="0"/>
                        </a:rPr>
                        <m:t>×</m:t>
                      </m:r>
                      <m:r>
                        <a:rPr lang="en-GB" sz="1800" b="0" i="1">
                          <a:latin typeface="Cambria Math" panose="02040503050406030204" pitchFamily="18" charset="0"/>
                          <a:ea typeface="Calibri" panose="020F0502020204030204" pitchFamily="34" charset="0"/>
                          <a:cs typeface="Times New Roman" panose="02020603050405020304" pitchFamily="18" charset="0"/>
                        </a:rPr>
                        <m:t>𝑎</m:t>
                      </m:r>
                    </m:oMath>
                  </m:oMathPara>
                </a14:m>
                <a:endParaRPr lang="en-GB" sz="1800" dirty="0">
                  <a:ea typeface="Calibri" panose="020F050202020403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998073" y="2012333"/>
                <a:ext cx="1311578" cy="369332"/>
              </a:xfrm>
              <a:prstGeom prst="rect">
                <a:avLst/>
              </a:prstGeom>
              <a:blipFill>
                <a:blip r:embed="rId8"/>
                <a:stretch>
                  <a:fillRect/>
                </a:stretch>
              </a:blipFill>
              <a:ln>
                <a:solidFill>
                  <a:schemeClr val="accent1"/>
                </a:solidFill>
              </a:ln>
            </p:spPr>
            <p:txBody>
              <a:bodyPr/>
              <a:lstStyle/>
              <a:p>
                <a:r>
                  <a:rPr lang="en-GB">
                    <a:noFill/>
                  </a:rPr>
                  <a:t> </a:t>
                </a:r>
              </a:p>
            </p:txBody>
          </p:sp>
        </mc:Fallback>
      </mc:AlternateContent>
      <p:sp>
        <p:nvSpPr>
          <p:cNvPr id="56" name="Rectangle 55"/>
          <p:cNvSpPr/>
          <p:nvPr/>
        </p:nvSpPr>
        <p:spPr>
          <a:xfrm>
            <a:off x="10320265" y="2325190"/>
            <a:ext cx="3834250" cy="2492990"/>
          </a:xfrm>
          <a:prstGeom prst="rect">
            <a:avLst/>
          </a:prstGeom>
          <a:ln>
            <a:solidFill>
              <a:srgbClr val="92D050"/>
            </a:solidFill>
          </a:ln>
        </p:spPr>
        <p:txBody>
          <a:bodyPr wrap="square">
            <a:spAutoFit/>
          </a:bodyPr>
          <a:lstStyle/>
          <a:p>
            <a:r>
              <a:rPr lang="en-GB" sz="1300" b="1" u="sng" dirty="0">
                <a:solidFill>
                  <a:srgbClr val="00B0F0"/>
                </a:solidFill>
              </a:rPr>
              <a:t>Braking distance</a:t>
            </a:r>
          </a:p>
          <a:p>
            <a:r>
              <a:rPr lang="en-GB" sz="1300" dirty="0">
                <a:solidFill>
                  <a:srgbClr val="00B0F0"/>
                </a:solidFill>
              </a:rPr>
              <a:t>The braking distance of a vehicle can be increased by:</a:t>
            </a:r>
          </a:p>
          <a:p>
            <a:pPr marL="180975" indent="-180975">
              <a:buFont typeface="Arial" panose="020B0604020202020204" pitchFamily="34" charset="0"/>
              <a:buChar char="•"/>
            </a:pPr>
            <a:r>
              <a:rPr lang="en-GB" sz="1300" b="1" dirty="0">
                <a:solidFill>
                  <a:srgbClr val="00B0F0"/>
                </a:solidFill>
              </a:rPr>
              <a:t>poor road and weather conditions</a:t>
            </a:r>
            <a:r>
              <a:rPr lang="en-GB" sz="1300" dirty="0">
                <a:solidFill>
                  <a:srgbClr val="00B0F0"/>
                </a:solidFill>
              </a:rPr>
              <a:t>, such as gravel, or wet or icy roads - </a:t>
            </a:r>
            <a:r>
              <a:rPr lang="en-GB" sz="1300" b="1" u="sng" dirty="0">
                <a:solidFill>
                  <a:srgbClr val="00B0F0"/>
                </a:solidFill>
              </a:rPr>
              <a:t>less friction </a:t>
            </a:r>
            <a:r>
              <a:rPr lang="en-GB" sz="1300" dirty="0">
                <a:solidFill>
                  <a:srgbClr val="00B0F0"/>
                </a:solidFill>
              </a:rPr>
              <a:t>between tyres and the road</a:t>
            </a:r>
          </a:p>
          <a:p>
            <a:pPr marL="180975" indent="-180975">
              <a:buFont typeface="Arial" panose="020B0604020202020204" pitchFamily="34" charset="0"/>
              <a:buChar char="•"/>
            </a:pPr>
            <a:r>
              <a:rPr lang="en-GB" sz="1300" b="1" dirty="0">
                <a:solidFill>
                  <a:srgbClr val="00B0F0"/>
                </a:solidFill>
              </a:rPr>
              <a:t>poor vehicle conditions</a:t>
            </a:r>
            <a:r>
              <a:rPr lang="en-GB" sz="1300" dirty="0">
                <a:solidFill>
                  <a:srgbClr val="00B0F0"/>
                </a:solidFill>
              </a:rPr>
              <a:t>, such as worn brakes or worn tyres - </a:t>
            </a:r>
            <a:r>
              <a:rPr lang="en-GB" sz="1300" b="1" u="sng" dirty="0">
                <a:solidFill>
                  <a:srgbClr val="00B0F0"/>
                </a:solidFill>
              </a:rPr>
              <a:t>less friction </a:t>
            </a:r>
            <a:r>
              <a:rPr lang="en-GB" sz="1300" dirty="0">
                <a:solidFill>
                  <a:srgbClr val="00B0F0"/>
                </a:solidFill>
              </a:rPr>
              <a:t>between brakes and wheels</a:t>
            </a:r>
          </a:p>
          <a:p>
            <a:pPr marL="180975" indent="-180975">
              <a:buFont typeface="Arial" panose="020B0604020202020204" pitchFamily="34" charset="0"/>
              <a:buChar char="•"/>
            </a:pPr>
            <a:r>
              <a:rPr lang="en-GB" sz="1300" b="1" dirty="0">
                <a:solidFill>
                  <a:srgbClr val="00B0F0"/>
                </a:solidFill>
              </a:rPr>
              <a:t>more mass in the vehicle </a:t>
            </a:r>
            <a:r>
              <a:rPr lang="en-GB" sz="1300" dirty="0">
                <a:solidFill>
                  <a:srgbClr val="00B0F0"/>
                </a:solidFill>
              </a:rPr>
              <a:t>(extra passengers for example) - the braking friction has to work for a greater distance to remove the </a:t>
            </a:r>
            <a:r>
              <a:rPr lang="en-GB" sz="1300" b="1" u="sng" dirty="0">
                <a:solidFill>
                  <a:srgbClr val="00B0F0"/>
                </a:solidFill>
              </a:rPr>
              <a:t>larger kinetic energy</a:t>
            </a:r>
          </a:p>
        </p:txBody>
      </p:sp>
      <p:sp>
        <p:nvSpPr>
          <p:cNvPr id="45" name="Right Arrow 17">
            <a:extLst>
              <a:ext uri="{FF2B5EF4-FFF2-40B4-BE49-F238E27FC236}">
                <a16:creationId xmlns:a16="http://schemas.microsoft.com/office/drawing/2014/main" id="{88906517-D90B-4FC3-8BAB-32CC593D7BA4}"/>
              </a:ext>
            </a:extLst>
          </p:cNvPr>
          <p:cNvSpPr/>
          <p:nvPr/>
        </p:nvSpPr>
        <p:spPr>
          <a:xfrm rot="5400000">
            <a:off x="12389312" y="4687496"/>
            <a:ext cx="542108" cy="463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600">
              <a:solidFill>
                <a:prstClr val="white"/>
              </a:solidFill>
              <a:latin typeface="Calibri" panose="020F0502020204030204"/>
            </a:endParaRPr>
          </a:p>
        </p:txBody>
      </p:sp>
      <mc:AlternateContent xmlns:mc="http://schemas.openxmlformats.org/markup-compatibility/2006" xmlns:a14="http://schemas.microsoft.com/office/drawing/2010/main">
        <mc:Choice Requires="a14">
          <p:sp>
            <p:nvSpPr>
              <p:cNvPr id="58" name="Rectangle 57"/>
              <p:cNvSpPr/>
              <p:nvPr/>
            </p:nvSpPr>
            <p:spPr>
              <a:xfrm>
                <a:off x="5874548" y="6849382"/>
                <a:ext cx="6906934" cy="951799"/>
              </a:xfrm>
              <a:prstGeom prst="rect">
                <a:avLst/>
              </a:prstGeom>
            </p:spPr>
            <p:txBody>
              <a:bodyPr wrap="square">
                <a:spAutoFit/>
              </a:bodyPr>
              <a:lstStyle/>
              <a:p>
                <a:pPr algn="ctr">
                  <a:lnSpc>
                    <a:spcPct val="107000"/>
                  </a:lnSpc>
                  <a:spcAft>
                    <a:spcPts val="800"/>
                  </a:spcAft>
                </a:pPr>
                <a14:m>
                  <m:oMath xmlns:m="http://schemas.openxmlformats.org/officeDocument/2006/math">
                    <m:r>
                      <a:rPr lang="en-GB" sz="1200" b="1" i="1" smtClean="0">
                        <a:latin typeface="Cambria Math" panose="02040503050406030204" pitchFamily="18" charset="0"/>
                        <a:ea typeface="Calibri" panose="020F0502020204030204" pitchFamily="34" charset="0"/>
                        <a:cs typeface="Times New Roman" panose="02020603050405020304" pitchFamily="18" charset="0"/>
                      </a:rPr>
                      <m:t>𝑲𝒊𝒏𝒆𝒕𝒊𝒄</m:t>
                    </m:r>
                    <m:r>
                      <a:rPr lang="en-GB" sz="1200" b="1" i="1" smtClean="0">
                        <a:latin typeface="Cambria Math" panose="02040503050406030204" pitchFamily="18" charset="0"/>
                        <a:ea typeface="Calibri" panose="020F0502020204030204" pitchFamily="34" charset="0"/>
                        <a:cs typeface="Times New Roman" panose="02020603050405020304" pitchFamily="18" charset="0"/>
                      </a:rPr>
                      <m:t> </m:t>
                    </m:r>
                    <m:r>
                      <a:rPr lang="en-GB" sz="1200" b="1" i="1" smtClean="0">
                        <a:latin typeface="Cambria Math" panose="02040503050406030204" pitchFamily="18" charset="0"/>
                        <a:ea typeface="Calibri" panose="020F0502020204030204" pitchFamily="34" charset="0"/>
                        <a:cs typeface="Times New Roman" panose="02020603050405020304" pitchFamily="18" charset="0"/>
                      </a:rPr>
                      <m:t>𝑬𝒏𝒆𝒓𝒈𝒚</m:t>
                    </m:r>
                    <m:r>
                      <a:rPr lang="en-GB" sz="1200" b="1" i="1" smtClean="0">
                        <a:latin typeface="Cambria Math" panose="02040503050406030204" pitchFamily="18" charset="0"/>
                        <a:ea typeface="Calibri" panose="020F0502020204030204" pitchFamily="34" charset="0"/>
                        <a:cs typeface="Times New Roman" panose="02020603050405020304" pitchFamily="18" charset="0"/>
                      </a:rPr>
                      <m:t> </m:t>
                    </m:r>
                    <m:d>
                      <m:dPr>
                        <m:ctrlPr>
                          <a:rPr lang="en-GB" sz="1200" b="1" i="1">
                            <a:latin typeface="Cambria Math" panose="02040503050406030204" pitchFamily="18" charset="0"/>
                            <a:ea typeface="Calibri" panose="020F0502020204030204" pitchFamily="34" charset="0"/>
                            <a:cs typeface="Times New Roman" panose="02020603050405020304" pitchFamily="18" charset="0"/>
                          </a:rPr>
                        </m:ctrlPr>
                      </m:dPr>
                      <m:e>
                        <m:r>
                          <a:rPr lang="en-GB" sz="1200" b="1" i="1" smtClean="0">
                            <a:latin typeface="Cambria Math" panose="02040503050406030204" pitchFamily="18" charset="0"/>
                            <a:ea typeface="Calibri" panose="020F0502020204030204" pitchFamily="34" charset="0"/>
                            <a:cs typeface="Times New Roman" panose="02020603050405020304" pitchFamily="18" charset="0"/>
                          </a:rPr>
                          <m:t>𝑱</m:t>
                        </m:r>
                      </m:e>
                    </m:d>
                    <m:r>
                      <a:rPr lang="en-GB" sz="1200" b="1" i="1">
                        <a:latin typeface="Cambria Math" panose="02040503050406030204" pitchFamily="18" charset="0"/>
                        <a:ea typeface="Calibri" panose="020F0502020204030204" pitchFamily="34" charset="0"/>
                        <a:cs typeface="Times New Roman" panose="02020603050405020304" pitchFamily="18" charset="0"/>
                      </a:rPr>
                      <m:t>=</m:t>
                    </m:r>
                    <m:f>
                      <m:fPr>
                        <m:ctrlPr>
                          <a:rPr lang="en-GB" sz="1200" b="1" i="1" smtClean="0">
                            <a:latin typeface="Cambria Math" panose="02040503050406030204" pitchFamily="18" charset="0"/>
                            <a:cs typeface="Times New Roman" panose="02020603050405020304" pitchFamily="18" charset="0"/>
                          </a:rPr>
                        </m:ctrlPr>
                      </m:fPr>
                      <m:num>
                        <m:r>
                          <a:rPr lang="en-GB" sz="1200" b="1" i="1" smtClean="0">
                            <a:latin typeface="Cambria Math" panose="02040503050406030204" pitchFamily="18" charset="0"/>
                            <a:cs typeface="Times New Roman" panose="02020603050405020304" pitchFamily="18" charset="0"/>
                          </a:rPr>
                          <m:t>𝟏</m:t>
                        </m:r>
                      </m:num>
                      <m:den>
                        <m:r>
                          <a:rPr lang="en-GB" sz="1200" b="1" i="1" smtClean="0">
                            <a:latin typeface="Cambria Math" panose="02040503050406030204" pitchFamily="18" charset="0"/>
                            <a:cs typeface="Times New Roman" panose="02020603050405020304" pitchFamily="18" charset="0"/>
                          </a:rPr>
                          <m:t>𝟐</m:t>
                        </m:r>
                      </m:den>
                    </m:f>
                    <m:r>
                      <a:rPr lang="en-GB" sz="1200" b="1" i="1">
                        <a:latin typeface="Cambria Math" panose="02040503050406030204" pitchFamily="18" charset="0"/>
                        <a:ea typeface="Cambria Math" panose="02040503050406030204" pitchFamily="18" charset="0"/>
                        <a:cs typeface="Times New Roman" panose="02020603050405020304" pitchFamily="18" charset="0"/>
                      </a:rPr>
                      <m:t>×</m:t>
                    </m:r>
                    <m:r>
                      <a:rPr lang="en-GB" sz="1200" b="1" i="1" smtClean="0">
                        <a:latin typeface="Cambria Math" panose="02040503050406030204" pitchFamily="18" charset="0"/>
                        <a:ea typeface="Cambria Math" panose="02040503050406030204" pitchFamily="18" charset="0"/>
                        <a:cs typeface="Times New Roman" panose="02020603050405020304" pitchFamily="18" charset="0"/>
                      </a:rPr>
                      <m:t>𝑴𝒂𝒔𝒔</m:t>
                    </m:r>
                    <m:r>
                      <a:rPr lang="en-GB" sz="1200" b="1" i="1" smtClean="0">
                        <a:latin typeface="Cambria Math" panose="02040503050406030204" pitchFamily="18" charset="0"/>
                        <a:ea typeface="Calibri" panose="020F0502020204030204" pitchFamily="34" charset="0"/>
                        <a:cs typeface="Times New Roman" panose="02020603050405020304" pitchFamily="18" charset="0"/>
                      </a:rPr>
                      <m:t> </m:t>
                    </m:r>
                    <m:d>
                      <m:dPr>
                        <m:ctrlPr>
                          <a:rPr lang="en-GB" sz="1200" b="1" i="1">
                            <a:latin typeface="Cambria Math" panose="02040503050406030204" pitchFamily="18" charset="0"/>
                            <a:ea typeface="Calibri" panose="020F0502020204030204" pitchFamily="34" charset="0"/>
                            <a:cs typeface="Times New Roman" panose="02020603050405020304" pitchFamily="18" charset="0"/>
                          </a:rPr>
                        </m:ctrlPr>
                      </m:dPr>
                      <m:e>
                        <m:r>
                          <a:rPr lang="en-GB" sz="1200" b="1" i="1" smtClean="0">
                            <a:latin typeface="Cambria Math" panose="02040503050406030204" pitchFamily="18" charset="0"/>
                            <a:ea typeface="Calibri" panose="020F0502020204030204" pitchFamily="34" charset="0"/>
                            <a:cs typeface="Times New Roman" panose="02020603050405020304" pitchFamily="18" charset="0"/>
                          </a:rPr>
                          <m:t>𝒌𝒈</m:t>
                        </m:r>
                      </m:e>
                    </m:d>
                    <m:r>
                      <a:rPr lang="en-GB" sz="1200" b="1" i="1" smtClean="0">
                        <a:latin typeface="Cambria Math" panose="02040503050406030204" pitchFamily="18" charset="0"/>
                        <a:ea typeface="Cambria Math" panose="02040503050406030204" pitchFamily="18" charset="0"/>
                        <a:cs typeface="Times New Roman" panose="02020603050405020304" pitchFamily="18" charset="0"/>
                      </a:rPr>
                      <m:t>×</m:t>
                    </m:r>
                    <m:r>
                      <a:rPr lang="en-GB" sz="1200" b="1" i="1" smtClean="0">
                        <a:latin typeface="Cambria Math" panose="02040503050406030204" pitchFamily="18" charset="0"/>
                        <a:ea typeface="Calibri" panose="020F0502020204030204" pitchFamily="34" charset="0"/>
                        <a:cs typeface="Times New Roman" panose="02020603050405020304" pitchFamily="18" charset="0"/>
                      </a:rPr>
                      <m:t>𝑽𝒆𝒍𝒐𝒄𝒊𝒕𝒚</m:t>
                    </m:r>
                    <m:r>
                      <a:rPr lang="en-GB" sz="1200" b="1" i="1" baseline="30000" smtClean="0">
                        <a:latin typeface="Cambria Math" panose="02040503050406030204" pitchFamily="18" charset="0"/>
                        <a:ea typeface="Calibri" panose="020F0502020204030204" pitchFamily="34" charset="0"/>
                        <a:cs typeface="Times New Roman" panose="02020603050405020304" pitchFamily="18" charset="0"/>
                      </a:rPr>
                      <m:t>𝟐</m:t>
                    </m:r>
                    <m:r>
                      <a:rPr lang="en-GB" sz="1200" b="1" i="1" baseline="30000" smtClean="0">
                        <a:latin typeface="Cambria Math" panose="02040503050406030204" pitchFamily="18" charset="0"/>
                        <a:ea typeface="Calibri" panose="020F0502020204030204" pitchFamily="34" charset="0"/>
                        <a:cs typeface="Times New Roman" panose="02020603050405020304" pitchFamily="18" charset="0"/>
                      </a:rPr>
                      <m:t> (</m:t>
                    </m:r>
                    <m:r>
                      <a:rPr lang="en-GB" sz="1200" b="1" i="1" smtClean="0">
                        <a:latin typeface="Cambria Math" panose="02040503050406030204" pitchFamily="18" charset="0"/>
                        <a:ea typeface="Calibri" panose="020F0502020204030204" pitchFamily="34" charset="0"/>
                        <a:cs typeface="Times New Roman" panose="02020603050405020304" pitchFamily="18" charset="0"/>
                      </a:rPr>
                      <m:t>𝒎</m:t>
                    </m:r>
                    <m:r>
                      <a:rPr lang="en-GB" sz="1200" b="1" i="1" smtClean="0">
                        <a:latin typeface="Cambria Math" panose="02040503050406030204" pitchFamily="18" charset="0"/>
                        <a:ea typeface="Calibri" panose="020F0502020204030204" pitchFamily="34" charset="0"/>
                        <a:cs typeface="Times New Roman" panose="02020603050405020304" pitchFamily="18" charset="0"/>
                      </a:rPr>
                      <m:t>/</m:t>
                    </m:r>
                    <m:r>
                      <a:rPr lang="en-GB" sz="1200" b="1" i="1" smtClean="0">
                        <a:latin typeface="Cambria Math" panose="02040503050406030204" pitchFamily="18" charset="0"/>
                        <a:ea typeface="Calibri" panose="020F0502020204030204" pitchFamily="34" charset="0"/>
                        <a:cs typeface="Times New Roman" panose="02020603050405020304" pitchFamily="18" charset="0"/>
                      </a:rPr>
                      <m:t>𝒔</m:t>
                    </m:r>
                    <m:r>
                      <a:rPr lang="en-GB" sz="1200" b="1" i="1">
                        <a:latin typeface="Cambria Math" panose="02040503050406030204" pitchFamily="18" charset="0"/>
                        <a:ea typeface="Calibri" panose="020F0502020204030204" pitchFamily="34" charset="0"/>
                        <a:cs typeface="Times New Roman" panose="02020603050405020304" pitchFamily="18" charset="0"/>
                      </a:rPr>
                      <m:t>)</m:t>
                    </m:r>
                  </m:oMath>
                </a14:m>
                <a:r>
                  <a:rPr lang="en-GB" sz="1200" dirty="0">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ea typeface="Calibri" panose="020F0502020204030204" pitchFamily="34" charset="0"/>
                          <a:cs typeface="Times New Roman" panose="02020603050405020304" pitchFamily="18" charset="0"/>
                        </a:rPr>
                        <m:t>𝑬</m:t>
                      </m:r>
                      <m:r>
                        <a:rPr lang="en-GB" sz="1200" b="1" i="1" smtClean="0">
                          <a:latin typeface="Cambria Math" panose="02040503050406030204" pitchFamily="18" charset="0"/>
                          <a:ea typeface="Calibri" panose="020F0502020204030204" pitchFamily="34" charset="0"/>
                          <a:cs typeface="Times New Roman" panose="02020603050405020304" pitchFamily="18" charset="0"/>
                        </a:rPr>
                        <m:t> =</m:t>
                      </m:r>
                      <m:f>
                        <m:fPr>
                          <m:ctrlPr>
                            <a:rPr lang="en-GB" sz="1200" b="1" i="1">
                              <a:latin typeface="Cambria Math" panose="02040503050406030204" pitchFamily="18" charset="0"/>
                              <a:cs typeface="Times New Roman" panose="02020603050405020304" pitchFamily="18" charset="0"/>
                            </a:rPr>
                          </m:ctrlPr>
                        </m:fPr>
                        <m:num>
                          <m:r>
                            <a:rPr lang="en-GB" sz="1200" b="1" i="1">
                              <a:latin typeface="Cambria Math" panose="02040503050406030204" pitchFamily="18" charset="0"/>
                              <a:cs typeface="Times New Roman" panose="02020603050405020304" pitchFamily="18" charset="0"/>
                            </a:rPr>
                            <m:t>𝟏</m:t>
                          </m:r>
                        </m:num>
                        <m:den>
                          <m:r>
                            <a:rPr lang="en-GB" sz="1200" b="1" i="1">
                              <a:latin typeface="Cambria Math" panose="02040503050406030204" pitchFamily="18" charset="0"/>
                              <a:cs typeface="Times New Roman" panose="02020603050405020304" pitchFamily="18" charset="0"/>
                            </a:rPr>
                            <m:t>𝟐</m:t>
                          </m:r>
                        </m:den>
                      </m:f>
                      <m:r>
                        <a:rPr lang="en-GB" sz="1200" b="1" i="1">
                          <a:latin typeface="Cambria Math" panose="02040503050406030204" pitchFamily="18" charset="0"/>
                          <a:ea typeface="Cambria Math" panose="02040503050406030204" pitchFamily="18" charset="0"/>
                          <a:cs typeface="Times New Roman" panose="02020603050405020304" pitchFamily="18" charset="0"/>
                        </a:rPr>
                        <m:t>×</m:t>
                      </m:r>
                      <m:r>
                        <a:rPr lang="en-GB" sz="1200" b="1" i="1" smtClean="0">
                          <a:latin typeface="Cambria Math" panose="02040503050406030204" pitchFamily="18" charset="0"/>
                          <a:ea typeface="Cambria Math" panose="02040503050406030204" pitchFamily="18" charset="0"/>
                          <a:cs typeface="Times New Roman" panose="02020603050405020304" pitchFamily="18" charset="0"/>
                        </a:rPr>
                        <m:t>𝒎</m:t>
                      </m:r>
                      <m:r>
                        <a:rPr lang="en-GB" sz="1200" b="1" i="1">
                          <a:latin typeface="Cambria Math" panose="02040503050406030204" pitchFamily="18" charset="0"/>
                          <a:ea typeface="Cambria Math" panose="02040503050406030204" pitchFamily="18" charset="0"/>
                          <a:cs typeface="Times New Roman" panose="02020603050405020304" pitchFamily="18" charset="0"/>
                        </a:rPr>
                        <m:t>×</m:t>
                      </m:r>
                      <m:r>
                        <a:rPr lang="en-GB" sz="1200" b="1" i="1" smtClean="0">
                          <a:latin typeface="Cambria Math" panose="02040503050406030204" pitchFamily="18" charset="0"/>
                          <a:ea typeface="Calibri" panose="020F0502020204030204" pitchFamily="34" charset="0"/>
                          <a:cs typeface="Times New Roman" panose="02020603050405020304" pitchFamily="18" charset="0"/>
                        </a:rPr>
                        <m:t>𝒗</m:t>
                      </m:r>
                      <m:r>
                        <a:rPr lang="en-GB" sz="1200" b="1" i="1" baseline="30000" smtClean="0">
                          <a:latin typeface="Cambria Math" panose="02040503050406030204" pitchFamily="18" charset="0"/>
                          <a:ea typeface="Calibri" panose="020F0502020204030204" pitchFamily="34" charset="0"/>
                          <a:cs typeface="Times New Roman" panose="02020603050405020304" pitchFamily="18" charset="0"/>
                        </a:rPr>
                        <m:t>𝟐</m:t>
                      </m:r>
                    </m:oMath>
                  </m:oMathPara>
                </a14:m>
                <a:endParaRPr lang="en-GB" sz="1200" baseline="30000" dirty="0"/>
              </a:p>
            </p:txBody>
          </p:sp>
        </mc:Choice>
        <mc:Fallback xmlns="">
          <p:sp>
            <p:nvSpPr>
              <p:cNvPr id="58" name="Rectangle 57"/>
              <p:cNvSpPr>
                <a:spLocks noRot="1" noChangeAspect="1" noMove="1" noResize="1" noEditPoints="1" noAdjustHandles="1" noChangeArrowheads="1" noChangeShapeType="1" noTextEdit="1"/>
              </p:cNvSpPr>
              <p:nvPr/>
            </p:nvSpPr>
            <p:spPr>
              <a:xfrm>
                <a:off x="5874548" y="6849382"/>
                <a:ext cx="6906934" cy="951799"/>
              </a:xfrm>
              <a:prstGeom prst="rect">
                <a:avLst/>
              </a:prstGeom>
              <a:blipFill>
                <a:blip r:embed="rId16"/>
                <a:stretch>
                  <a:fillRect/>
                </a:stretch>
              </a:blipFill>
            </p:spPr>
            <p:txBody>
              <a:bodyPr/>
              <a:lstStyle/>
              <a:p>
                <a:r>
                  <a:rPr lang="en-GB">
                    <a:noFill/>
                  </a:rPr>
                  <a:t> </a:t>
                </a:r>
              </a:p>
            </p:txBody>
          </p:sp>
        </mc:Fallback>
      </mc:AlternateContent>
      <p:sp>
        <p:nvSpPr>
          <p:cNvPr id="37" name="Right Arrow 17">
            <a:extLst>
              <a:ext uri="{FF2B5EF4-FFF2-40B4-BE49-F238E27FC236}">
                <a16:creationId xmlns:a16="http://schemas.microsoft.com/office/drawing/2014/main" id="{D56DDBA3-0429-4930-B90F-6C0E52913BBD}"/>
              </a:ext>
            </a:extLst>
          </p:cNvPr>
          <p:cNvSpPr/>
          <p:nvPr/>
        </p:nvSpPr>
        <p:spPr>
          <a:xfrm>
            <a:off x="6755329" y="2625476"/>
            <a:ext cx="525507" cy="461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600">
              <a:solidFill>
                <a:prstClr val="white"/>
              </a:solidFill>
              <a:latin typeface="Calibri" panose="020F0502020204030204"/>
            </a:endParaRPr>
          </a:p>
        </p:txBody>
      </p:sp>
    </p:spTree>
    <p:extLst>
      <p:ext uri="{BB962C8B-B14F-4D97-AF65-F5344CB8AC3E}">
        <p14:creationId xmlns:p14="http://schemas.microsoft.com/office/powerpoint/2010/main" val="4088451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09082" y="-58525"/>
            <a:ext cx="7531998" cy="544765"/>
          </a:xfrm>
          <a:prstGeom prst="rect">
            <a:avLst/>
          </a:prstGeom>
          <a:noFill/>
        </p:spPr>
        <p:txBody>
          <a:bodyPr wrap="none" rtlCol="0">
            <a:spAutoFit/>
          </a:bodyPr>
          <a:lstStyle/>
          <a:p>
            <a:pPr defTabSz="480014">
              <a:defRPr/>
            </a:pPr>
            <a:r>
              <a:rPr lang="en-GB" sz="2940" b="1" dirty="0">
                <a:solidFill>
                  <a:prstClr val="black"/>
                </a:solidFill>
                <a:latin typeface="Calibri" panose="020F0502020204030204"/>
              </a:rPr>
              <a:t>Y9: Cycle 3: Atoms to ions knowledge organiser</a:t>
            </a:r>
          </a:p>
        </p:txBody>
      </p:sp>
      <p:sp>
        <p:nvSpPr>
          <p:cNvPr id="23" name="Rectangle 22"/>
          <p:cNvSpPr/>
          <p:nvPr/>
        </p:nvSpPr>
        <p:spPr>
          <a:xfrm>
            <a:off x="220909" y="412382"/>
            <a:ext cx="4787370" cy="33563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29" name="TextBox 28"/>
          <p:cNvSpPr txBox="1"/>
          <p:nvPr/>
        </p:nvSpPr>
        <p:spPr>
          <a:xfrm>
            <a:off x="1348265" y="432690"/>
            <a:ext cx="2766335" cy="286232"/>
          </a:xfrm>
          <a:prstGeom prst="rect">
            <a:avLst/>
          </a:prstGeom>
          <a:noFill/>
        </p:spPr>
        <p:txBody>
          <a:bodyPr wrap="none" rtlCol="0">
            <a:spAutoFit/>
          </a:bodyPr>
          <a:lstStyle/>
          <a:p>
            <a:pPr algn="ctr" defTabSz="480014">
              <a:defRPr/>
            </a:pPr>
            <a:r>
              <a:rPr lang="en-GB" sz="1260" b="1" dirty="0">
                <a:solidFill>
                  <a:prstClr val="black"/>
                </a:solidFill>
                <a:latin typeface="Calibri" panose="020F0502020204030204"/>
              </a:rPr>
              <a:t>Lesson 1 Structure of the atom Review</a:t>
            </a:r>
          </a:p>
        </p:txBody>
      </p:sp>
      <p:sp>
        <p:nvSpPr>
          <p:cNvPr id="31" name="TextBox 30"/>
          <p:cNvSpPr txBox="1"/>
          <p:nvPr/>
        </p:nvSpPr>
        <p:spPr>
          <a:xfrm>
            <a:off x="5962398" y="425790"/>
            <a:ext cx="2780441" cy="286232"/>
          </a:xfrm>
          <a:prstGeom prst="rect">
            <a:avLst/>
          </a:prstGeom>
          <a:noFill/>
        </p:spPr>
        <p:txBody>
          <a:bodyPr wrap="none" rtlCol="0">
            <a:spAutoFit/>
          </a:bodyPr>
          <a:lstStyle/>
          <a:p>
            <a:pPr algn="ctr" defTabSz="480014">
              <a:defRPr/>
            </a:pPr>
            <a:r>
              <a:rPr lang="en-GB" sz="1260" b="1" dirty="0">
                <a:solidFill>
                  <a:prstClr val="black"/>
                </a:solidFill>
                <a:latin typeface="Calibri" panose="020F0502020204030204"/>
              </a:rPr>
              <a:t>Lesson 1 Structure of the Atom Review</a:t>
            </a:r>
          </a:p>
        </p:txBody>
      </p:sp>
      <p:sp>
        <p:nvSpPr>
          <p:cNvPr id="33" name="Rectangle 32"/>
          <p:cNvSpPr/>
          <p:nvPr/>
        </p:nvSpPr>
        <p:spPr>
          <a:xfrm>
            <a:off x="5137475" y="432691"/>
            <a:ext cx="4506000" cy="33307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40" name="Rectangle 39">
            <a:extLst>
              <a:ext uri="{FF2B5EF4-FFF2-40B4-BE49-F238E27FC236}">
                <a16:creationId xmlns:a16="http://schemas.microsoft.com/office/drawing/2014/main" id="{A39E3F41-3D03-4963-B8A5-97E53194A2BF}"/>
              </a:ext>
            </a:extLst>
          </p:cNvPr>
          <p:cNvSpPr/>
          <p:nvPr/>
        </p:nvSpPr>
        <p:spPr>
          <a:xfrm>
            <a:off x="9807192" y="457467"/>
            <a:ext cx="4488459" cy="31241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45" name="TextBox 44">
            <a:extLst>
              <a:ext uri="{FF2B5EF4-FFF2-40B4-BE49-F238E27FC236}">
                <a16:creationId xmlns:a16="http://schemas.microsoft.com/office/drawing/2014/main" id="{1B606E74-6FCA-4BE2-A76E-9B80B9ABF576}"/>
              </a:ext>
            </a:extLst>
          </p:cNvPr>
          <p:cNvSpPr txBox="1"/>
          <p:nvPr/>
        </p:nvSpPr>
        <p:spPr>
          <a:xfrm>
            <a:off x="9863496" y="477051"/>
            <a:ext cx="2254592" cy="286232"/>
          </a:xfrm>
          <a:prstGeom prst="rect">
            <a:avLst/>
          </a:prstGeom>
          <a:noFill/>
        </p:spPr>
        <p:txBody>
          <a:bodyPr wrap="none" rtlCol="0">
            <a:spAutoFit/>
          </a:bodyPr>
          <a:lstStyle/>
          <a:p>
            <a:pPr defTabSz="480014">
              <a:defRPr/>
            </a:pPr>
            <a:r>
              <a:rPr lang="en-GB" sz="1260" b="1" dirty="0">
                <a:solidFill>
                  <a:prstClr val="black"/>
                </a:solidFill>
                <a:latin typeface="Calibri" panose="020F0502020204030204"/>
              </a:rPr>
              <a:t>Lesson 2 Periodic Table Review</a:t>
            </a:r>
          </a:p>
        </p:txBody>
      </p:sp>
      <p:sp>
        <p:nvSpPr>
          <p:cNvPr id="47" name="Rectangle 46">
            <a:extLst>
              <a:ext uri="{FF2B5EF4-FFF2-40B4-BE49-F238E27FC236}">
                <a16:creationId xmlns:a16="http://schemas.microsoft.com/office/drawing/2014/main" id="{A7E62163-8810-4CC5-9FC6-5ED4E80B0671}"/>
              </a:ext>
            </a:extLst>
          </p:cNvPr>
          <p:cNvSpPr/>
          <p:nvPr/>
        </p:nvSpPr>
        <p:spPr>
          <a:xfrm>
            <a:off x="9790242" y="3852778"/>
            <a:ext cx="4302957" cy="29160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49" name="Rectangle 48">
            <a:extLst>
              <a:ext uri="{FF2B5EF4-FFF2-40B4-BE49-F238E27FC236}">
                <a16:creationId xmlns:a16="http://schemas.microsoft.com/office/drawing/2014/main" id="{DF27C165-AA5E-45DF-B10C-289C445CCF95}"/>
              </a:ext>
            </a:extLst>
          </p:cNvPr>
          <p:cNvSpPr/>
          <p:nvPr/>
        </p:nvSpPr>
        <p:spPr>
          <a:xfrm>
            <a:off x="5051541" y="3851832"/>
            <a:ext cx="4530483" cy="28276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50" name="TextBox 49">
            <a:extLst>
              <a:ext uri="{FF2B5EF4-FFF2-40B4-BE49-F238E27FC236}">
                <a16:creationId xmlns:a16="http://schemas.microsoft.com/office/drawing/2014/main" id="{B2140899-FC3F-48D7-AEE5-9570F2321374}"/>
              </a:ext>
            </a:extLst>
          </p:cNvPr>
          <p:cNvSpPr txBox="1"/>
          <p:nvPr/>
        </p:nvSpPr>
        <p:spPr>
          <a:xfrm>
            <a:off x="5162214" y="3884095"/>
            <a:ext cx="2341154" cy="286232"/>
          </a:xfrm>
          <a:prstGeom prst="rect">
            <a:avLst/>
          </a:prstGeom>
          <a:noFill/>
        </p:spPr>
        <p:txBody>
          <a:bodyPr wrap="none" rtlCol="0">
            <a:spAutoFit/>
          </a:bodyPr>
          <a:lstStyle/>
          <a:p>
            <a:pPr algn="ctr" defTabSz="480014">
              <a:defRPr/>
            </a:pPr>
            <a:r>
              <a:rPr lang="en-GB" sz="1260" b="1" dirty="0">
                <a:solidFill>
                  <a:prstClr val="black"/>
                </a:solidFill>
                <a:latin typeface="Calibri" panose="020F0502020204030204"/>
              </a:rPr>
              <a:t>Lesson 2 Periodic Table Review</a:t>
            </a:r>
          </a:p>
        </p:txBody>
      </p:sp>
      <p:sp>
        <p:nvSpPr>
          <p:cNvPr id="83" name="Right Arrow 18">
            <a:extLst>
              <a:ext uri="{FF2B5EF4-FFF2-40B4-BE49-F238E27FC236}">
                <a16:creationId xmlns:a16="http://schemas.microsoft.com/office/drawing/2014/main" id="{58B62407-DCD0-4CC3-8CBC-A4380775880E}"/>
              </a:ext>
            </a:extLst>
          </p:cNvPr>
          <p:cNvSpPr/>
          <p:nvPr/>
        </p:nvSpPr>
        <p:spPr>
          <a:xfrm rot="10800000">
            <a:off x="9360291" y="4741852"/>
            <a:ext cx="487292" cy="463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84" name="Right Arrow 18">
            <a:extLst>
              <a:ext uri="{FF2B5EF4-FFF2-40B4-BE49-F238E27FC236}">
                <a16:creationId xmlns:a16="http://schemas.microsoft.com/office/drawing/2014/main" id="{8D23EDDB-5070-43DF-9DCF-0CD175AC4256}"/>
              </a:ext>
            </a:extLst>
          </p:cNvPr>
          <p:cNvSpPr/>
          <p:nvPr/>
        </p:nvSpPr>
        <p:spPr>
          <a:xfrm rot="10800000">
            <a:off x="4786259" y="5378912"/>
            <a:ext cx="487292" cy="463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99" name="Rectangle 98">
            <a:extLst>
              <a:ext uri="{FF2B5EF4-FFF2-40B4-BE49-F238E27FC236}">
                <a16:creationId xmlns:a16="http://schemas.microsoft.com/office/drawing/2014/main" id="{177A6229-D070-4370-82FD-62340F0642EC}"/>
              </a:ext>
            </a:extLst>
          </p:cNvPr>
          <p:cNvSpPr/>
          <p:nvPr/>
        </p:nvSpPr>
        <p:spPr>
          <a:xfrm>
            <a:off x="193250" y="3876082"/>
            <a:ext cx="4768654" cy="32410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100" name="TextBox 99">
            <a:extLst>
              <a:ext uri="{FF2B5EF4-FFF2-40B4-BE49-F238E27FC236}">
                <a16:creationId xmlns:a16="http://schemas.microsoft.com/office/drawing/2014/main" id="{D67EE3EC-DD09-4A63-8499-36984F6E68C2}"/>
              </a:ext>
            </a:extLst>
          </p:cNvPr>
          <p:cNvSpPr txBox="1"/>
          <p:nvPr/>
        </p:nvSpPr>
        <p:spPr>
          <a:xfrm>
            <a:off x="1118632" y="3981965"/>
            <a:ext cx="2254592" cy="286232"/>
          </a:xfrm>
          <a:prstGeom prst="rect">
            <a:avLst/>
          </a:prstGeom>
          <a:noFill/>
        </p:spPr>
        <p:txBody>
          <a:bodyPr wrap="none" rtlCol="0">
            <a:spAutoFit/>
          </a:bodyPr>
          <a:lstStyle/>
          <a:p>
            <a:pPr algn="ctr" defTabSz="480014">
              <a:defRPr/>
            </a:pPr>
            <a:r>
              <a:rPr lang="en-GB" sz="1260" b="1" dirty="0">
                <a:solidFill>
                  <a:prstClr val="black"/>
                </a:solidFill>
                <a:latin typeface="Calibri" panose="020F0502020204030204"/>
              </a:rPr>
              <a:t>Lesson 2 Periodic Table Review</a:t>
            </a:r>
          </a:p>
        </p:txBody>
      </p:sp>
      <p:sp>
        <p:nvSpPr>
          <p:cNvPr id="18" name="Right Arrow 17"/>
          <p:cNvSpPr/>
          <p:nvPr/>
        </p:nvSpPr>
        <p:spPr>
          <a:xfrm>
            <a:off x="4751617" y="1664981"/>
            <a:ext cx="542108" cy="463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19" name="Right Arrow 18"/>
          <p:cNvSpPr/>
          <p:nvPr/>
        </p:nvSpPr>
        <p:spPr>
          <a:xfrm>
            <a:off x="9331396" y="1151623"/>
            <a:ext cx="524185" cy="463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20" name="Right Arrow 19"/>
          <p:cNvSpPr/>
          <p:nvPr/>
        </p:nvSpPr>
        <p:spPr>
          <a:xfrm rot="5400000">
            <a:off x="13646428" y="3580070"/>
            <a:ext cx="393826" cy="440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13" name="Rectangle 12">
            <a:extLst>
              <a:ext uri="{FF2B5EF4-FFF2-40B4-BE49-F238E27FC236}">
                <a16:creationId xmlns:a16="http://schemas.microsoft.com/office/drawing/2014/main" id="{F8491574-7C8F-4078-BD97-0F342D82F009}"/>
              </a:ext>
            </a:extLst>
          </p:cNvPr>
          <p:cNvSpPr/>
          <p:nvPr/>
        </p:nvSpPr>
        <p:spPr>
          <a:xfrm>
            <a:off x="284012" y="660883"/>
            <a:ext cx="4839437" cy="1449628"/>
          </a:xfrm>
          <a:prstGeom prst="rect">
            <a:avLst/>
          </a:prstGeom>
        </p:spPr>
        <p:txBody>
          <a:bodyPr wrap="square">
            <a:spAutoFit/>
          </a:bodyPr>
          <a:lstStyle/>
          <a:p>
            <a:pPr defTabSz="960029">
              <a:defRPr/>
            </a:pPr>
            <a:r>
              <a:rPr lang="en-GB" sz="1260" kern="0" dirty="0">
                <a:solidFill>
                  <a:prstClr val="black"/>
                </a:solidFill>
              </a:rPr>
              <a:t>Everything in the world is made up of tiny particles called atoms.</a:t>
            </a:r>
          </a:p>
          <a:p>
            <a:pPr defTabSz="960029">
              <a:defRPr/>
            </a:pPr>
            <a:r>
              <a:rPr lang="en-GB" sz="1260" kern="0" dirty="0">
                <a:solidFill>
                  <a:prstClr val="black"/>
                </a:solidFill>
              </a:rPr>
              <a:t>There are 92 different types of atom and different combinations of these atoms make all of the things that you see around you.</a:t>
            </a:r>
          </a:p>
          <a:p>
            <a:pPr defTabSz="960029">
              <a:defRPr/>
            </a:pPr>
            <a:r>
              <a:rPr lang="en-GB" sz="1260" kern="0" dirty="0">
                <a:solidFill>
                  <a:prstClr val="black"/>
                </a:solidFill>
              </a:rPr>
              <a:t>Scientists originally thought that atoms were tiny hard spheres that could not be broken down further (Daltons atomic theory).</a:t>
            </a:r>
          </a:p>
          <a:p>
            <a:pPr defTabSz="960029">
              <a:defRPr/>
            </a:pPr>
            <a:r>
              <a:rPr lang="en-GB" sz="1260" kern="0" dirty="0">
                <a:solidFill>
                  <a:prstClr val="black"/>
                </a:solidFill>
              </a:rPr>
              <a:t>We now know they are made of sub-atomic particles: Protons, Neutrons and Electrons</a:t>
            </a:r>
          </a:p>
        </p:txBody>
      </p:sp>
      <p:grpSp>
        <p:nvGrpSpPr>
          <p:cNvPr id="78" name="Group 77">
            <a:extLst>
              <a:ext uri="{FF2B5EF4-FFF2-40B4-BE49-F238E27FC236}">
                <a16:creationId xmlns:a16="http://schemas.microsoft.com/office/drawing/2014/main" id="{46A7D1D6-5875-468E-B40C-B536067CE6EE}"/>
              </a:ext>
            </a:extLst>
          </p:cNvPr>
          <p:cNvGrpSpPr/>
          <p:nvPr/>
        </p:nvGrpSpPr>
        <p:grpSpPr>
          <a:xfrm>
            <a:off x="1318356" y="2150985"/>
            <a:ext cx="1438468" cy="1341539"/>
            <a:chOff x="4509723" y="1617663"/>
            <a:chExt cx="4046902" cy="3592517"/>
          </a:xfrm>
        </p:grpSpPr>
        <p:grpSp>
          <p:nvGrpSpPr>
            <p:cNvPr id="79" name="Group 99">
              <a:extLst>
                <a:ext uri="{FF2B5EF4-FFF2-40B4-BE49-F238E27FC236}">
                  <a16:creationId xmlns:a16="http://schemas.microsoft.com/office/drawing/2014/main" id="{9A3E58B0-3E67-49F3-B3B3-ED45128099AB}"/>
                </a:ext>
              </a:extLst>
            </p:cNvPr>
            <p:cNvGrpSpPr>
              <a:grpSpLocks/>
            </p:cNvGrpSpPr>
            <p:nvPr/>
          </p:nvGrpSpPr>
          <p:grpSpPr bwMode="auto">
            <a:xfrm>
              <a:off x="4899025" y="1617663"/>
              <a:ext cx="3657600" cy="3543300"/>
              <a:chOff x="3086" y="1019"/>
              <a:chExt cx="2304" cy="2232"/>
            </a:xfrm>
          </p:grpSpPr>
          <p:sp>
            <p:nvSpPr>
              <p:cNvPr id="121" name="Oval 87">
                <a:extLst>
                  <a:ext uri="{FF2B5EF4-FFF2-40B4-BE49-F238E27FC236}">
                    <a16:creationId xmlns:a16="http://schemas.microsoft.com/office/drawing/2014/main" id="{88F1B521-F67F-4CB0-A00B-AD1F164FF122}"/>
                  </a:ext>
                </a:extLst>
              </p:cNvPr>
              <p:cNvSpPr>
                <a:spLocks noChangeArrowheads="1"/>
              </p:cNvSpPr>
              <p:nvPr/>
            </p:nvSpPr>
            <p:spPr bwMode="auto">
              <a:xfrm>
                <a:off x="3150" y="1703"/>
                <a:ext cx="2177" cy="909"/>
              </a:xfrm>
              <a:prstGeom prst="ellipse">
                <a:avLst/>
              </a:prstGeom>
              <a:gradFill rotWithShape="1">
                <a:gsLst>
                  <a:gs pos="0">
                    <a:srgbClr val="4F81BD"/>
                  </a:gs>
                  <a:gs pos="100000">
                    <a:sysClr val="window" lastClr="FFFFFF"/>
                  </a:gs>
                </a:gsLst>
                <a:path path="shape">
                  <a:fillToRect l="50000" t="50000" r="50000" b="50000"/>
                </a:path>
              </a:gradFill>
              <a:ln w="9525" algn="ctr">
                <a:noFill/>
                <a:round/>
                <a:headEnd/>
                <a:tailEnd/>
              </a:ln>
              <a:effectLst/>
            </p:spPr>
            <p:txBody>
              <a:bodyPr anchor="ctr">
                <a:spAutoFit/>
              </a:bodyPr>
              <a:lstStyle/>
              <a:p>
                <a:pPr defTabSz="960029">
                  <a:defRPr/>
                </a:pPr>
                <a:endParaRPr lang="en-US" sz="1890" kern="0">
                  <a:solidFill>
                    <a:prstClr val="black"/>
                  </a:solidFill>
                </a:endParaRPr>
              </a:p>
            </p:txBody>
          </p:sp>
          <p:sp>
            <p:nvSpPr>
              <p:cNvPr id="122" name="Oval 17">
                <a:extLst>
                  <a:ext uri="{FF2B5EF4-FFF2-40B4-BE49-F238E27FC236}">
                    <a16:creationId xmlns:a16="http://schemas.microsoft.com/office/drawing/2014/main" id="{CAFA7968-1E3A-49A4-BC30-0FC44CB41A2B}"/>
                  </a:ext>
                </a:extLst>
              </p:cNvPr>
              <p:cNvSpPr>
                <a:spLocks noChangeArrowheads="1"/>
              </p:cNvSpPr>
              <p:nvPr/>
            </p:nvSpPr>
            <p:spPr bwMode="auto">
              <a:xfrm>
                <a:off x="3437" y="1354"/>
                <a:ext cx="1602" cy="1566"/>
              </a:xfrm>
              <a:prstGeom prst="ellipse">
                <a:avLst/>
              </a:prstGeom>
              <a:noFill/>
              <a:ln w="9525" cap="rnd">
                <a:solidFill>
                  <a:sysClr val="windowText" lastClr="000000"/>
                </a:solidFill>
                <a:prstDash val="sysDot"/>
                <a:round/>
                <a:headEnd/>
                <a:tailEnd/>
              </a:ln>
              <a:effectLst/>
            </p:spPr>
            <p:txBody>
              <a:bodyPr wrap="none" anchor="ctr"/>
              <a:lstStyle/>
              <a:p>
                <a:pPr defTabSz="960029">
                  <a:defRPr/>
                </a:pPr>
                <a:endParaRPr lang="en-GB" sz="1890" kern="0">
                  <a:solidFill>
                    <a:prstClr val="black"/>
                  </a:solidFill>
                </a:endParaRPr>
              </a:p>
            </p:txBody>
          </p:sp>
          <p:sp>
            <p:nvSpPr>
              <p:cNvPr id="123" name="Oval 18">
                <a:extLst>
                  <a:ext uri="{FF2B5EF4-FFF2-40B4-BE49-F238E27FC236}">
                    <a16:creationId xmlns:a16="http://schemas.microsoft.com/office/drawing/2014/main" id="{95F051AE-1A3B-4B19-9CDA-4CCE041AE487}"/>
                  </a:ext>
                </a:extLst>
              </p:cNvPr>
              <p:cNvSpPr>
                <a:spLocks noChangeArrowheads="1"/>
              </p:cNvSpPr>
              <p:nvPr/>
            </p:nvSpPr>
            <p:spPr bwMode="auto">
              <a:xfrm>
                <a:off x="3127" y="1059"/>
                <a:ext cx="2222" cy="2156"/>
              </a:xfrm>
              <a:prstGeom prst="ellipse">
                <a:avLst/>
              </a:prstGeom>
              <a:noFill/>
              <a:ln w="9525" cap="rnd">
                <a:solidFill>
                  <a:sysClr val="windowText" lastClr="000000"/>
                </a:solidFill>
                <a:prstDash val="sysDot"/>
                <a:round/>
                <a:headEnd/>
                <a:tailEnd/>
              </a:ln>
              <a:effectLst/>
            </p:spPr>
            <p:txBody>
              <a:bodyPr wrap="none" anchor="ctr"/>
              <a:lstStyle/>
              <a:p>
                <a:pPr defTabSz="960029">
                  <a:defRPr/>
                </a:pPr>
                <a:endParaRPr lang="en-GB" sz="1890" kern="0">
                  <a:solidFill>
                    <a:prstClr val="black"/>
                  </a:solidFill>
                </a:endParaRPr>
              </a:p>
            </p:txBody>
          </p:sp>
          <p:sp>
            <p:nvSpPr>
              <p:cNvPr id="124" name="Oval 57">
                <a:extLst>
                  <a:ext uri="{FF2B5EF4-FFF2-40B4-BE49-F238E27FC236}">
                    <a16:creationId xmlns:a16="http://schemas.microsoft.com/office/drawing/2014/main" id="{D6CDBE43-8F85-4D60-ABDF-792B62CD0044}"/>
                  </a:ext>
                </a:extLst>
              </p:cNvPr>
              <p:cNvSpPr>
                <a:spLocks noChangeArrowheads="1"/>
              </p:cNvSpPr>
              <p:nvPr/>
            </p:nvSpPr>
            <p:spPr bwMode="auto">
              <a:xfrm>
                <a:off x="4195" y="1318"/>
                <a:ext cx="90" cy="86"/>
              </a:xfrm>
              <a:prstGeom prst="ellipse">
                <a:avLst/>
              </a:prstGeom>
              <a:gradFill rotWithShape="1">
                <a:gsLst>
                  <a:gs pos="0">
                    <a:srgbClr val="010066">
                      <a:gamma/>
                      <a:tint val="27451"/>
                      <a:invGamma/>
                    </a:srgbClr>
                  </a:gs>
                  <a:gs pos="100000">
                    <a:srgbClr val="010066"/>
                  </a:gs>
                </a:gsLst>
                <a:path path="shape">
                  <a:fillToRect l="50000" t="50000" r="50000" b="50000"/>
                </a:path>
              </a:gradFill>
              <a:ln w="9525">
                <a:noFill/>
                <a:round/>
                <a:headEnd/>
                <a:tailEnd/>
              </a:ln>
              <a:effectLst/>
            </p:spPr>
            <p:txBody>
              <a:bodyPr wrap="none" anchor="ctr"/>
              <a:lstStyle/>
              <a:p>
                <a:pPr defTabSz="960029">
                  <a:defRPr/>
                </a:pPr>
                <a:endParaRPr lang="en-US" sz="1890" kern="0">
                  <a:solidFill>
                    <a:prstClr val="black"/>
                  </a:solidFill>
                </a:endParaRPr>
              </a:p>
            </p:txBody>
          </p:sp>
          <p:sp>
            <p:nvSpPr>
              <p:cNvPr id="125" name="Oval 76">
                <a:extLst>
                  <a:ext uri="{FF2B5EF4-FFF2-40B4-BE49-F238E27FC236}">
                    <a16:creationId xmlns:a16="http://schemas.microsoft.com/office/drawing/2014/main" id="{4B83A855-BCB0-4819-AF94-17F8EA684E58}"/>
                  </a:ext>
                </a:extLst>
              </p:cNvPr>
              <p:cNvSpPr>
                <a:spLocks noChangeArrowheads="1"/>
              </p:cNvSpPr>
              <p:nvPr/>
            </p:nvSpPr>
            <p:spPr bwMode="auto">
              <a:xfrm>
                <a:off x="4191" y="2869"/>
                <a:ext cx="90" cy="86"/>
              </a:xfrm>
              <a:prstGeom prst="ellipse">
                <a:avLst/>
              </a:prstGeom>
              <a:gradFill rotWithShape="1">
                <a:gsLst>
                  <a:gs pos="0">
                    <a:srgbClr val="010066">
                      <a:gamma/>
                      <a:tint val="27451"/>
                      <a:invGamma/>
                    </a:srgbClr>
                  </a:gs>
                  <a:gs pos="100000">
                    <a:srgbClr val="010066"/>
                  </a:gs>
                </a:gsLst>
                <a:path path="shape">
                  <a:fillToRect l="50000" t="50000" r="50000" b="50000"/>
                </a:path>
              </a:gradFill>
              <a:ln w="9525">
                <a:noFill/>
                <a:round/>
                <a:headEnd/>
                <a:tailEnd/>
              </a:ln>
              <a:effectLst/>
            </p:spPr>
            <p:txBody>
              <a:bodyPr wrap="none" anchor="ctr"/>
              <a:lstStyle/>
              <a:p>
                <a:pPr defTabSz="960029">
                  <a:defRPr/>
                </a:pPr>
                <a:endParaRPr lang="en-US" sz="1890" kern="0">
                  <a:solidFill>
                    <a:prstClr val="black"/>
                  </a:solidFill>
                </a:endParaRPr>
              </a:p>
            </p:txBody>
          </p:sp>
          <p:sp>
            <p:nvSpPr>
              <p:cNvPr id="126" name="Oval 77">
                <a:extLst>
                  <a:ext uri="{FF2B5EF4-FFF2-40B4-BE49-F238E27FC236}">
                    <a16:creationId xmlns:a16="http://schemas.microsoft.com/office/drawing/2014/main" id="{5EC08719-8EF7-4F25-ADA4-1D9903960289}"/>
                  </a:ext>
                </a:extLst>
              </p:cNvPr>
              <p:cNvSpPr>
                <a:spLocks noChangeArrowheads="1"/>
              </p:cNvSpPr>
              <p:nvPr/>
            </p:nvSpPr>
            <p:spPr bwMode="auto">
              <a:xfrm>
                <a:off x="4048" y="1019"/>
                <a:ext cx="90" cy="86"/>
              </a:xfrm>
              <a:prstGeom prst="ellipse">
                <a:avLst/>
              </a:prstGeom>
              <a:gradFill rotWithShape="1">
                <a:gsLst>
                  <a:gs pos="0">
                    <a:srgbClr val="010066">
                      <a:gamma/>
                      <a:tint val="27451"/>
                      <a:invGamma/>
                    </a:srgbClr>
                  </a:gs>
                  <a:gs pos="100000">
                    <a:srgbClr val="010066"/>
                  </a:gs>
                </a:gsLst>
                <a:path path="shape">
                  <a:fillToRect l="50000" t="50000" r="50000" b="50000"/>
                </a:path>
              </a:gradFill>
              <a:ln w="9525">
                <a:noFill/>
                <a:round/>
                <a:headEnd/>
                <a:tailEnd/>
              </a:ln>
              <a:effectLst/>
            </p:spPr>
            <p:txBody>
              <a:bodyPr wrap="none" anchor="ctr"/>
              <a:lstStyle/>
              <a:p>
                <a:pPr defTabSz="960029">
                  <a:defRPr/>
                </a:pPr>
                <a:endParaRPr lang="en-GB" sz="1890" kern="0">
                  <a:solidFill>
                    <a:prstClr val="black"/>
                  </a:solidFill>
                </a:endParaRPr>
              </a:p>
            </p:txBody>
          </p:sp>
          <p:sp>
            <p:nvSpPr>
              <p:cNvPr id="127" name="Oval 78">
                <a:extLst>
                  <a:ext uri="{FF2B5EF4-FFF2-40B4-BE49-F238E27FC236}">
                    <a16:creationId xmlns:a16="http://schemas.microsoft.com/office/drawing/2014/main" id="{CC2D58E5-79F8-4533-9BE8-999D00C9906C}"/>
                  </a:ext>
                </a:extLst>
              </p:cNvPr>
              <p:cNvSpPr>
                <a:spLocks noChangeArrowheads="1"/>
              </p:cNvSpPr>
              <p:nvPr/>
            </p:nvSpPr>
            <p:spPr bwMode="auto">
              <a:xfrm>
                <a:off x="3086" y="2245"/>
                <a:ext cx="90" cy="86"/>
              </a:xfrm>
              <a:prstGeom prst="ellipse">
                <a:avLst/>
              </a:prstGeom>
              <a:gradFill rotWithShape="1">
                <a:gsLst>
                  <a:gs pos="0">
                    <a:srgbClr val="010066">
                      <a:gamma/>
                      <a:tint val="27451"/>
                      <a:invGamma/>
                    </a:srgbClr>
                  </a:gs>
                  <a:gs pos="100000">
                    <a:srgbClr val="010066"/>
                  </a:gs>
                </a:gsLst>
                <a:path path="shape">
                  <a:fillToRect l="50000" t="50000" r="50000" b="50000"/>
                </a:path>
              </a:gradFill>
              <a:ln w="9525">
                <a:noFill/>
                <a:round/>
                <a:headEnd/>
                <a:tailEnd/>
              </a:ln>
              <a:effectLst/>
            </p:spPr>
            <p:txBody>
              <a:bodyPr wrap="none" anchor="ctr"/>
              <a:lstStyle/>
              <a:p>
                <a:pPr defTabSz="960029">
                  <a:defRPr/>
                </a:pPr>
                <a:endParaRPr lang="en-US" sz="1890" kern="0">
                  <a:solidFill>
                    <a:prstClr val="black"/>
                  </a:solidFill>
                </a:endParaRPr>
              </a:p>
            </p:txBody>
          </p:sp>
          <p:sp>
            <p:nvSpPr>
              <p:cNvPr id="128" name="Oval 79">
                <a:extLst>
                  <a:ext uri="{FF2B5EF4-FFF2-40B4-BE49-F238E27FC236}">
                    <a16:creationId xmlns:a16="http://schemas.microsoft.com/office/drawing/2014/main" id="{04DABC3F-9A4E-4FF1-A41C-A96FCB245AF4}"/>
                  </a:ext>
                </a:extLst>
              </p:cNvPr>
              <p:cNvSpPr>
                <a:spLocks noChangeArrowheads="1"/>
              </p:cNvSpPr>
              <p:nvPr/>
            </p:nvSpPr>
            <p:spPr bwMode="auto">
              <a:xfrm>
                <a:off x="4333" y="3165"/>
                <a:ext cx="90" cy="86"/>
              </a:xfrm>
              <a:prstGeom prst="ellipse">
                <a:avLst/>
              </a:prstGeom>
              <a:gradFill rotWithShape="1">
                <a:gsLst>
                  <a:gs pos="0">
                    <a:srgbClr val="010066">
                      <a:gamma/>
                      <a:tint val="27451"/>
                      <a:invGamma/>
                    </a:srgbClr>
                  </a:gs>
                  <a:gs pos="100000">
                    <a:srgbClr val="010066"/>
                  </a:gs>
                </a:gsLst>
                <a:path path="shape">
                  <a:fillToRect l="50000" t="50000" r="50000" b="50000"/>
                </a:path>
              </a:gradFill>
              <a:ln w="9525">
                <a:noFill/>
                <a:round/>
                <a:headEnd/>
                <a:tailEnd/>
              </a:ln>
              <a:effectLst/>
            </p:spPr>
            <p:txBody>
              <a:bodyPr wrap="none" anchor="ctr"/>
              <a:lstStyle/>
              <a:p>
                <a:pPr defTabSz="960029">
                  <a:defRPr/>
                </a:pPr>
                <a:endParaRPr lang="en-US" sz="1890" kern="0">
                  <a:solidFill>
                    <a:prstClr val="black"/>
                  </a:solidFill>
                </a:endParaRPr>
              </a:p>
            </p:txBody>
          </p:sp>
          <p:sp>
            <p:nvSpPr>
              <p:cNvPr id="129" name="Oval 81">
                <a:extLst>
                  <a:ext uri="{FF2B5EF4-FFF2-40B4-BE49-F238E27FC236}">
                    <a16:creationId xmlns:a16="http://schemas.microsoft.com/office/drawing/2014/main" id="{52D89BFF-24DF-4DD6-8805-3E1E20D9F7BB}"/>
                  </a:ext>
                </a:extLst>
              </p:cNvPr>
              <p:cNvSpPr>
                <a:spLocks noChangeArrowheads="1"/>
              </p:cNvSpPr>
              <p:nvPr/>
            </p:nvSpPr>
            <p:spPr bwMode="auto">
              <a:xfrm>
                <a:off x="5300" y="1977"/>
                <a:ext cx="90" cy="86"/>
              </a:xfrm>
              <a:prstGeom prst="ellipse">
                <a:avLst/>
              </a:prstGeom>
              <a:gradFill rotWithShape="1">
                <a:gsLst>
                  <a:gs pos="0">
                    <a:srgbClr val="010066">
                      <a:gamma/>
                      <a:tint val="27451"/>
                      <a:invGamma/>
                    </a:srgbClr>
                  </a:gs>
                  <a:gs pos="100000">
                    <a:srgbClr val="010066"/>
                  </a:gs>
                </a:gsLst>
                <a:path path="shape">
                  <a:fillToRect l="50000" t="50000" r="50000" b="50000"/>
                </a:path>
              </a:gradFill>
              <a:ln w="9525">
                <a:noFill/>
                <a:round/>
                <a:headEnd/>
                <a:tailEnd/>
              </a:ln>
              <a:effectLst/>
            </p:spPr>
            <p:txBody>
              <a:bodyPr wrap="none" anchor="ctr"/>
              <a:lstStyle/>
              <a:p>
                <a:pPr defTabSz="960029">
                  <a:defRPr/>
                </a:pPr>
                <a:endParaRPr lang="en-US" sz="1890" kern="0">
                  <a:solidFill>
                    <a:prstClr val="black"/>
                  </a:solidFill>
                </a:endParaRPr>
              </a:p>
            </p:txBody>
          </p:sp>
        </p:grpSp>
        <p:grpSp>
          <p:nvGrpSpPr>
            <p:cNvPr id="80" name="Group 100">
              <a:extLst>
                <a:ext uri="{FF2B5EF4-FFF2-40B4-BE49-F238E27FC236}">
                  <a16:creationId xmlns:a16="http://schemas.microsoft.com/office/drawing/2014/main" id="{C2DAA19D-560A-41D3-A92B-FD2F8C005499}"/>
                </a:ext>
              </a:extLst>
            </p:cNvPr>
            <p:cNvGrpSpPr>
              <a:grpSpLocks/>
            </p:cNvGrpSpPr>
            <p:nvPr/>
          </p:nvGrpSpPr>
          <p:grpSpPr bwMode="auto">
            <a:xfrm>
              <a:off x="4899026" y="4608517"/>
              <a:ext cx="1912938" cy="601663"/>
              <a:chOff x="3086" y="2903"/>
              <a:chExt cx="1205" cy="379"/>
            </a:xfrm>
          </p:grpSpPr>
          <p:sp>
            <p:nvSpPr>
              <p:cNvPr id="119" name="Line 91">
                <a:extLst>
                  <a:ext uri="{FF2B5EF4-FFF2-40B4-BE49-F238E27FC236}">
                    <a16:creationId xmlns:a16="http://schemas.microsoft.com/office/drawing/2014/main" id="{762D0F40-4896-4253-A469-287F0193E5EA}"/>
                  </a:ext>
                </a:extLst>
              </p:cNvPr>
              <p:cNvSpPr>
                <a:spLocks noChangeShapeType="1"/>
              </p:cNvSpPr>
              <p:nvPr/>
            </p:nvSpPr>
            <p:spPr bwMode="auto">
              <a:xfrm flipV="1">
                <a:off x="3107" y="2903"/>
                <a:ext cx="1047" cy="379"/>
              </a:xfrm>
              <a:prstGeom prst="line">
                <a:avLst/>
              </a:prstGeom>
              <a:noFill/>
              <a:ln w="6350">
                <a:solidFill>
                  <a:sysClr val="windowText" lastClr="000000"/>
                </a:solidFill>
                <a:round/>
                <a:headEnd type="oval" w="sm" len="sm"/>
                <a:tailEnd type="stealth" w="med" len="med"/>
              </a:ln>
              <a:effectLst/>
            </p:spPr>
            <p:txBody>
              <a:bodyPr wrap="square">
                <a:spAutoFit/>
              </a:bodyPr>
              <a:lstStyle/>
              <a:p>
                <a:pPr defTabSz="960029">
                  <a:defRPr/>
                </a:pPr>
                <a:endParaRPr lang="en-US" sz="1890" kern="0">
                  <a:solidFill>
                    <a:prstClr val="black"/>
                  </a:solidFill>
                </a:endParaRPr>
              </a:p>
            </p:txBody>
          </p:sp>
          <p:sp>
            <p:nvSpPr>
              <p:cNvPr id="120" name="Line 92">
                <a:extLst>
                  <a:ext uri="{FF2B5EF4-FFF2-40B4-BE49-F238E27FC236}">
                    <a16:creationId xmlns:a16="http://schemas.microsoft.com/office/drawing/2014/main" id="{DC98D434-C4D4-4E2D-B74C-35012A831A6A}"/>
                  </a:ext>
                </a:extLst>
              </p:cNvPr>
              <p:cNvSpPr>
                <a:spLocks noChangeShapeType="1"/>
              </p:cNvSpPr>
              <p:nvPr/>
            </p:nvSpPr>
            <p:spPr bwMode="auto">
              <a:xfrm flipV="1">
                <a:off x="3086" y="3221"/>
                <a:ext cx="1205" cy="54"/>
              </a:xfrm>
              <a:prstGeom prst="line">
                <a:avLst/>
              </a:prstGeom>
              <a:noFill/>
              <a:ln w="6350">
                <a:solidFill>
                  <a:sysClr val="windowText" lastClr="000000"/>
                </a:solidFill>
                <a:round/>
                <a:headEnd type="oval" w="sm" len="sm"/>
                <a:tailEnd type="stealth" w="med" len="med"/>
              </a:ln>
              <a:effectLst/>
            </p:spPr>
            <p:txBody>
              <a:bodyPr wrap="square">
                <a:spAutoFit/>
              </a:bodyPr>
              <a:lstStyle/>
              <a:p>
                <a:pPr defTabSz="960029">
                  <a:defRPr/>
                </a:pPr>
                <a:endParaRPr lang="en-US" sz="1890" kern="0">
                  <a:solidFill>
                    <a:prstClr val="black"/>
                  </a:solidFill>
                </a:endParaRPr>
              </a:p>
            </p:txBody>
          </p:sp>
        </p:grpSp>
        <p:sp>
          <p:nvSpPr>
            <p:cNvPr id="87" name="Line 88">
              <a:extLst>
                <a:ext uri="{FF2B5EF4-FFF2-40B4-BE49-F238E27FC236}">
                  <a16:creationId xmlns:a16="http://schemas.microsoft.com/office/drawing/2014/main" id="{F57F3AB6-982F-43AB-9E55-966712F6FF95}"/>
                </a:ext>
              </a:extLst>
            </p:cNvPr>
            <p:cNvSpPr>
              <a:spLocks noChangeShapeType="1"/>
            </p:cNvSpPr>
            <p:nvPr/>
          </p:nvSpPr>
          <p:spPr bwMode="auto">
            <a:xfrm>
              <a:off x="4509723" y="3409950"/>
              <a:ext cx="1708512" cy="19052"/>
            </a:xfrm>
            <a:prstGeom prst="line">
              <a:avLst/>
            </a:prstGeom>
            <a:noFill/>
            <a:ln w="6350">
              <a:solidFill>
                <a:sysClr val="windowText" lastClr="000000"/>
              </a:solidFill>
              <a:round/>
              <a:headEnd type="oval" w="sm" len="sm"/>
              <a:tailEnd type="stealth" w="med" len="med"/>
            </a:ln>
            <a:effectLst/>
          </p:spPr>
          <p:txBody>
            <a:bodyPr wrap="square">
              <a:spAutoFit/>
            </a:bodyPr>
            <a:lstStyle/>
            <a:p>
              <a:pPr defTabSz="960029">
                <a:defRPr/>
              </a:pPr>
              <a:endParaRPr lang="en-US" sz="1890" kern="0">
                <a:solidFill>
                  <a:prstClr val="black"/>
                </a:solidFill>
              </a:endParaRPr>
            </a:p>
          </p:txBody>
        </p:sp>
        <p:grpSp>
          <p:nvGrpSpPr>
            <p:cNvPr id="88" name="Group 74">
              <a:extLst>
                <a:ext uri="{FF2B5EF4-FFF2-40B4-BE49-F238E27FC236}">
                  <a16:creationId xmlns:a16="http://schemas.microsoft.com/office/drawing/2014/main" id="{DB51E6FE-7AD6-4B90-9851-F57537923B99}"/>
                </a:ext>
              </a:extLst>
            </p:cNvPr>
            <p:cNvGrpSpPr>
              <a:grpSpLocks/>
            </p:cNvGrpSpPr>
            <p:nvPr/>
          </p:nvGrpSpPr>
          <p:grpSpPr bwMode="auto">
            <a:xfrm>
              <a:off x="6297613" y="3046413"/>
              <a:ext cx="863600" cy="757237"/>
              <a:chOff x="930" y="1916"/>
              <a:chExt cx="544" cy="477"/>
            </a:xfrm>
          </p:grpSpPr>
          <p:sp>
            <p:nvSpPr>
              <p:cNvPr id="89" name="Oval 72">
                <a:extLst>
                  <a:ext uri="{FF2B5EF4-FFF2-40B4-BE49-F238E27FC236}">
                    <a16:creationId xmlns:a16="http://schemas.microsoft.com/office/drawing/2014/main" id="{6846873F-D4B0-4E69-A075-8CA4347164D2}"/>
                  </a:ext>
                </a:extLst>
              </p:cNvPr>
              <p:cNvSpPr>
                <a:spLocks noChangeArrowheads="1"/>
              </p:cNvSpPr>
              <p:nvPr/>
            </p:nvSpPr>
            <p:spPr bwMode="auto">
              <a:xfrm>
                <a:off x="1111" y="1916"/>
                <a:ext cx="182" cy="175"/>
              </a:xfrm>
              <a:prstGeom prst="ellipse">
                <a:avLst/>
              </a:prstGeom>
              <a:gradFill rotWithShape="1">
                <a:gsLst>
                  <a:gs pos="0">
                    <a:srgbClr val="339966">
                      <a:gamma/>
                      <a:tint val="27451"/>
                      <a:invGamma/>
                    </a:srgbClr>
                  </a:gs>
                  <a:gs pos="100000">
                    <a:srgbClr val="339966"/>
                  </a:gs>
                </a:gsLst>
                <a:path path="shape">
                  <a:fillToRect l="50000" t="50000" r="50000" b="50000"/>
                </a:path>
              </a:gradFill>
              <a:ln w="9525">
                <a:noFill/>
                <a:round/>
                <a:headEnd/>
                <a:tailEnd/>
              </a:ln>
              <a:effectLst/>
            </p:spPr>
            <p:txBody>
              <a:bodyPr wrap="none" anchor="ctr"/>
              <a:lstStyle/>
              <a:p>
                <a:pPr defTabSz="960029">
                  <a:defRPr/>
                </a:pPr>
                <a:endParaRPr lang="en-US" sz="1890" kern="0">
                  <a:solidFill>
                    <a:prstClr val="black"/>
                  </a:solidFill>
                </a:endParaRPr>
              </a:p>
            </p:txBody>
          </p:sp>
          <p:sp>
            <p:nvSpPr>
              <p:cNvPr id="90" name="Oval 62">
                <a:extLst>
                  <a:ext uri="{FF2B5EF4-FFF2-40B4-BE49-F238E27FC236}">
                    <a16:creationId xmlns:a16="http://schemas.microsoft.com/office/drawing/2014/main" id="{EB146F42-8C82-4D98-AF5F-17547ED30120}"/>
                  </a:ext>
                </a:extLst>
              </p:cNvPr>
              <p:cNvSpPr>
                <a:spLocks noChangeArrowheads="1"/>
              </p:cNvSpPr>
              <p:nvPr/>
            </p:nvSpPr>
            <p:spPr bwMode="auto">
              <a:xfrm>
                <a:off x="930" y="2069"/>
                <a:ext cx="181" cy="174"/>
              </a:xfrm>
              <a:prstGeom prst="ellipse">
                <a:avLst/>
              </a:prstGeom>
              <a:gradFill rotWithShape="0">
                <a:gsLst>
                  <a:gs pos="0">
                    <a:srgbClr val="FF0000">
                      <a:gamma/>
                      <a:tint val="27451"/>
                      <a:invGamma/>
                    </a:srgbClr>
                  </a:gs>
                  <a:gs pos="100000">
                    <a:srgbClr val="FF0000"/>
                  </a:gs>
                </a:gsLst>
                <a:path path="shape">
                  <a:fillToRect l="50000" t="50000" r="50000" b="50000"/>
                </a:path>
              </a:gradFill>
              <a:ln w="9525">
                <a:noFill/>
                <a:round/>
                <a:headEnd/>
                <a:tailEnd/>
              </a:ln>
              <a:effectLst/>
            </p:spPr>
            <p:txBody>
              <a:bodyPr wrap="none" anchor="ctr"/>
              <a:lstStyle/>
              <a:p>
                <a:pPr defTabSz="960029">
                  <a:defRPr/>
                </a:pPr>
                <a:endParaRPr lang="en-US" sz="1890" kern="0">
                  <a:solidFill>
                    <a:prstClr val="black"/>
                  </a:solidFill>
                </a:endParaRPr>
              </a:p>
            </p:txBody>
          </p:sp>
          <p:sp>
            <p:nvSpPr>
              <p:cNvPr id="91" name="Oval 69">
                <a:extLst>
                  <a:ext uri="{FF2B5EF4-FFF2-40B4-BE49-F238E27FC236}">
                    <a16:creationId xmlns:a16="http://schemas.microsoft.com/office/drawing/2014/main" id="{FF5308D5-8D70-40EA-88ED-2CA94EBCAFE7}"/>
                  </a:ext>
                </a:extLst>
              </p:cNvPr>
              <p:cNvSpPr>
                <a:spLocks noChangeArrowheads="1"/>
              </p:cNvSpPr>
              <p:nvPr/>
            </p:nvSpPr>
            <p:spPr bwMode="auto">
              <a:xfrm>
                <a:off x="1111" y="2072"/>
                <a:ext cx="182" cy="175"/>
              </a:xfrm>
              <a:prstGeom prst="ellipse">
                <a:avLst/>
              </a:prstGeom>
              <a:gradFill rotWithShape="1">
                <a:gsLst>
                  <a:gs pos="0">
                    <a:srgbClr val="339966">
                      <a:gamma/>
                      <a:tint val="27451"/>
                      <a:invGamma/>
                    </a:srgbClr>
                  </a:gs>
                  <a:gs pos="100000">
                    <a:srgbClr val="339966"/>
                  </a:gs>
                </a:gsLst>
                <a:path path="shape">
                  <a:fillToRect l="50000" t="50000" r="50000" b="50000"/>
                </a:path>
              </a:gradFill>
              <a:ln w="9525">
                <a:noFill/>
                <a:round/>
                <a:headEnd/>
                <a:tailEnd/>
              </a:ln>
              <a:effectLst/>
            </p:spPr>
            <p:txBody>
              <a:bodyPr wrap="none" anchor="ctr"/>
              <a:lstStyle/>
              <a:p>
                <a:pPr defTabSz="960029">
                  <a:defRPr/>
                </a:pPr>
                <a:endParaRPr lang="en-US" sz="1890" kern="0">
                  <a:solidFill>
                    <a:prstClr val="black"/>
                  </a:solidFill>
                </a:endParaRPr>
              </a:p>
            </p:txBody>
          </p:sp>
          <p:sp>
            <p:nvSpPr>
              <p:cNvPr id="92" name="Oval 66">
                <a:extLst>
                  <a:ext uri="{FF2B5EF4-FFF2-40B4-BE49-F238E27FC236}">
                    <a16:creationId xmlns:a16="http://schemas.microsoft.com/office/drawing/2014/main" id="{7B6917F6-84F6-4F43-A61B-D5DEE4F6D479}"/>
                  </a:ext>
                </a:extLst>
              </p:cNvPr>
              <p:cNvSpPr>
                <a:spLocks noChangeArrowheads="1"/>
              </p:cNvSpPr>
              <p:nvPr/>
            </p:nvSpPr>
            <p:spPr bwMode="auto">
              <a:xfrm>
                <a:off x="976" y="1933"/>
                <a:ext cx="181" cy="174"/>
              </a:xfrm>
              <a:prstGeom prst="ellipse">
                <a:avLst/>
              </a:prstGeom>
              <a:gradFill rotWithShape="0">
                <a:gsLst>
                  <a:gs pos="0">
                    <a:srgbClr val="FF0000">
                      <a:gamma/>
                      <a:tint val="27451"/>
                      <a:invGamma/>
                    </a:srgbClr>
                  </a:gs>
                  <a:gs pos="100000">
                    <a:srgbClr val="FF0000"/>
                  </a:gs>
                </a:gsLst>
                <a:path path="shape">
                  <a:fillToRect l="50000" t="50000" r="50000" b="50000"/>
                </a:path>
              </a:gradFill>
              <a:ln w="9525">
                <a:noFill/>
                <a:round/>
                <a:headEnd/>
                <a:tailEnd/>
              </a:ln>
              <a:effectLst/>
            </p:spPr>
            <p:txBody>
              <a:bodyPr wrap="none" anchor="ctr"/>
              <a:lstStyle/>
              <a:p>
                <a:pPr defTabSz="960029">
                  <a:defRPr/>
                </a:pPr>
                <a:endParaRPr lang="en-US" sz="1890" kern="0">
                  <a:solidFill>
                    <a:prstClr val="black"/>
                  </a:solidFill>
                </a:endParaRPr>
              </a:p>
            </p:txBody>
          </p:sp>
          <p:sp>
            <p:nvSpPr>
              <p:cNvPr id="93" name="Oval 71">
                <a:extLst>
                  <a:ext uri="{FF2B5EF4-FFF2-40B4-BE49-F238E27FC236}">
                    <a16:creationId xmlns:a16="http://schemas.microsoft.com/office/drawing/2014/main" id="{9486DD2A-7A06-4A02-9F93-EF1425AD9F4B}"/>
                  </a:ext>
                </a:extLst>
              </p:cNvPr>
              <p:cNvSpPr>
                <a:spLocks noChangeArrowheads="1"/>
              </p:cNvSpPr>
              <p:nvPr/>
            </p:nvSpPr>
            <p:spPr bwMode="auto">
              <a:xfrm>
                <a:off x="975" y="1985"/>
                <a:ext cx="182" cy="175"/>
              </a:xfrm>
              <a:prstGeom prst="ellipse">
                <a:avLst/>
              </a:prstGeom>
              <a:gradFill rotWithShape="1">
                <a:gsLst>
                  <a:gs pos="0">
                    <a:srgbClr val="339966">
                      <a:gamma/>
                      <a:tint val="27451"/>
                      <a:invGamma/>
                    </a:srgbClr>
                  </a:gs>
                  <a:gs pos="100000">
                    <a:srgbClr val="339966"/>
                  </a:gs>
                </a:gsLst>
                <a:path path="shape">
                  <a:fillToRect l="50000" t="50000" r="50000" b="50000"/>
                </a:path>
              </a:gradFill>
              <a:ln w="9525">
                <a:noFill/>
                <a:round/>
                <a:headEnd/>
                <a:tailEnd/>
              </a:ln>
              <a:effectLst/>
            </p:spPr>
            <p:txBody>
              <a:bodyPr wrap="none" anchor="ctr"/>
              <a:lstStyle/>
              <a:p>
                <a:pPr defTabSz="960029">
                  <a:defRPr/>
                </a:pPr>
                <a:endParaRPr lang="en-US" sz="1890" kern="0">
                  <a:solidFill>
                    <a:prstClr val="black"/>
                  </a:solidFill>
                </a:endParaRPr>
              </a:p>
            </p:txBody>
          </p:sp>
          <p:sp>
            <p:nvSpPr>
              <p:cNvPr id="94" name="Oval 54">
                <a:extLst>
                  <a:ext uri="{FF2B5EF4-FFF2-40B4-BE49-F238E27FC236}">
                    <a16:creationId xmlns:a16="http://schemas.microsoft.com/office/drawing/2014/main" id="{AFE99895-59EF-45CA-9964-2E4B5248BA95}"/>
                  </a:ext>
                </a:extLst>
              </p:cNvPr>
              <p:cNvSpPr>
                <a:spLocks noChangeArrowheads="1"/>
              </p:cNvSpPr>
              <p:nvPr/>
            </p:nvSpPr>
            <p:spPr bwMode="auto">
              <a:xfrm>
                <a:off x="1111" y="2218"/>
                <a:ext cx="182" cy="175"/>
              </a:xfrm>
              <a:prstGeom prst="ellipse">
                <a:avLst/>
              </a:prstGeom>
              <a:gradFill rotWithShape="1">
                <a:gsLst>
                  <a:gs pos="0">
                    <a:srgbClr val="339966">
                      <a:gamma/>
                      <a:tint val="27451"/>
                      <a:invGamma/>
                    </a:srgbClr>
                  </a:gs>
                  <a:gs pos="100000">
                    <a:srgbClr val="339966"/>
                  </a:gs>
                </a:gsLst>
                <a:path path="shape">
                  <a:fillToRect l="50000" t="50000" r="50000" b="50000"/>
                </a:path>
              </a:gradFill>
              <a:ln w="9525">
                <a:noFill/>
                <a:round/>
                <a:headEnd/>
                <a:tailEnd/>
              </a:ln>
              <a:effectLst/>
            </p:spPr>
            <p:txBody>
              <a:bodyPr wrap="none" anchor="ctr"/>
              <a:lstStyle/>
              <a:p>
                <a:pPr defTabSz="960029">
                  <a:defRPr/>
                </a:pPr>
                <a:endParaRPr lang="en-US" sz="1890" kern="0">
                  <a:solidFill>
                    <a:prstClr val="black"/>
                  </a:solidFill>
                </a:endParaRPr>
              </a:p>
            </p:txBody>
          </p:sp>
          <p:sp>
            <p:nvSpPr>
              <p:cNvPr id="95" name="Oval 65">
                <a:extLst>
                  <a:ext uri="{FF2B5EF4-FFF2-40B4-BE49-F238E27FC236}">
                    <a16:creationId xmlns:a16="http://schemas.microsoft.com/office/drawing/2014/main" id="{62D8036F-18C8-4AD4-9942-1DB177C69BCA}"/>
                  </a:ext>
                </a:extLst>
              </p:cNvPr>
              <p:cNvSpPr>
                <a:spLocks noChangeArrowheads="1"/>
              </p:cNvSpPr>
              <p:nvPr/>
            </p:nvSpPr>
            <p:spPr bwMode="auto">
              <a:xfrm>
                <a:off x="976" y="2205"/>
                <a:ext cx="181" cy="174"/>
              </a:xfrm>
              <a:prstGeom prst="ellipse">
                <a:avLst/>
              </a:prstGeom>
              <a:gradFill rotWithShape="0">
                <a:gsLst>
                  <a:gs pos="0">
                    <a:srgbClr val="FF0000">
                      <a:gamma/>
                      <a:tint val="27451"/>
                      <a:invGamma/>
                    </a:srgbClr>
                  </a:gs>
                  <a:gs pos="100000">
                    <a:srgbClr val="FF0000"/>
                  </a:gs>
                </a:gsLst>
                <a:path path="shape">
                  <a:fillToRect l="50000" t="50000" r="50000" b="50000"/>
                </a:path>
              </a:gradFill>
              <a:ln w="9525">
                <a:noFill/>
                <a:round/>
                <a:headEnd/>
                <a:tailEnd/>
              </a:ln>
              <a:effectLst/>
            </p:spPr>
            <p:txBody>
              <a:bodyPr wrap="none" anchor="ctr"/>
              <a:lstStyle/>
              <a:p>
                <a:pPr defTabSz="960029">
                  <a:defRPr/>
                </a:pPr>
                <a:endParaRPr lang="en-US" sz="1890" kern="0">
                  <a:solidFill>
                    <a:prstClr val="black"/>
                  </a:solidFill>
                </a:endParaRPr>
              </a:p>
            </p:txBody>
          </p:sp>
          <p:sp>
            <p:nvSpPr>
              <p:cNvPr id="96" name="Oval 63">
                <a:extLst>
                  <a:ext uri="{FF2B5EF4-FFF2-40B4-BE49-F238E27FC236}">
                    <a16:creationId xmlns:a16="http://schemas.microsoft.com/office/drawing/2014/main" id="{CB4775B2-848A-49C0-915E-D423F5511793}"/>
                  </a:ext>
                </a:extLst>
              </p:cNvPr>
              <p:cNvSpPr>
                <a:spLocks noChangeArrowheads="1"/>
              </p:cNvSpPr>
              <p:nvPr/>
            </p:nvSpPr>
            <p:spPr bwMode="auto">
              <a:xfrm>
                <a:off x="1247" y="2205"/>
                <a:ext cx="181" cy="174"/>
              </a:xfrm>
              <a:prstGeom prst="ellipse">
                <a:avLst/>
              </a:prstGeom>
              <a:gradFill rotWithShape="0">
                <a:gsLst>
                  <a:gs pos="0">
                    <a:srgbClr val="FF0000">
                      <a:gamma/>
                      <a:tint val="27451"/>
                      <a:invGamma/>
                    </a:srgbClr>
                  </a:gs>
                  <a:gs pos="100000">
                    <a:srgbClr val="FF0000"/>
                  </a:gs>
                </a:gsLst>
                <a:path path="shape">
                  <a:fillToRect l="50000" t="50000" r="50000" b="50000"/>
                </a:path>
              </a:gradFill>
              <a:ln w="9525">
                <a:noFill/>
                <a:round/>
                <a:headEnd/>
                <a:tailEnd/>
              </a:ln>
              <a:effectLst/>
            </p:spPr>
            <p:txBody>
              <a:bodyPr wrap="none" anchor="ctr"/>
              <a:lstStyle/>
              <a:p>
                <a:pPr defTabSz="960029">
                  <a:defRPr/>
                </a:pPr>
                <a:endParaRPr lang="en-US" sz="1890" kern="0">
                  <a:solidFill>
                    <a:prstClr val="black"/>
                  </a:solidFill>
                </a:endParaRPr>
              </a:p>
            </p:txBody>
          </p:sp>
          <p:sp>
            <p:nvSpPr>
              <p:cNvPr id="106" name="Oval 68">
                <a:extLst>
                  <a:ext uri="{FF2B5EF4-FFF2-40B4-BE49-F238E27FC236}">
                    <a16:creationId xmlns:a16="http://schemas.microsoft.com/office/drawing/2014/main" id="{E1C89FDC-45A0-4BA3-9C97-BCE855053E0A}"/>
                  </a:ext>
                </a:extLst>
              </p:cNvPr>
              <p:cNvSpPr>
                <a:spLocks noChangeArrowheads="1"/>
              </p:cNvSpPr>
              <p:nvPr/>
            </p:nvSpPr>
            <p:spPr bwMode="auto">
              <a:xfrm>
                <a:off x="1202" y="2145"/>
                <a:ext cx="182" cy="175"/>
              </a:xfrm>
              <a:prstGeom prst="ellipse">
                <a:avLst/>
              </a:prstGeom>
              <a:gradFill rotWithShape="1">
                <a:gsLst>
                  <a:gs pos="0">
                    <a:srgbClr val="339966">
                      <a:gamma/>
                      <a:tint val="27451"/>
                      <a:invGamma/>
                    </a:srgbClr>
                  </a:gs>
                  <a:gs pos="100000">
                    <a:srgbClr val="339966"/>
                  </a:gs>
                </a:gsLst>
                <a:path path="shape">
                  <a:fillToRect l="50000" t="50000" r="50000" b="50000"/>
                </a:path>
              </a:gradFill>
              <a:ln w="9525">
                <a:noFill/>
                <a:round/>
                <a:headEnd/>
                <a:tailEnd/>
              </a:ln>
              <a:effectLst/>
            </p:spPr>
            <p:txBody>
              <a:bodyPr wrap="none" anchor="ctr"/>
              <a:lstStyle/>
              <a:p>
                <a:pPr defTabSz="960029">
                  <a:defRPr/>
                </a:pPr>
                <a:endParaRPr lang="en-US" sz="1890" kern="0">
                  <a:solidFill>
                    <a:prstClr val="black"/>
                  </a:solidFill>
                </a:endParaRPr>
              </a:p>
            </p:txBody>
          </p:sp>
          <p:sp>
            <p:nvSpPr>
              <p:cNvPr id="112" name="Oval 73">
                <a:extLst>
                  <a:ext uri="{FF2B5EF4-FFF2-40B4-BE49-F238E27FC236}">
                    <a16:creationId xmlns:a16="http://schemas.microsoft.com/office/drawing/2014/main" id="{907E96D2-B0DB-41E6-B40E-D66243B0BFBE}"/>
                  </a:ext>
                </a:extLst>
              </p:cNvPr>
              <p:cNvSpPr>
                <a:spLocks noChangeArrowheads="1"/>
              </p:cNvSpPr>
              <p:nvPr/>
            </p:nvSpPr>
            <p:spPr bwMode="auto">
              <a:xfrm>
                <a:off x="1247" y="1985"/>
                <a:ext cx="182" cy="175"/>
              </a:xfrm>
              <a:prstGeom prst="ellipse">
                <a:avLst/>
              </a:prstGeom>
              <a:gradFill rotWithShape="1">
                <a:gsLst>
                  <a:gs pos="0">
                    <a:srgbClr val="339966">
                      <a:gamma/>
                      <a:tint val="27451"/>
                      <a:invGamma/>
                    </a:srgbClr>
                  </a:gs>
                  <a:gs pos="100000">
                    <a:srgbClr val="339966"/>
                  </a:gs>
                </a:gsLst>
                <a:path path="shape">
                  <a:fillToRect l="50000" t="50000" r="50000" b="50000"/>
                </a:path>
              </a:gradFill>
              <a:ln w="9525">
                <a:noFill/>
                <a:round/>
                <a:headEnd/>
                <a:tailEnd/>
              </a:ln>
              <a:effectLst/>
            </p:spPr>
            <p:txBody>
              <a:bodyPr wrap="none" anchor="ctr"/>
              <a:lstStyle/>
              <a:p>
                <a:pPr defTabSz="960029">
                  <a:defRPr/>
                </a:pPr>
                <a:endParaRPr lang="en-US" sz="1890" kern="0">
                  <a:solidFill>
                    <a:prstClr val="black"/>
                  </a:solidFill>
                </a:endParaRPr>
              </a:p>
            </p:txBody>
          </p:sp>
          <p:sp>
            <p:nvSpPr>
              <p:cNvPr id="115" name="Oval 67">
                <a:extLst>
                  <a:ext uri="{FF2B5EF4-FFF2-40B4-BE49-F238E27FC236}">
                    <a16:creationId xmlns:a16="http://schemas.microsoft.com/office/drawing/2014/main" id="{CE022432-1C87-432D-805B-DBFD620C329E}"/>
                  </a:ext>
                </a:extLst>
              </p:cNvPr>
              <p:cNvSpPr>
                <a:spLocks noChangeArrowheads="1"/>
              </p:cNvSpPr>
              <p:nvPr/>
            </p:nvSpPr>
            <p:spPr bwMode="auto">
              <a:xfrm>
                <a:off x="1247" y="1933"/>
                <a:ext cx="181" cy="174"/>
              </a:xfrm>
              <a:prstGeom prst="ellipse">
                <a:avLst/>
              </a:prstGeom>
              <a:gradFill rotWithShape="0">
                <a:gsLst>
                  <a:gs pos="0">
                    <a:srgbClr val="FF0000">
                      <a:gamma/>
                      <a:tint val="27451"/>
                      <a:invGamma/>
                    </a:srgbClr>
                  </a:gs>
                  <a:gs pos="100000">
                    <a:srgbClr val="FF0000"/>
                  </a:gs>
                </a:gsLst>
                <a:path path="shape">
                  <a:fillToRect l="50000" t="50000" r="50000" b="50000"/>
                </a:path>
              </a:gradFill>
              <a:ln w="9525">
                <a:noFill/>
                <a:round/>
                <a:headEnd/>
                <a:tailEnd/>
              </a:ln>
              <a:effectLst/>
            </p:spPr>
            <p:txBody>
              <a:bodyPr wrap="none" anchor="ctr"/>
              <a:lstStyle/>
              <a:p>
                <a:pPr defTabSz="960029">
                  <a:defRPr/>
                </a:pPr>
                <a:endParaRPr lang="en-US" sz="1890" kern="0">
                  <a:solidFill>
                    <a:prstClr val="black"/>
                  </a:solidFill>
                </a:endParaRPr>
              </a:p>
            </p:txBody>
          </p:sp>
          <p:sp>
            <p:nvSpPr>
              <p:cNvPr id="116" name="Oval 70">
                <a:extLst>
                  <a:ext uri="{FF2B5EF4-FFF2-40B4-BE49-F238E27FC236}">
                    <a16:creationId xmlns:a16="http://schemas.microsoft.com/office/drawing/2014/main" id="{1C4AEBFE-EE57-455B-B11F-07F76B7708AE}"/>
                  </a:ext>
                </a:extLst>
              </p:cNvPr>
              <p:cNvSpPr>
                <a:spLocks noChangeArrowheads="1"/>
              </p:cNvSpPr>
              <p:nvPr/>
            </p:nvSpPr>
            <p:spPr bwMode="auto">
              <a:xfrm>
                <a:off x="1020" y="2145"/>
                <a:ext cx="182" cy="175"/>
              </a:xfrm>
              <a:prstGeom prst="ellipse">
                <a:avLst/>
              </a:prstGeom>
              <a:gradFill rotWithShape="1">
                <a:gsLst>
                  <a:gs pos="0">
                    <a:srgbClr val="339966">
                      <a:gamma/>
                      <a:tint val="27451"/>
                      <a:invGamma/>
                    </a:srgbClr>
                  </a:gs>
                  <a:gs pos="100000">
                    <a:srgbClr val="339966"/>
                  </a:gs>
                </a:gsLst>
                <a:path path="shape">
                  <a:fillToRect l="50000" t="50000" r="50000" b="50000"/>
                </a:path>
              </a:gradFill>
              <a:ln w="9525">
                <a:noFill/>
                <a:round/>
                <a:headEnd/>
                <a:tailEnd/>
              </a:ln>
              <a:effectLst/>
            </p:spPr>
            <p:txBody>
              <a:bodyPr wrap="none" anchor="ctr"/>
              <a:lstStyle/>
              <a:p>
                <a:pPr defTabSz="960029">
                  <a:defRPr/>
                </a:pPr>
                <a:endParaRPr lang="en-US" sz="1890" kern="0">
                  <a:solidFill>
                    <a:prstClr val="black"/>
                  </a:solidFill>
                </a:endParaRPr>
              </a:p>
            </p:txBody>
          </p:sp>
          <p:sp>
            <p:nvSpPr>
              <p:cNvPr id="117" name="Oval 64">
                <a:extLst>
                  <a:ext uri="{FF2B5EF4-FFF2-40B4-BE49-F238E27FC236}">
                    <a16:creationId xmlns:a16="http://schemas.microsoft.com/office/drawing/2014/main" id="{CB170904-2FD8-4C7E-BB35-5C137FEFC3BE}"/>
                  </a:ext>
                </a:extLst>
              </p:cNvPr>
              <p:cNvSpPr>
                <a:spLocks noChangeArrowheads="1"/>
              </p:cNvSpPr>
              <p:nvPr/>
            </p:nvSpPr>
            <p:spPr bwMode="auto">
              <a:xfrm>
                <a:off x="1075" y="2043"/>
                <a:ext cx="181" cy="174"/>
              </a:xfrm>
              <a:prstGeom prst="ellipse">
                <a:avLst/>
              </a:prstGeom>
              <a:gradFill rotWithShape="0">
                <a:gsLst>
                  <a:gs pos="0">
                    <a:srgbClr val="FF0000">
                      <a:gamma/>
                      <a:tint val="27451"/>
                      <a:invGamma/>
                    </a:srgbClr>
                  </a:gs>
                  <a:gs pos="100000">
                    <a:srgbClr val="FF0000"/>
                  </a:gs>
                </a:gsLst>
                <a:path path="shape">
                  <a:fillToRect l="50000" t="50000" r="50000" b="50000"/>
                </a:path>
              </a:gradFill>
              <a:ln w="9525">
                <a:noFill/>
                <a:round/>
                <a:headEnd/>
                <a:tailEnd/>
              </a:ln>
              <a:effectLst/>
            </p:spPr>
            <p:txBody>
              <a:bodyPr wrap="none" anchor="ctr"/>
              <a:lstStyle/>
              <a:p>
                <a:pPr defTabSz="960029">
                  <a:defRPr/>
                </a:pPr>
                <a:endParaRPr lang="en-US" sz="1890" kern="0">
                  <a:solidFill>
                    <a:prstClr val="black"/>
                  </a:solidFill>
                </a:endParaRPr>
              </a:p>
            </p:txBody>
          </p:sp>
          <p:sp>
            <p:nvSpPr>
              <p:cNvPr id="118" name="Oval 60">
                <a:extLst>
                  <a:ext uri="{FF2B5EF4-FFF2-40B4-BE49-F238E27FC236}">
                    <a16:creationId xmlns:a16="http://schemas.microsoft.com/office/drawing/2014/main" id="{6476CDEB-77C6-4FF1-AAD6-C8C7B8ED606B}"/>
                  </a:ext>
                </a:extLst>
              </p:cNvPr>
              <p:cNvSpPr>
                <a:spLocks noChangeArrowheads="1"/>
              </p:cNvSpPr>
              <p:nvPr/>
            </p:nvSpPr>
            <p:spPr bwMode="auto">
              <a:xfrm>
                <a:off x="1293" y="2069"/>
                <a:ext cx="181" cy="174"/>
              </a:xfrm>
              <a:prstGeom prst="ellipse">
                <a:avLst/>
              </a:prstGeom>
              <a:gradFill rotWithShape="0">
                <a:gsLst>
                  <a:gs pos="0">
                    <a:srgbClr val="FF0000">
                      <a:gamma/>
                      <a:tint val="27451"/>
                      <a:invGamma/>
                    </a:srgbClr>
                  </a:gs>
                  <a:gs pos="100000">
                    <a:srgbClr val="FF0000"/>
                  </a:gs>
                </a:gsLst>
                <a:path path="shape">
                  <a:fillToRect l="50000" t="50000" r="50000" b="50000"/>
                </a:path>
              </a:gradFill>
              <a:ln w="9525">
                <a:noFill/>
                <a:round/>
                <a:headEnd/>
                <a:tailEnd/>
              </a:ln>
              <a:effectLst/>
            </p:spPr>
            <p:txBody>
              <a:bodyPr wrap="none" anchor="ctr"/>
              <a:lstStyle/>
              <a:p>
                <a:pPr defTabSz="960029">
                  <a:defRPr/>
                </a:pPr>
                <a:endParaRPr lang="en-US" sz="1890" kern="0">
                  <a:solidFill>
                    <a:prstClr val="black"/>
                  </a:solidFill>
                </a:endParaRPr>
              </a:p>
            </p:txBody>
          </p:sp>
        </p:grpSp>
      </p:grpSp>
      <p:pic>
        <p:nvPicPr>
          <p:cNvPr id="14" name="Picture 13">
            <a:extLst>
              <a:ext uri="{FF2B5EF4-FFF2-40B4-BE49-F238E27FC236}">
                <a16:creationId xmlns:a16="http://schemas.microsoft.com/office/drawing/2014/main" id="{104721F3-8141-4D91-9ED2-7AA439B991D6}"/>
              </a:ext>
            </a:extLst>
          </p:cNvPr>
          <p:cNvPicPr>
            <a:picLocks noChangeAspect="1"/>
          </p:cNvPicPr>
          <p:nvPr/>
        </p:nvPicPr>
        <p:blipFill>
          <a:blip r:embed="rId2"/>
          <a:stretch>
            <a:fillRect/>
          </a:stretch>
        </p:blipFill>
        <p:spPr>
          <a:xfrm>
            <a:off x="2842088" y="2514643"/>
            <a:ext cx="2050379" cy="1160068"/>
          </a:xfrm>
          <a:prstGeom prst="rect">
            <a:avLst/>
          </a:prstGeom>
        </p:spPr>
      </p:pic>
      <p:sp>
        <p:nvSpPr>
          <p:cNvPr id="15" name="TextBox 14">
            <a:extLst>
              <a:ext uri="{FF2B5EF4-FFF2-40B4-BE49-F238E27FC236}">
                <a16:creationId xmlns:a16="http://schemas.microsoft.com/office/drawing/2014/main" id="{39D90214-DE9F-455A-AA97-7934F279FF71}"/>
              </a:ext>
            </a:extLst>
          </p:cNvPr>
          <p:cNvSpPr txBox="1"/>
          <p:nvPr/>
        </p:nvSpPr>
        <p:spPr>
          <a:xfrm>
            <a:off x="343491" y="2157957"/>
            <a:ext cx="1299332" cy="867930"/>
          </a:xfrm>
          <a:prstGeom prst="rect">
            <a:avLst/>
          </a:prstGeom>
          <a:noFill/>
        </p:spPr>
        <p:txBody>
          <a:bodyPr wrap="square" rtlCol="0">
            <a:spAutoFit/>
          </a:bodyPr>
          <a:lstStyle/>
          <a:p>
            <a:r>
              <a:rPr lang="en-GB" sz="1260" dirty="0"/>
              <a:t>Protons and neutrons are found in the nucleus</a:t>
            </a:r>
          </a:p>
        </p:txBody>
      </p:sp>
      <p:sp>
        <p:nvSpPr>
          <p:cNvPr id="131" name="TextBox 130">
            <a:extLst>
              <a:ext uri="{FF2B5EF4-FFF2-40B4-BE49-F238E27FC236}">
                <a16:creationId xmlns:a16="http://schemas.microsoft.com/office/drawing/2014/main" id="{A7301142-5BE3-4F01-B137-C0783A3D5BD5}"/>
              </a:ext>
            </a:extLst>
          </p:cNvPr>
          <p:cNvSpPr txBox="1"/>
          <p:nvPr/>
        </p:nvSpPr>
        <p:spPr>
          <a:xfrm>
            <a:off x="350155" y="3254991"/>
            <a:ext cx="1410243" cy="480131"/>
          </a:xfrm>
          <a:prstGeom prst="rect">
            <a:avLst/>
          </a:prstGeom>
          <a:noFill/>
        </p:spPr>
        <p:txBody>
          <a:bodyPr wrap="square" rtlCol="0">
            <a:spAutoFit/>
          </a:bodyPr>
          <a:lstStyle/>
          <a:p>
            <a:r>
              <a:rPr lang="en-GB" sz="1260" dirty="0"/>
              <a:t>Electrons are found in shells</a:t>
            </a:r>
          </a:p>
        </p:txBody>
      </p:sp>
      <p:sp>
        <p:nvSpPr>
          <p:cNvPr id="132" name="TextBox 131">
            <a:extLst>
              <a:ext uri="{FF2B5EF4-FFF2-40B4-BE49-F238E27FC236}">
                <a16:creationId xmlns:a16="http://schemas.microsoft.com/office/drawing/2014/main" id="{E8AEB2A3-B0CB-497E-8B0F-E4AB4A81F934}"/>
              </a:ext>
            </a:extLst>
          </p:cNvPr>
          <p:cNvSpPr txBox="1"/>
          <p:nvPr/>
        </p:nvSpPr>
        <p:spPr>
          <a:xfrm>
            <a:off x="2547170" y="1922757"/>
            <a:ext cx="2285181" cy="480131"/>
          </a:xfrm>
          <a:prstGeom prst="rect">
            <a:avLst/>
          </a:prstGeom>
          <a:noFill/>
        </p:spPr>
        <p:txBody>
          <a:bodyPr wrap="square" rtlCol="0">
            <a:spAutoFit/>
          </a:bodyPr>
          <a:lstStyle/>
          <a:p>
            <a:r>
              <a:rPr lang="en-GB" sz="1260" dirty="0"/>
              <a:t>Protons neutrons and electrons have different mass and charge</a:t>
            </a:r>
          </a:p>
        </p:txBody>
      </p:sp>
      <p:pic>
        <p:nvPicPr>
          <p:cNvPr id="16" name="Picture 15">
            <a:extLst>
              <a:ext uri="{FF2B5EF4-FFF2-40B4-BE49-F238E27FC236}">
                <a16:creationId xmlns:a16="http://schemas.microsoft.com/office/drawing/2014/main" id="{2FEA348C-15CC-4AB0-AE89-75CCDC8E03D4}"/>
              </a:ext>
            </a:extLst>
          </p:cNvPr>
          <p:cNvPicPr>
            <a:picLocks noChangeAspect="1"/>
          </p:cNvPicPr>
          <p:nvPr/>
        </p:nvPicPr>
        <p:blipFill>
          <a:blip r:embed="rId3"/>
          <a:stretch>
            <a:fillRect/>
          </a:stretch>
        </p:blipFill>
        <p:spPr>
          <a:xfrm>
            <a:off x="5157402" y="2030975"/>
            <a:ext cx="2363470" cy="1584177"/>
          </a:xfrm>
          <a:prstGeom prst="rect">
            <a:avLst/>
          </a:prstGeom>
        </p:spPr>
      </p:pic>
      <p:sp>
        <p:nvSpPr>
          <p:cNvPr id="133" name="Content Placeholder 2">
            <a:extLst>
              <a:ext uri="{FF2B5EF4-FFF2-40B4-BE49-F238E27FC236}">
                <a16:creationId xmlns:a16="http://schemas.microsoft.com/office/drawing/2014/main" id="{216E02E4-438F-4EB6-964E-DCA75E2715D1}"/>
              </a:ext>
            </a:extLst>
          </p:cNvPr>
          <p:cNvSpPr txBox="1">
            <a:spLocks/>
          </p:cNvSpPr>
          <p:nvPr/>
        </p:nvSpPr>
        <p:spPr>
          <a:xfrm>
            <a:off x="5194017" y="736422"/>
            <a:ext cx="4351273" cy="2020675"/>
          </a:xfrm>
          <a:prstGeom prst="rect">
            <a:avLst/>
          </a:prstGeom>
        </p:spPr>
        <p:txBody>
          <a:bodyPr vert="horz" lIns="96006" tIns="48003" rIns="96006" bIns="48003"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60029">
              <a:buNone/>
              <a:defRPr/>
            </a:pPr>
            <a:r>
              <a:rPr lang="en-GB" sz="1260" dirty="0">
                <a:solidFill>
                  <a:sysClr val="windowText" lastClr="000000"/>
                </a:solidFill>
                <a:latin typeface="Calibri"/>
              </a:rPr>
              <a:t>Different atoms have different numbers of protons, neutrons and electrons.  The periodic table is arranged in order of increasing number of protons.</a:t>
            </a:r>
          </a:p>
          <a:p>
            <a:pPr marL="0" indent="0" defTabSz="960029">
              <a:buNone/>
              <a:defRPr/>
            </a:pPr>
            <a:r>
              <a:rPr lang="en-GB" sz="1260" dirty="0">
                <a:solidFill>
                  <a:sysClr val="windowText" lastClr="000000"/>
                </a:solidFill>
                <a:latin typeface="Calibri"/>
              </a:rPr>
              <a:t>Information about the number of protons, neutrons and electrons can be found from the periodic table</a:t>
            </a:r>
          </a:p>
          <a:p>
            <a:pPr marL="0" indent="0" defTabSz="960029">
              <a:buNone/>
              <a:defRPr/>
            </a:pPr>
            <a:endParaRPr lang="en-GB" sz="3360" dirty="0">
              <a:solidFill>
                <a:sysClr val="windowText" lastClr="000000"/>
              </a:solidFill>
              <a:latin typeface="Calibri"/>
            </a:endParaRPr>
          </a:p>
          <a:p>
            <a:pPr marL="0" indent="0" defTabSz="960029">
              <a:buNone/>
              <a:defRPr/>
            </a:pPr>
            <a:endParaRPr lang="en-GB" sz="3360" dirty="0">
              <a:solidFill>
                <a:sysClr val="windowText" lastClr="000000"/>
              </a:solidFill>
              <a:latin typeface="Calibri"/>
            </a:endParaRPr>
          </a:p>
        </p:txBody>
      </p:sp>
      <p:sp>
        <p:nvSpPr>
          <p:cNvPr id="134" name="Content Placeholder 2">
            <a:extLst>
              <a:ext uri="{FF2B5EF4-FFF2-40B4-BE49-F238E27FC236}">
                <a16:creationId xmlns:a16="http://schemas.microsoft.com/office/drawing/2014/main" id="{036EFA37-6E93-4A1A-84DC-CAA124FD81FF}"/>
              </a:ext>
            </a:extLst>
          </p:cNvPr>
          <p:cNvSpPr txBox="1">
            <a:spLocks/>
          </p:cNvSpPr>
          <p:nvPr/>
        </p:nvSpPr>
        <p:spPr>
          <a:xfrm>
            <a:off x="7680096" y="1773571"/>
            <a:ext cx="1867334" cy="1690642"/>
          </a:xfrm>
          <a:prstGeom prst="rect">
            <a:avLst/>
          </a:prstGeom>
        </p:spPr>
        <p:txBody>
          <a:bodyPr vert="horz" lIns="96006" tIns="48003" rIns="96006" bIns="48003"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60029">
              <a:spcBef>
                <a:spcPts val="0"/>
              </a:spcBef>
              <a:buNone/>
              <a:defRPr/>
            </a:pPr>
            <a:r>
              <a:rPr lang="en-GB" sz="1260" dirty="0">
                <a:solidFill>
                  <a:sysClr val="windowText" lastClr="000000"/>
                </a:solidFill>
                <a:latin typeface="Calibri"/>
              </a:rPr>
              <a:t>Every element has a different proton number</a:t>
            </a:r>
          </a:p>
          <a:p>
            <a:pPr marL="0" indent="0" defTabSz="960029">
              <a:spcBef>
                <a:spcPts val="0"/>
              </a:spcBef>
              <a:buNone/>
              <a:defRPr/>
            </a:pPr>
            <a:r>
              <a:rPr lang="en-GB" sz="1260" dirty="0">
                <a:solidFill>
                  <a:sysClr val="windowText" lastClr="000000"/>
                </a:solidFill>
                <a:latin typeface="Calibri"/>
              </a:rPr>
              <a:t>If the proton number changes, the type of element changes!</a:t>
            </a:r>
          </a:p>
          <a:p>
            <a:pPr marL="0" indent="0" defTabSz="960029">
              <a:spcBef>
                <a:spcPts val="0"/>
              </a:spcBef>
              <a:buNone/>
              <a:defRPr/>
            </a:pPr>
            <a:r>
              <a:rPr lang="en-GB" sz="1260" dirty="0">
                <a:solidFill>
                  <a:sysClr val="windowText" lastClr="000000"/>
                </a:solidFill>
                <a:latin typeface="Calibri"/>
              </a:rPr>
              <a:t>Atoms are overall neutral charge</a:t>
            </a:r>
          </a:p>
          <a:p>
            <a:pPr marL="0" indent="0" defTabSz="960029">
              <a:spcBef>
                <a:spcPts val="0"/>
              </a:spcBef>
              <a:buNone/>
              <a:defRPr/>
            </a:pPr>
            <a:r>
              <a:rPr lang="en-GB" sz="1260" dirty="0">
                <a:solidFill>
                  <a:sysClr val="windowText" lastClr="000000"/>
                </a:solidFill>
                <a:latin typeface="Calibri"/>
              </a:rPr>
              <a:t>The number of protons = number of electrons in a neutral atom</a:t>
            </a:r>
          </a:p>
        </p:txBody>
      </p:sp>
      <p:sp>
        <p:nvSpPr>
          <p:cNvPr id="57" name="Rectangle 56">
            <a:extLst>
              <a:ext uri="{FF2B5EF4-FFF2-40B4-BE49-F238E27FC236}">
                <a16:creationId xmlns:a16="http://schemas.microsoft.com/office/drawing/2014/main" id="{E20C22E1-A16D-40C9-B317-58743FCC79A9}"/>
              </a:ext>
            </a:extLst>
          </p:cNvPr>
          <p:cNvSpPr/>
          <p:nvPr/>
        </p:nvSpPr>
        <p:spPr>
          <a:xfrm>
            <a:off x="9873578" y="749662"/>
            <a:ext cx="3444860" cy="906723"/>
          </a:xfrm>
          <a:prstGeom prst="rect">
            <a:avLst/>
          </a:prstGeom>
        </p:spPr>
        <p:txBody>
          <a:bodyPr wrap="square">
            <a:spAutoFit/>
          </a:bodyPr>
          <a:lstStyle/>
          <a:p>
            <a:pPr defTabSz="960029">
              <a:spcBef>
                <a:spcPct val="20000"/>
              </a:spcBef>
              <a:defRPr/>
            </a:pPr>
            <a:r>
              <a:rPr lang="en-GB" sz="1260" kern="0" dirty="0">
                <a:solidFill>
                  <a:prstClr val="black"/>
                </a:solidFill>
              </a:rPr>
              <a:t>When Mendeleev wrote his table scientists knew about 40 different elements</a:t>
            </a:r>
          </a:p>
          <a:p>
            <a:pPr defTabSz="960029">
              <a:spcBef>
                <a:spcPct val="20000"/>
              </a:spcBef>
              <a:defRPr/>
            </a:pPr>
            <a:r>
              <a:rPr lang="en-GB" sz="1260" kern="0" dirty="0">
                <a:solidFill>
                  <a:prstClr val="black"/>
                </a:solidFill>
              </a:rPr>
              <a:t>They arranged these elements in order of </a:t>
            </a:r>
            <a:r>
              <a:rPr lang="en-GB" sz="1260" b="1" kern="0" dirty="0">
                <a:solidFill>
                  <a:prstClr val="black"/>
                </a:solidFill>
              </a:rPr>
              <a:t>increasing mass</a:t>
            </a:r>
          </a:p>
        </p:txBody>
      </p:sp>
      <p:pic>
        <p:nvPicPr>
          <p:cNvPr id="58" name="Picture 57">
            <a:extLst>
              <a:ext uri="{FF2B5EF4-FFF2-40B4-BE49-F238E27FC236}">
                <a16:creationId xmlns:a16="http://schemas.microsoft.com/office/drawing/2014/main" id="{7D33414E-3222-498E-9AAD-8F937D42FFB7}"/>
              </a:ext>
            </a:extLst>
          </p:cNvPr>
          <p:cNvPicPr>
            <a:picLocks noChangeAspect="1"/>
          </p:cNvPicPr>
          <p:nvPr/>
        </p:nvPicPr>
        <p:blipFill>
          <a:blip r:embed="rId4"/>
          <a:stretch>
            <a:fillRect/>
          </a:stretch>
        </p:blipFill>
        <p:spPr>
          <a:xfrm>
            <a:off x="13222947" y="604553"/>
            <a:ext cx="870252" cy="676064"/>
          </a:xfrm>
          <a:prstGeom prst="rect">
            <a:avLst/>
          </a:prstGeom>
        </p:spPr>
      </p:pic>
      <p:sp>
        <p:nvSpPr>
          <p:cNvPr id="59" name="Rectangle 58">
            <a:extLst>
              <a:ext uri="{FF2B5EF4-FFF2-40B4-BE49-F238E27FC236}">
                <a16:creationId xmlns:a16="http://schemas.microsoft.com/office/drawing/2014/main" id="{EF631EA7-6D44-4A5B-A4B1-5C9493C5F025}"/>
              </a:ext>
            </a:extLst>
          </p:cNvPr>
          <p:cNvSpPr/>
          <p:nvPr/>
        </p:nvSpPr>
        <p:spPr>
          <a:xfrm>
            <a:off x="9891790" y="1596621"/>
            <a:ext cx="4276111" cy="480131"/>
          </a:xfrm>
          <a:prstGeom prst="rect">
            <a:avLst/>
          </a:prstGeom>
        </p:spPr>
        <p:txBody>
          <a:bodyPr wrap="square">
            <a:spAutoFit/>
          </a:bodyPr>
          <a:lstStyle/>
          <a:p>
            <a:pPr defTabSz="960029">
              <a:spcBef>
                <a:spcPct val="20000"/>
              </a:spcBef>
              <a:defRPr/>
            </a:pPr>
            <a:r>
              <a:rPr lang="en-GB" sz="1260" kern="0" dirty="0">
                <a:solidFill>
                  <a:prstClr val="black"/>
                </a:solidFill>
              </a:rPr>
              <a:t>Scientists who first did this found that the properties of elements repeated themselves every 8 elements.</a:t>
            </a:r>
          </a:p>
        </p:txBody>
      </p:sp>
      <p:pic>
        <p:nvPicPr>
          <p:cNvPr id="139" name="Picture 138">
            <a:extLst>
              <a:ext uri="{FF2B5EF4-FFF2-40B4-BE49-F238E27FC236}">
                <a16:creationId xmlns:a16="http://schemas.microsoft.com/office/drawing/2014/main" id="{78390EDC-D39F-49BE-B726-F444C4E08149}"/>
              </a:ext>
            </a:extLst>
          </p:cNvPr>
          <p:cNvPicPr>
            <a:picLocks noChangeAspect="1"/>
          </p:cNvPicPr>
          <p:nvPr/>
        </p:nvPicPr>
        <p:blipFill>
          <a:blip r:embed="rId5"/>
          <a:stretch>
            <a:fillRect/>
          </a:stretch>
        </p:blipFill>
        <p:spPr>
          <a:xfrm>
            <a:off x="12570279" y="2103767"/>
            <a:ext cx="1554513" cy="1053425"/>
          </a:xfrm>
          <a:prstGeom prst="rect">
            <a:avLst/>
          </a:prstGeom>
        </p:spPr>
      </p:pic>
      <p:sp>
        <p:nvSpPr>
          <p:cNvPr id="140" name="Rectangle 139">
            <a:extLst>
              <a:ext uri="{FF2B5EF4-FFF2-40B4-BE49-F238E27FC236}">
                <a16:creationId xmlns:a16="http://schemas.microsoft.com/office/drawing/2014/main" id="{8BC9C4E9-F4EC-439A-BA59-E510266FE071}"/>
              </a:ext>
            </a:extLst>
          </p:cNvPr>
          <p:cNvSpPr/>
          <p:nvPr/>
        </p:nvSpPr>
        <p:spPr>
          <a:xfrm>
            <a:off x="9790242" y="2072016"/>
            <a:ext cx="2656111" cy="1255728"/>
          </a:xfrm>
          <a:prstGeom prst="rect">
            <a:avLst/>
          </a:prstGeom>
        </p:spPr>
        <p:txBody>
          <a:bodyPr wrap="square">
            <a:spAutoFit/>
          </a:bodyPr>
          <a:lstStyle/>
          <a:p>
            <a:pPr defTabSz="960029">
              <a:spcBef>
                <a:spcPct val="20000"/>
              </a:spcBef>
              <a:defRPr/>
            </a:pPr>
            <a:r>
              <a:rPr lang="en-GB" sz="1260" kern="0" dirty="0">
                <a:solidFill>
                  <a:prstClr val="black"/>
                </a:solidFill>
              </a:rPr>
              <a:t>Mendeleev is famous because he left gaps in his periodic table for elements which had not  been discovered.  He predicted the properties of these elements. When they were found they fitted his predictions</a:t>
            </a:r>
          </a:p>
        </p:txBody>
      </p:sp>
      <p:pic>
        <p:nvPicPr>
          <p:cNvPr id="60" name="Picture 59">
            <a:extLst>
              <a:ext uri="{FF2B5EF4-FFF2-40B4-BE49-F238E27FC236}">
                <a16:creationId xmlns:a16="http://schemas.microsoft.com/office/drawing/2014/main" id="{580E280C-57BE-4EC4-8A7D-C3971C4B3C82}"/>
              </a:ext>
            </a:extLst>
          </p:cNvPr>
          <p:cNvPicPr>
            <a:picLocks noChangeAspect="1"/>
          </p:cNvPicPr>
          <p:nvPr/>
        </p:nvPicPr>
        <p:blipFill>
          <a:blip r:embed="rId6"/>
          <a:stretch>
            <a:fillRect/>
          </a:stretch>
        </p:blipFill>
        <p:spPr>
          <a:xfrm>
            <a:off x="9778021" y="4156715"/>
            <a:ext cx="2223626" cy="1489453"/>
          </a:xfrm>
          <a:prstGeom prst="rect">
            <a:avLst/>
          </a:prstGeom>
        </p:spPr>
      </p:pic>
      <p:sp>
        <p:nvSpPr>
          <p:cNvPr id="61" name="Rectangle 60">
            <a:extLst>
              <a:ext uri="{FF2B5EF4-FFF2-40B4-BE49-F238E27FC236}">
                <a16:creationId xmlns:a16="http://schemas.microsoft.com/office/drawing/2014/main" id="{E97087ED-D691-44C4-8B7F-6832A9022B4F}"/>
              </a:ext>
            </a:extLst>
          </p:cNvPr>
          <p:cNvSpPr/>
          <p:nvPr/>
        </p:nvSpPr>
        <p:spPr>
          <a:xfrm>
            <a:off x="9873578" y="6049920"/>
            <a:ext cx="3485995" cy="751616"/>
          </a:xfrm>
          <a:prstGeom prst="rect">
            <a:avLst/>
          </a:prstGeom>
        </p:spPr>
        <p:txBody>
          <a:bodyPr wrap="square">
            <a:spAutoFit/>
          </a:bodyPr>
          <a:lstStyle/>
          <a:p>
            <a:pPr marL="360011" indent="-360011" defTabSz="960029">
              <a:spcBef>
                <a:spcPct val="20000"/>
              </a:spcBef>
              <a:buFont typeface="Arial" pitchFamily="34" charset="0"/>
              <a:buChar char="•"/>
              <a:defRPr/>
            </a:pPr>
            <a:r>
              <a:rPr lang="en-GB" sz="1260" kern="0" dirty="0">
                <a:solidFill>
                  <a:prstClr val="black"/>
                </a:solidFill>
              </a:rPr>
              <a:t>Columns of elements are called groups</a:t>
            </a:r>
          </a:p>
          <a:p>
            <a:pPr marL="360011" indent="-360011" defTabSz="960029">
              <a:spcBef>
                <a:spcPct val="20000"/>
              </a:spcBef>
              <a:buFont typeface="Arial" pitchFamily="34" charset="0"/>
              <a:buChar char="•"/>
              <a:defRPr/>
            </a:pPr>
            <a:r>
              <a:rPr lang="en-GB" sz="1260" kern="0" dirty="0">
                <a:solidFill>
                  <a:prstClr val="black"/>
                </a:solidFill>
              </a:rPr>
              <a:t>Groups of elements have similar properties</a:t>
            </a:r>
          </a:p>
          <a:p>
            <a:pPr marL="360011" indent="-360011" defTabSz="960029">
              <a:spcBef>
                <a:spcPct val="20000"/>
              </a:spcBef>
              <a:buFont typeface="Arial" pitchFamily="34" charset="0"/>
              <a:buChar char="•"/>
              <a:defRPr/>
            </a:pPr>
            <a:r>
              <a:rPr lang="en-GB" sz="1260" kern="0" dirty="0">
                <a:solidFill>
                  <a:prstClr val="black"/>
                </a:solidFill>
              </a:rPr>
              <a:t>Rows of elements are called periods</a:t>
            </a:r>
            <a:endParaRPr lang="en-US" sz="1260" kern="0" dirty="0">
              <a:solidFill>
                <a:prstClr val="black"/>
              </a:solidFill>
            </a:endParaRPr>
          </a:p>
        </p:txBody>
      </p:sp>
      <p:sp>
        <p:nvSpPr>
          <p:cNvPr id="142" name="Rectangle 141">
            <a:extLst>
              <a:ext uri="{FF2B5EF4-FFF2-40B4-BE49-F238E27FC236}">
                <a16:creationId xmlns:a16="http://schemas.microsoft.com/office/drawing/2014/main" id="{BC111652-98BB-44FB-A385-BCAC2DEF0E15}"/>
              </a:ext>
            </a:extLst>
          </p:cNvPr>
          <p:cNvSpPr/>
          <p:nvPr/>
        </p:nvSpPr>
        <p:spPr>
          <a:xfrm>
            <a:off x="9971527" y="5768365"/>
            <a:ext cx="3940385" cy="286232"/>
          </a:xfrm>
          <a:prstGeom prst="rect">
            <a:avLst/>
          </a:prstGeom>
        </p:spPr>
        <p:txBody>
          <a:bodyPr wrap="square">
            <a:spAutoFit/>
          </a:bodyPr>
          <a:lstStyle/>
          <a:p>
            <a:pPr defTabSz="960029">
              <a:spcBef>
                <a:spcPct val="20000"/>
              </a:spcBef>
              <a:defRPr/>
            </a:pPr>
            <a:r>
              <a:rPr lang="en-GB" sz="1260" kern="0" dirty="0">
                <a:solidFill>
                  <a:prstClr val="black"/>
                </a:solidFill>
              </a:rPr>
              <a:t>You don’t have to do this in the modern periodic table</a:t>
            </a:r>
          </a:p>
        </p:txBody>
      </p:sp>
      <p:sp>
        <p:nvSpPr>
          <p:cNvPr id="143" name="Content Placeholder 2">
            <a:extLst>
              <a:ext uri="{FF2B5EF4-FFF2-40B4-BE49-F238E27FC236}">
                <a16:creationId xmlns:a16="http://schemas.microsoft.com/office/drawing/2014/main" id="{7CF8271C-A8A1-459F-822B-8523243B83BC}"/>
              </a:ext>
            </a:extLst>
          </p:cNvPr>
          <p:cNvSpPr txBox="1">
            <a:spLocks/>
          </p:cNvSpPr>
          <p:nvPr/>
        </p:nvSpPr>
        <p:spPr>
          <a:xfrm>
            <a:off x="5282458" y="5532995"/>
            <a:ext cx="4468118" cy="1137000"/>
          </a:xfrm>
          <a:prstGeom prst="rect">
            <a:avLst/>
          </a:prstGeom>
        </p:spPr>
        <p:txBody>
          <a:bodyPr vert="horz" lIns="96006" tIns="48003" rIns="96006" bIns="48003"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011" indent="-360011" defTabSz="960029">
              <a:defRPr/>
            </a:pPr>
            <a:r>
              <a:rPr lang="en-GB" sz="1260" dirty="0">
                <a:solidFill>
                  <a:sysClr val="windowText" lastClr="000000"/>
                </a:solidFill>
                <a:latin typeface="Calibri"/>
              </a:rPr>
              <a:t>Electrons are found in ‘shells’ around the nucleus</a:t>
            </a:r>
          </a:p>
          <a:p>
            <a:pPr marL="360011" indent="-360011" defTabSz="960029">
              <a:defRPr/>
            </a:pPr>
            <a:r>
              <a:rPr lang="en-GB" sz="1260" dirty="0">
                <a:solidFill>
                  <a:sysClr val="windowText" lastClr="000000"/>
                </a:solidFill>
                <a:latin typeface="Calibri"/>
              </a:rPr>
              <a:t>Each shells can only fit a certain number of electrons.  </a:t>
            </a:r>
          </a:p>
          <a:p>
            <a:pPr marL="360011" indent="-360011" defTabSz="960029">
              <a:defRPr/>
            </a:pPr>
            <a:r>
              <a:rPr lang="en-GB" sz="1260" dirty="0">
                <a:solidFill>
                  <a:sysClr val="windowText" lastClr="000000"/>
                </a:solidFill>
                <a:latin typeface="Calibri"/>
              </a:rPr>
              <a:t>Shells are filled with the inside (lowest energy) ones first.</a:t>
            </a:r>
          </a:p>
          <a:p>
            <a:pPr marL="360011" indent="-360011" defTabSz="960029">
              <a:defRPr/>
            </a:pPr>
            <a:r>
              <a:rPr lang="en-GB" sz="1260" dirty="0">
                <a:solidFill>
                  <a:sysClr val="windowText" lastClr="000000"/>
                </a:solidFill>
                <a:latin typeface="Calibri"/>
              </a:rPr>
              <a:t>The first 3 shells can fit   2, 8, 18 electrons (best remembered 2,8,8)</a:t>
            </a:r>
            <a:endParaRPr lang="en-US" sz="1260" dirty="0">
              <a:solidFill>
                <a:sysClr val="windowText" lastClr="000000"/>
              </a:solidFill>
              <a:latin typeface="Calibri"/>
            </a:endParaRPr>
          </a:p>
        </p:txBody>
      </p:sp>
      <p:pic>
        <p:nvPicPr>
          <p:cNvPr id="144" name="Picture 143">
            <a:extLst>
              <a:ext uri="{FF2B5EF4-FFF2-40B4-BE49-F238E27FC236}">
                <a16:creationId xmlns:a16="http://schemas.microsoft.com/office/drawing/2014/main" id="{C91689A8-6BA5-4ED6-A99A-B2ACB9DBC65D}"/>
              </a:ext>
            </a:extLst>
          </p:cNvPr>
          <p:cNvPicPr>
            <a:picLocks noChangeAspect="1"/>
          </p:cNvPicPr>
          <p:nvPr/>
        </p:nvPicPr>
        <p:blipFill>
          <a:blip r:embed="rId7"/>
          <a:stretch>
            <a:fillRect/>
          </a:stretch>
        </p:blipFill>
        <p:spPr>
          <a:xfrm>
            <a:off x="5384224" y="4147967"/>
            <a:ext cx="1659859" cy="1465399"/>
          </a:xfrm>
          <a:prstGeom prst="rect">
            <a:avLst/>
          </a:prstGeom>
        </p:spPr>
      </p:pic>
      <p:grpSp>
        <p:nvGrpSpPr>
          <p:cNvPr id="2" name="Group 1">
            <a:extLst>
              <a:ext uri="{FF2B5EF4-FFF2-40B4-BE49-F238E27FC236}">
                <a16:creationId xmlns:a16="http://schemas.microsoft.com/office/drawing/2014/main" id="{FD1A5B79-BB80-41C7-923B-224F6FCB2382}"/>
              </a:ext>
            </a:extLst>
          </p:cNvPr>
          <p:cNvGrpSpPr/>
          <p:nvPr/>
        </p:nvGrpSpPr>
        <p:grpSpPr>
          <a:xfrm>
            <a:off x="7571148" y="3970214"/>
            <a:ext cx="1889712" cy="1568904"/>
            <a:chOff x="2989537" y="4112159"/>
            <a:chExt cx="1889712" cy="1568904"/>
          </a:xfrm>
        </p:grpSpPr>
        <p:pic>
          <p:nvPicPr>
            <p:cNvPr id="62" name="Picture 61">
              <a:extLst>
                <a:ext uri="{FF2B5EF4-FFF2-40B4-BE49-F238E27FC236}">
                  <a16:creationId xmlns:a16="http://schemas.microsoft.com/office/drawing/2014/main" id="{9801D51B-AFD2-491D-B35A-E22A5D795E31}"/>
                </a:ext>
              </a:extLst>
            </p:cNvPr>
            <p:cNvPicPr>
              <a:picLocks noChangeAspect="1"/>
            </p:cNvPicPr>
            <p:nvPr/>
          </p:nvPicPr>
          <p:blipFill>
            <a:blip r:embed="rId8"/>
            <a:stretch>
              <a:fillRect/>
            </a:stretch>
          </p:blipFill>
          <p:spPr>
            <a:xfrm>
              <a:off x="3538831" y="4318179"/>
              <a:ext cx="1069991" cy="1109277"/>
            </a:xfrm>
            <a:prstGeom prst="rect">
              <a:avLst/>
            </a:prstGeom>
          </p:spPr>
        </p:pic>
        <p:sp>
          <p:nvSpPr>
            <p:cNvPr id="63" name="Rectangle 62">
              <a:extLst>
                <a:ext uri="{FF2B5EF4-FFF2-40B4-BE49-F238E27FC236}">
                  <a16:creationId xmlns:a16="http://schemas.microsoft.com/office/drawing/2014/main" id="{AD4A4B0F-77BB-4E44-9AC3-7AD42A47E0C7}"/>
                </a:ext>
              </a:extLst>
            </p:cNvPr>
            <p:cNvSpPr/>
            <p:nvPr/>
          </p:nvSpPr>
          <p:spPr>
            <a:xfrm>
              <a:off x="3002030" y="5394831"/>
              <a:ext cx="1749197" cy="286232"/>
            </a:xfrm>
            <a:prstGeom prst="rect">
              <a:avLst/>
            </a:prstGeom>
          </p:spPr>
          <p:txBody>
            <a:bodyPr wrap="none">
              <a:spAutoFit/>
            </a:bodyPr>
            <a:lstStyle/>
            <a:p>
              <a:pPr defTabSz="960029">
                <a:defRPr/>
              </a:pPr>
              <a:r>
                <a:rPr lang="en-GB" sz="1260" kern="0" dirty="0">
                  <a:solidFill>
                    <a:srgbClr val="FF0000"/>
                  </a:solidFill>
                </a:rPr>
                <a:t>Fluorine has 9 electrons</a:t>
              </a:r>
            </a:p>
          </p:txBody>
        </p:sp>
        <p:sp>
          <p:nvSpPr>
            <p:cNvPr id="145" name="Rectangle 144">
              <a:extLst>
                <a:ext uri="{FF2B5EF4-FFF2-40B4-BE49-F238E27FC236}">
                  <a16:creationId xmlns:a16="http://schemas.microsoft.com/office/drawing/2014/main" id="{0660FD65-7E20-457C-BD7A-10D4A7588B7E}"/>
                </a:ext>
              </a:extLst>
            </p:cNvPr>
            <p:cNvSpPr/>
            <p:nvPr/>
          </p:nvSpPr>
          <p:spPr>
            <a:xfrm>
              <a:off x="4391615" y="4112159"/>
              <a:ext cx="487634" cy="286232"/>
            </a:xfrm>
            <a:prstGeom prst="rect">
              <a:avLst/>
            </a:prstGeom>
          </p:spPr>
          <p:txBody>
            <a:bodyPr wrap="none">
              <a:spAutoFit/>
            </a:bodyPr>
            <a:lstStyle/>
            <a:p>
              <a:pPr defTabSz="960029">
                <a:defRPr/>
              </a:pPr>
              <a:r>
                <a:rPr lang="en-GB" sz="1260" kern="0" dirty="0">
                  <a:solidFill>
                    <a:srgbClr val="FF0000"/>
                  </a:solidFill>
                </a:rPr>
                <a:t>[2,7]</a:t>
              </a:r>
            </a:p>
          </p:txBody>
        </p:sp>
        <p:pic>
          <p:nvPicPr>
            <p:cNvPr id="65" name="Picture 64">
              <a:extLst>
                <a:ext uri="{FF2B5EF4-FFF2-40B4-BE49-F238E27FC236}">
                  <a16:creationId xmlns:a16="http://schemas.microsoft.com/office/drawing/2014/main" id="{46E1FB09-B75C-42F4-AE35-F16F2C6458E8}"/>
                </a:ext>
              </a:extLst>
            </p:cNvPr>
            <p:cNvPicPr>
              <a:picLocks noChangeAspect="1"/>
            </p:cNvPicPr>
            <p:nvPr/>
          </p:nvPicPr>
          <p:blipFill>
            <a:blip r:embed="rId9"/>
            <a:stretch>
              <a:fillRect/>
            </a:stretch>
          </p:blipFill>
          <p:spPr>
            <a:xfrm>
              <a:off x="2989537" y="4167084"/>
              <a:ext cx="659407" cy="672169"/>
            </a:xfrm>
            <a:prstGeom prst="rect">
              <a:avLst/>
            </a:prstGeom>
          </p:spPr>
        </p:pic>
      </p:grpSp>
      <p:pic>
        <p:nvPicPr>
          <p:cNvPr id="66" name="Picture 65">
            <a:extLst>
              <a:ext uri="{FF2B5EF4-FFF2-40B4-BE49-F238E27FC236}">
                <a16:creationId xmlns:a16="http://schemas.microsoft.com/office/drawing/2014/main" id="{0B6F1A42-B499-42A6-87AB-902BCCEFC9BA}"/>
              </a:ext>
            </a:extLst>
          </p:cNvPr>
          <p:cNvPicPr>
            <a:picLocks noChangeAspect="1"/>
          </p:cNvPicPr>
          <p:nvPr/>
        </p:nvPicPr>
        <p:blipFill>
          <a:blip r:embed="rId10"/>
          <a:stretch>
            <a:fillRect/>
          </a:stretch>
        </p:blipFill>
        <p:spPr>
          <a:xfrm>
            <a:off x="305549" y="4335361"/>
            <a:ext cx="3160595" cy="2167971"/>
          </a:xfrm>
          <a:prstGeom prst="rect">
            <a:avLst/>
          </a:prstGeom>
        </p:spPr>
      </p:pic>
      <p:sp>
        <p:nvSpPr>
          <p:cNvPr id="146" name="Rectangle 145">
            <a:extLst>
              <a:ext uri="{FF2B5EF4-FFF2-40B4-BE49-F238E27FC236}">
                <a16:creationId xmlns:a16="http://schemas.microsoft.com/office/drawing/2014/main" id="{4CC00D54-16F7-4CB8-A3C5-312E646DF861}"/>
              </a:ext>
            </a:extLst>
          </p:cNvPr>
          <p:cNvSpPr/>
          <p:nvPr/>
        </p:nvSpPr>
        <p:spPr>
          <a:xfrm>
            <a:off x="3562122" y="4392090"/>
            <a:ext cx="1244320" cy="1837426"/>
          </a:xfrm>
          <a:prstGeom prst="rect">
            <a:avLst/>
          </a:prstGeom>
        </p:spPr>
        <p:txBody>
          <a:bodyPr wrap="square">
            <a:spAutoFit/>
          </a:bodyPr>
          <a:lstStyle/>
          <a:p>
            <a:pPr defTabSz="960029">
              <a:spcBef>
                <a:spcPct val="20000"/>
              </a:spcBef>
              <a:defRPr/>
            </a:pPr>
            <a:r>
              <a:rPr lang="en-GB" sz="1260" kern="0" dirty="0">
                <a:solidFill>
                  <a:prstClr val="black"/>
                </a:solidFill>
              </a:rPr>
              <a:t>Elements in the same group have same number of electrons in the outer shell and have similar chemical properties</a:t>
            </a:r>
          </a:p>
        </p:txBody>
      </p:sp>
      <p:sp>
        <p:nvSpPr>
          <p:cNvPr id="147" name="Rectangle 146">
            <a:extLst>
              <a:ext uri="{FF2B5EF4-FFF2-40B4-BE49-F238E27FC236}">
                <a16:creationId xmlns:a16="http://schemas.microsoft.com/office/drawing/2014/main" id="{560ED95A-CB51-415F-8869-DB9748D73C8D}"/>
              </a:ext>
            </a:extLst>
          </p:cNvPr>
          <p:cNvSpPr/>
          <p:nvPr/>
        </p:nvSpPr>
        <p:spPr>
          <a:xfrm>
            <a:off x="335766" y="6574692"/>
            <a:ext cx="4271947" cy="480131"/>
          </a:xfrm>
          <a:prstGeom prst="rect">
            <a:avLst/>
          </a:prstGeom>
        </p:spPr>
        <p:txBody>
          <a:bodyPr wrap="square">
            <a:spAutoFit/>
          </a:bodyPr>
          <a:lstStyle/>
          <a:p>
            <a:pPr defTabSz="960029">
              <a:spcBef>
                <a:spcPct val="20000"/>
              </a:spcBef>
              <a:defRPr/>
            </a:pPr>
            <a:r>
              <a:rPr lang="en-GB" sz="1260" kern="0" dirty="0">
                <a:solidFill>
                  <a:prstClr val="black"/>
                </a:solidFill>
              </a:rPr>
              <a:t>Elements in the period have the same number of shells with an extra electron added to the same shell as you move along.</a:t>
            </a:r>
          </a:p>
        </p:txBody>
      </p:sp>
      <p:sp>
        <p:nvSpPr>
          <p:cNvPr id="97" name="Rectangle 96">
            <a:extLst>
              <a:ext uri="{FF2B5EF4-FFF2-40B4-BE49-F238E27FC236}">
                <a16:creationId xmlns:a16="http://schemas.microsoft.com/office/drawing/2014/main" id="{C613C564-DAD5-494D-81E2-2C04EE53F174}"/>
              </a:ext>
            </a:extLst>
          </p:cNvPr>
          <p:cNvSpPr/>
          <p:nvPr/>
        </p:nvSpPr>
        <p:spPr>
          <a:xfrm>
            <a:off x="12190126" y="4170327"/>
            <a:ext cx="1765895" cy="1606594"/>
          </a:xfrm>
          <a:prstGeom prst="rect">
            <a:avLst/>
          </a:prstGeom>
        </p:spPr>
        <p:txBody>
          <a:bodyPr wrap="square">
            <a:spAutoFit/>
          </a:bodyP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rPr>
              <a:t>The modern periodic table is arranged according to increasing atomic number</a:t>
            </a:r>
          </a:p>
          <a:p>
            <a:pPr marL="0" marR="0" lvl="0" indent="0" defTabSz="914400" eaLnBrk="1" fontAlgn="auto" latinLnBrk="0" hangingPunct="1">
              <a:lnSpc>
                <a:spcPct val="100000"/>
              </a:lnSpc>
              <a:spcBef>
                <a:spcPct val="200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rPr>
              <a:t>Mendeleev had to reverse the order of some elements to make them fit their families</a:t>
            </a:r>
          </a:p>
        </p:txBody>
      </p:sp>
      <p:sp>
        <p:nvSpPr>
          <p:cNvPr id="3" name="Rectangle 2">
            <a:extLst>
              <a:ext uri="{FF2B5EF4-FFF2-40B4-BE49-F238E27FC236}">
                <a16:creationId xmlns:a16="http://schemas.microsoft.com/office/drawing/2014/main" id="{2B3B1567-5C8D-45CA-8F9C-64F4B4629EAD}"/>
              </a:ext>
            </a:extLst>
          </p:cNvPr>
          <p:cNvSpPr/>
          <p:nvPr/>
        </p:nvSpPr>
        <p:spPr>
          <a:xfrm>
            <a:off x="9873578" y="3804082"/>
            <a:ext cx="2475293" cy="307777"/>
          </a:xfrm>
          <a:prstGeom prst="rect">
            <a:avLst/>
          </a:prstGeom>
        </p:spPr>
        <p:txBody>
          <a:bodyPr wrap="none">
            <a:spAutoFit/>
          </a:bodyPr>
          <a:lstStyle/>
          <a:p>
            <a:pPr defTabSz="480014">
              <a:defRPr/>
            </a:pPr>
            <a:r>
              <a:rPr lang="en-GB" sz="1400" b="1" dirty="0">
                <a:solidFill>
                  <a:prstClr val="black"/>
                </a:solidFill>
              </a:rPr>
              <a:t>Lesson 2 Periodic Table Review</a:t>
            </a:r>
          </a:p>
        </p:txBody>
      </p:sp>
      <p:sp>
        <p:nvSpPr>
          <p:cNvPr id="98" name="Rectangle 97">
            <a:extLst>
              <a:ext uri="{FF2B5EF4-FFF2-40B4-BE49-F238E27FC236}">
                <a16:creationId xmlns:a16="http://schemas.microsoft.com/office/drawing/2014/main" id="{992A0B7D-296E-40A9-BB2F-0659B65E8E9D}"/>
              </a:ext>
            </a:extLst>
          </p:cNvPr>
          <p:cNvSpPr/>
          <p:nvPr/>
        </p:nvSpPr>
        <p:spPr>
          <a:xfrm>
            <a:off x="197175" y="7313015"/>
            <a:ext cx="13866398" cy="25824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2000">
              <a:solidFill>
                <a:prstClr val="white"/>
              </a:solidFill>
              <a:latin typeface="Calibri" panose="020F0502020204030204"/>
            </a:endParaRPr>
          </a:p>
        </p:txBody>
      </p:sp>
      <p:sp>
        <p:nvSpPr>
          <p:cNvPr id="101" name="TextBox 100">
            <a:extLst>
              <a:ext uri="{FF2B5EF4-FFF2-40B4-BE49-F238E27FC236}">
                <a16:creationId xmlns:a16="http://schemas.microsoft.com/office/drawing/2014/main" id="{27F86CC0-871A-4983-9539-6BB679B9B33F}"/>
              </a:ext>
            </a:extLst>
          </p:cNvPr>
          <p:cNvSpPr txBox="1"/>
          <p:nvPr/>
        </p:nvSpPr>
        <p:spPr>
          <a:xfrm>
            <a:off x="185025" y="7353504"/>
            <a:ext cx="2398412" cy="307777"/>
          </a:xfrm>
          <a:prstGeom prst="rect">
            <a:avLst/>
          </a:prstGeom>
          <a:noFill/>
        </p:spPr>
        <p:txBody>
          <a:bodyPr wrap="none" rtlCol="0">
            <a:spAutoFit/>
          </a:bodyPr>
          <a:lstStyle/>
          <a:p>
            <a:pPr algn="ctr" defTabSz="480014">
              <a:defRPr/>
            </a:pPr>
            <a:r>
              <a:rPr lang="en-GB" sz="1400" b="1" dirty="0">
                <a:solidFill>
                  <a:prstClr val="black"/>
                </a:solidFill>
                <a:latin typeface="Calibri" panose="020F0502020204030204"/>
              </a:rPr>
              <a:t>Lessons 3 and 4 Ionic Bonding</a:t>
            </a:r>
          </a:p>
        </p:txBody>
      </p:sp>
      <p:sp>
        <p:nvSpPr>
          <p:cNvPr id="102" name="TextBox 101">
            <a:extLst>
              <a:ext uri="{FF2B5EF4-FFF2-40B4-BE49-F238E27FC236}">
                <a16:creationId xmlns:a16="http://schemas.microsoft.com/office/drawing/2014/main" id="{89BC816F-C979-47BB-B04A-BEA8D7729F9C}"/>
              </a:ext>
            </a:extLst>
          </p:cNvPr>
          <p:cNvSpPr txBox="1"/>
          <p:nvPr/>
        </p:nvSpPr>
        <p:spPr>
          <a:xfrm>
            <a:off x="2577576" y="7355898"/>
            <a:ext cx="9198787" cy="338554"/>
          </a:xfrm>
          <a:prstGeom prst="rect">
            <a:avLst/>
          </a:prstGeom>
          <a:noFill/>
        </p:spPr>
        <p:txBody>
          <a:bodyPr wrap="square" rtlCol="0">
            <a:spAutoFit/>
          </a:bodyPr>
          <a:lstStyle/>
          <a:p>
            <a:pPr defTabSz="480014">
              <a:defRPr/>
            </a:pPr>
            <a:r>
              <a:rPr lang="en-GB" sz="1600" dirty="0">
                <a:solidFill>
                  <a:prstClr val="black"/>
                </a:solidFill>
                <a:latin typeface="Calibri" panose="020F0502020204030204"/>
              </a:rPr>
              <a:t>Atoms are more stable with a full outer shell of electrons and they will lose or gain electrons to achieve this.</a:t>
            </a:r>
          </a:p>
        </p:txBody>
      </p:sp>
      <p:sp>
        <p:nvSpPr>
          <p:cNvPr id="103" name="TextBox 102">
            <a:extLst>
              <a:ext uri="{FF2B5EF4-FFF2-40B4-BE49-F238E27FC236}">
                <a16:creationId xmlns:a16="http://schemas.microsoft.com/office/drawing/2014/main" id="{8CB3DE01-70E1-45E4-B29E-421012940563}"/>
              </a:ext>
            </a:extLst>
          </p:cNvPr>
          <p:cNvSpPr txBox="1"/>
          <p:nvPr/>
        </p:nvSpPr>
        <p:spPr>
          <a:xfrm>
            <a:off x="192906" y="7661281"/>
            <a:ext cx="13030041" cy="338554"/>
          </a:xfrm>
          <a:prstGeom prst="rect">
            <a:avLst/>
          </a:prstGeom>
          <a:noFill/>
        </p:spPr>
        <p:txBody>
          <a:bodyPr wrap="square" rtlCol="0">
            <a:spAutoFit/>
          </a:bodyPr>
          <a:lstStyle/>
          <a:p>
            <a:pPr defTabSz="480014">
              <a:defRPr/>
            </a:pPr>
            <a:r>
              <a:rPr lang="en-GB" sz="1600" dirty="0">
                <a:solidFill>
                  <a:prstClr val="black"/>
                </a:solidFill>
                <a:latin typeface="Calibri" panose="020F0502020204030204"/>
              </a:rPr>
              <a:t>Atoms that lose electrons (metals) gain a positive charge.  Atoms that gain electrons (non-metals) gain a negative charge.  An ion is an atom with a charge.</a:t>
            </a:r>
          </a:p>
        </p:txBody>
      </p:sp>
      <p:sp>
        <p:nvSpPr>
          <p:cNvPr id="104" name="TextBox 103">
            <a:extLst>
              <a:ext uri="{FF2B5EF4-FFF2-40B4-BE49-F238E27FC236}">
                <a16:creationId xmlns:a16="http://schemas.microsoft.com/office/drawing/2014/main" id="{92D9A62D-B486-45A8-9397-4E90F98254AA}"/>
              </a:ext>
            </a:extLst>
          </p:cNvPr>
          <p:cNvSpPr txBox="1"/>
          <p:nvPr/>
        </p:nvSpPr>
        <p:spPr>
          <a:xfrm flipH="1">
            <a:off x="290254" y="8044522"/>
            <a:ext cx="6096690" cy="338554"/>
          </a:xfrm>
          <a:prstGeom prst="rect">
            <a:avLst/>
          </a:prstGeom>
          <a:solidFill>
            <a:schemeClr val="accent6">
              <a:lumMod val="40000"/>
              <a:lumOff val="60000"/>
            </a:schemeClr>
          </a:solidFill>
        </p:spPr>
        <p:txBody>
          <a:bodyPr wrap="square" rtlCol="0">
            <a:spAutoFit/>
          </a:bodyPr>
          <a:lstStyle/>
          <a:p>
            <a:r>
              <a:rPr lang="en-GB" sz="1600" dirty="0"/>
              <a:t>For metals , Groups 1, 2 &amp; 3 Ionic Charge = Group Number with a + sign </a:t>
            </a:r>
          </a:p>
        </p:txBody>
      </p:sp>
      <p:sp>
        <p:nvSpPr>
          <p:cNvPr id="105" name="TextBox 104">
            <a:extLst>
              <a:ext uri="{FF2B5EF4-FFF2-40B4-BE49-F238E27FC236}">
                <a16:creationId xmlns:a16="http://schemas.microsoft.com/office/drawing/2014/main" id="{224B688C-3A4D-474E-BDFE-1466F7158B0E}"/>
              </a:ext>
            </a:extLst>
          </p:cNvPr>
          <p:cNvSpPr txBox="1"/>
          <p:nvPr/>
        </p:nvSpPr>
        <p:spPr>
          <a:xfrm flipH="1">
            <a:off x="6476222" y="8036654"/>
            <a:ext cx="7479799" cy="338554"/>
          </a:xfrm>
          <a:prstGeom prst="rect">
            <a:avLst/>
          </a:prstGeom>
          <a:solidFill>
            <a:schemeClr val="accent1">
              <a:lumMod val="40000"/>
              <a:lumOff val="60000"/>
            </a:schemeClr>
          </a:solidFill>
        </p:spPr>
        <p:txBody>
          <a:bodyPr wrap="square" rtlCol="0">
            <a:spAutoFit/>
          </a:bodyPr>
          <a:lstStyle/>
          <a:p>
            <a:r>
              <a:rPr lang="en-GB" sz="1600" dirty="0"/>
              <a:t>For non-metals , Groups 5, 6 &amp; 7Ionic Charge = Group Number – 8;  </a:t>
            </a:r>
            <a:r>
              <a:rPr lang="en-GB" sz="1600" dirty="0" err="1"/>
              <a:t>eg</a:t>
            </a:r>
            <a:r>
              <a:rPr lang="en-GB" sz="1600" dirty="0"/>
              <a:t> group 5, 5-8 = -3</a:t>
            </a:r>
          </a:p>
        </p:txBody>
      </p:sp>
      <p:sp>
        <p:nvSpPr>
          <p:cNvPr id="107" name="Rectangle 106">
            <a:extLst>
              <a:ext uri="{FF2B5EF4-FFF2-40B4-BE49-F238E27FC236}">
                <a16:creationId xmlns:a16="http://schemas.microsoft.com/office/drawing/2014/main" id="{1F46A075-00B1-49C4-9DBC-B06EAE586691}"/>
              </a:ext>
            </a:extLst>
          </p:cNvPr>
          <p:cNvSpPr/>
          <p:nvPr/>
        </p:nvSpPr>
        <p:spPr>
          <a:xfrm>
            <a:off x="220909" y="8765409"/>
            <a:ext cx="3152315" cy="704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4070" tIns="62034" rIns="124070" bIns="62034" numCol="1" spcCol="0" rtlCol="0" fromWordArt="0" anchor="ctr" anchorCtr="0" forceAA="0" compatLnSpc="1">
            <a:prstTxWarp prst="textNoShape">
              <a:avLst/>
            </a:prstTxWarp>
            <a:noAutofit/>
          </a:bodyPr>
          <a:lstStyle/>
          <a:p>
            <a:pPr defTabSz="480014">
              <a:defRPr/>
            </a:pPr>
            <a:r>
              <a:rPr lang="en-GB" sz="1600" dirty="0">
                <a:solidFill>
                  <a:prstClr val="black"/>
                </a:solidFill>
                <a:latin typeface="Calibri" panose="020F0502020204030204"/>
              </a:rPr>
              <a:t>You need to be able to calculate the number of protons, neutrons and electrons in different ions and draw electron structure of ions showing their charge outside of brackets.</a:t>
            </a:r>
          </a:p>
        </p:txBody>
      </p:sp>
      <p:pic>
        <p:nvPicPr>
          <p:cNvPr id="108" name="Picture 107">
            <a:extLst>
              <a:ext uri="{FF2B5EF4-FFF2-40B4-BE49-F238E27FC236}">
                <a16:creationId xmlns:a16="http://schemas.microsoft.com/office/drawing/2014/main" id="{1B7D7C70-36C9-424B-A9C5-12F090FA2719}"/>
              </a:ext>
            </a:extLst>
          </p:cNvPr>
          <p:cNvPicPr>
            <a:picLocks noChangeAspect="1"/>
          </p:cNvPicPr>
          <p:nvPr/>
        </p:nvPicPr>
        <p:blipFill>
          <a:blip r:embed="rId11"/>
          <a:stretch>
            <a:fillRect/>
          </a:stretch>
        </p:blipFill>
        <p:spPr>
          <a:xfrm>
            <a:off x="3277493" y="8427763"/>
            <a:ext cx="1586838" cy="1374313"/>
          </a:xfrm>
          <a:prstGeom prst="rect">
            <a:avLst/>
          </a:prstGeom>
        </p:spPr>
      </p:pic>
      <p:sp>
        <p:nvSpPr>
          <p:cNvPr id="109" name="TextBox 108">
            <a:extLst>
              <a:ext uri="{FF2B5EF4-FFF2-40B4-BE49-F238E27FC236}">
                <a16:creationId xmlns:a16="http://schemas.microsoft.com/office/drawing/2014/main" id="{334D4354-79D5-44FE-B64D-4B9E1C070D46}"/>
              </a:ext>
            </a:extLst>
          </p:cNvPr>
          <p:cNvSpPr txBox="1"/>
          <p:nvPr/>
        </p:nvSpPr>
        <p:spPr>
          <a:xfrm>
            <a:off x="4998034" y="8468383"/>
            <a:ext cx="8913877" cy="1077218"/>
          </a:xfrm>
          <a:prstGeom prst="rect">
            <a:avLst/>
          </a:prstGeom>
          <a:noFill/>
        </p:spPr>
        <p:txBody>
          <a:bodyPr wrap="square" rtlCol="0">
            <a:spAutoFit/>
          </a:bodyPr>
          <a:lstStyle/>
          <a:p>
            <a:pPr marL="285750" indent="-285750" defTabSz="480014">
              <a:buFont typeface="Arial" panose="020B0604020202020204" pitchFamily="34" charset="0"/>
              <a:buChar char="•"/>
              <a:defRPr/>
            </a:pPr>
            <a:r>
              <a:rPr lang="en-GB" sz="1600" dirty="0">
                <a:solidFill>
                  <a:prstClr val="black"/>
                </a:solidFill>
                <a:latin typeface="Calibri" panose="020F0502020204030204"/>
              </a:rPr>
              <a:t>Ionic bonds form between metals and non-metals. </a:t>
            </a:r>
          </a:p>
          <a:p>
            <a:pPr marL="285750" indent="-285750" defTabSz="480014">
              <a:buFont typeface="Arial" panose="020B0604020202020204" pitchFamily="34" charset="0"/>
              <a:buChar char="•"/>
              <a:defRPr/>
            </a:pPr>
            <a:r>
              <a:rPr lang="en-GB" sz="1600" dirty="0">
                <a:solidFill>
                  <a:prstClr val="black"/>
                </a:solidFill>
                <a:latin typeface="Calibri" panose="020F0502020204030204"/>
              </a:rPr>
              <a:t>Metals have extra electrons and they </a:t>
            </a:r>
            <a:r>
              <a:rPr lang="en-GB" sz="1600" b="1" dirty="0">
                <a:solidFill>
                  <a:prstClr val="black"/>
                </a:solidFill>
                <a:latin typeface="Calibri" panose="020F0502020204030204"/>
              </a:rPr>
              <a:t>lose</a:t>
            </a:r>
            <a:r>
              <a:rPr lang="en-GB" sz="1600" dirty="0">
                <a:solidFill>
                  <a:prstClr val="black"/>
                </a:solidFill>
                <a:latin typeface="Calibri" panose="020F0502020204030204"/>
              </a:rPr>
              <a:t> them to form positive ions.  </a:t>
            </a:r>
          </a:p>
          <a:p>
            <a:pPr marL="285750" indent="-285750" defTabSz="480014">
              <a:buFont typeface="Arial" panose="020B0604020202020204" pitchFamily="34" charset="0"/>
              <a:buChar char="•"/>
              <a:defRPr/>
            </a:pPr>
            <a:r>
              <a:rPr lang="en-GB" sz="1600" dirty="0">
                <a:solidFill>
                  <a:prstClr val="black"/>
                </a:solidFill>
                <a:latin typeface="Calibri" panose="020F0502020204030204"/>
              </a:rPr>
              <a:t>Non- metals have electron gaps and they </a:t>
            </a:r>
            <a:r>
              <a:rPr lang="en-GB" sz="1600" b="1" dirty="0">
                <a:solidFill>
                  <a:prstClr val="black"/>
                </a:solidFill>
                <a:latin typeface="Calibri" panose="020F0502020204030204"/>
              </a:rPr>
              <a:t>gain</a:t>
            </a:r>
            <a:r>
              <a:rPr lang="en-GB" sz="1600" dirty="0">
                <a:solidFill>
                  <a:prstClr val="black"/>
                </a:solidFill>
                <a:latin typeface="Calibri" panose="020F0502020204030204"/>
              </a:rPr>
              <a:t> electrons to form negative ions.  </a:t>
            </a:r>
          </a:p>
          <a:p>
            <a:pPr marL="285750" indent="-285750" defTabSz="480014">
              <a:buFont typeface="Arial" panose="020B0604020202020204" pitchFamily="34" charset="0"/>
              <a:buChar char="•"/>
              <a:defRPr/>
            </a:pPr>
            <a:r>
              <a:rPr lang="en-GB" sz="1600" dirty="0">
                <a:solidFill>
                  <a:prstClr val="black"/>
                </a:solidFill>
                <a:latin typeface="Calibri" panose="020F0502020204030204"/>
              </a:rPr>
              <a:t>In an ionic bond the metal ‘gives’ its electrons to the non-metals to form positive and negative ions</a:t>
            </a:r>
          </a:p>
        </p:txBody>
      </p:sp>
    </p:spTree>
    <p:extLst>
      <p:ext uri="{BB962C8B-B14F-4D97-AF65-F5344CB8AC3E}">
        <p14:creationId xmlns:p14="http://schemas.microsoft.com/office/powerpoint/2010/main" val="67785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C9C974-A1C7-4A56-AC66-A0390B245267}"/>
              </a:ext>
            </a:extLst>
          </p:cNvPr>
          <p:cNvPicPr>
            <a:picLocks noChangeAspect="1"/>
          </p:cNvPicPr>
          <p:nvPr/>
        </p:nvPicPr>
        <p:blipFill>
          <a:blip r:embed="rId2"/>
          <a:stretch>
            <a:fillRect/>
          </a:stretch>
        </p:blipFill>
        <p:spPr>
          <a:xfrm>
            <a:off x="487881" y="870283"/>
            <a:ext cx="4278083" cy="2951707"/>
          </a:xfrm>
          <a:prstGeom prst="rect">
            <a:avLst/>
          </a:prstGeom>
        </p:spPr>
      </p:pic>
      <p:sp>
        <p:nvSpPr>
          <p:cNvPr id="3" name="TextBox 2">
            <a:extLst>
              <a:ext uri="{FF2B5EF4-FFF2-40B4-BE49-F238E27FC236}">
                <a16:creationId xmlns:a16="http://schemas.microsoft.com/office/drawing/2014/main" id="{7EA6BC93-A68B-4D79-9C40-AF17CDAFDF2A}"/>
              </a:ext>
            </a:extLst>
          </p:cNvPr>
          <p:cNvSpPr txBox="1"/>
          <p:nvPr/>
        </p:nvSpPr>
        <p:spPr>
          <a:xfrm>
            <a:off x="378989" y="440085"/>
            <a:ext cx="2398412" cy="307777"/>
          </a:xfrm>
          <a:prstGeom prst="rect">
            <a:avLst/>
          </a:prstGeom>
          <a:noFill/>
        </p:spPr>
        <p:txBody>
          <a:bodyPr wrap="none" rtlCol="0">
            <a:spAutoFit/>
          </a:bodyPr>
          <a:lstStyle/>
          <a:p>
            <a:pPr algn="ctr" defTabSz="480014">
              <a:defRPr/>
            </a:pPr>
            <a:r>
              <a:rPr lang="en-GB" sz="1400" b="1" dirty="0">
                <a:solidFill>
                  <a:prstClr val="black"/>
                </a:solidFill>
                <a:latin typeface="Calibri" panose="020F0502020204030204"/>
              </a:rPr>
              <a:t>Lessons 3 and 4 Ionic Bonding</a:t>
            </a:r>
          </a:p>
        </p:txBody>
      </p:sp>
      <p:sp>
        <p:nvSpPr>
          <p:cNvPr id="4" name="Rectangle 3">
            <a:extLst>
              <a:ext uri="{FF2B5EF4-FFF2-40B4-BE49-F238E27FC236}">
                <a16:creationId xmlns:a16="http://schemas.microsoft.com/office/drawing/2014/main" id="{852ECAED-346F-4A44-97C8-AB14253EFDD0}"/>
              </a:ext>
            </a:extLst>
          </p:cNvPr>
          <p:cNvSpPr/>
          <p:nvPr/>
        </p:nvSpPr>
        <p:spPr>
          <a:xfrm>
            <a:off x="242595" y="273831"/>
            <a:ext cx="4768654" cy="53234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5" name="Rectangle 4">
            <a:extLst>
              <a:ext uri="{FF2B5EF4-FFF2-40B4-BE49-F238E27FC236}">
                <a16:creationId xmlns:a16="http://schemas.microsoft.com/office/drawing/2014/main" id="{C24CF322-CD70-4880-B1E2-662C44E93FD4}"/>
              </a:ext>
            </a:extLst>
          </p:cNvPr>
          <p:cNvSpPr/>
          <p:nvPr/>
        </p:nvSpPr>
        <p:spPr>
          <a:xfrm>
            <a:off x="5256534" y="259976"/>
            <a:ext cx="8764689" cy="53372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6" name="Rectangle 5">
            <a:extLst>
              <a:ext uri="{FF2B5EF4-FFF2-40B4-BE49-F238E27FC236}">
                <a16:creationId xmlns:a16="http://schemas.microsoft.com/office/drawing/2014/main" id="{E1513ED5-E22B-4C20-B4D6-FF7A93BFBF2B}"/>
              </a:ext>
            </a:extLst>
          </p:cNvPr>
          <p:cNvSpPr/>
          <p:nvPr/>
        </p:nvSpPr>
        <p:spPr>
          <a:xfrm>
            <a:off x="7497214" y="5898777"/>
            <a:ext cx="6483118" cy="3785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7" name="Rectangle 6">
            <a:extLst>
              <a:ext uri="{FF2B5EF4-FFF2-40B4-BE49-F238E27FC236}">
                <a16:creationId xmlns:a16="http://schemas.microsoft.com/office/drawing/2014/main" id="{313DBB47-2010-4640-AC57-8CDF9520BDAA}"/>
              </a:ext>
            </a:extLst>
          </p:cNvPr>
          <p:cNvSpPr/>
          <p:nvPr/>
        </p:nvSpPr>
        <p:spPr>
          <a:xfrm>
            <a:off x="378988" y="5930455"/>
            <a:ext cx="6821117" cy="3785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8" name="TextBox 7">
            <a:extLst>
              <a:ext uri="{FF2B5EF4-FFF2-40B4-BE49-F238E27FC236}">
                <a16:creationId xmlns:a16="http://schemas.microsoft.com/office/drawing/2014/main" id="{6BCEF1EC-E977-40CD-A77E-35B6EA24A5B5}"/>
              </a:ext>
            </a:extLst>
          </p:cNvPr>
          <p:cNvSpPr txBox="1"/>
          <p:nvPr/>
        </p:nvSpPr>
        <p:spPr>
          <a:xfrm>
            <a:off x="5238166" y="324499"/>
            <a:ext cx="2683043" cy="307777"/>
          </a:xfrm>
          <a:prstGeom prst="rect">
            <a:avLst/>
          </a:prstGeom>
          <a:noFill/>
        </p:spPr>
        <p:txBody>
          <a:bodyPr wrap="none" rtlCol="0">
            <a:spAutoFit/>
          </a:bodyPr>
          <a:lstStyle/>
          <a:p>
            <a:pPr algn="ctr" defTabSz="480014">
              <a:defRPr/>
            </a:pPr>
            <a:r>
              <a:rPr lang="en-GB" sz="1400" b="1" dirty="0">
                <a:solidFill>
                  <a:prstClr val="black"/>
                </a:solidFill>
                <a:latin typeface="Calibri" panose="020F0502020204030204"/>
              </a:rPr>
              <a:t>Lessons 5 and 6 Writing Formulae</a:t>
            </a:r>
          </a:p>
        </p:txBody>
      </p:sp>
      <p:sp>
        <p:nvSpPr>
          <p:cNvPr id="11" name="TextBox 10">
            <a:extLst>
              <a:ext uri="{FF2B5EF4-FFF2-40B4-BE49-F238E27FC236}">
                <a16:creationId xmlns:a16="http://schemas.microsoft.com/office/drawing/2014/main" id="{C2C5DD8D-1344-48F4-B9A7-511293D91D3D}"/>
              </a:ext>
            </a:extLst>
          </p:cNvPr>
          <p:cNvSpPr txBox="1"/>
          <p:nvPr/>
        </p:nvSpPr>
        <p:spPr>
          <a:xfrm flipH="1">
            <a:off x="5473235" y="728580"/>
            <a:ext cx="8439097" cy="584775"/>
          </a:xfrm>
          <a:prstGeom prst="rect">
            <a:avLst/>
          </a:prstGeom>
          <a:noFill/>
        </p:spPr>
        <p:txBody>
          <a:bodyPr wrap="square" rtlCol="0">
            <a:spAutoFit/>
          </a:bodyPr>
          <a:lstStyle/>
          <a:p>
            <a:r>
              <a:rPr lang="en-GB" sz="1600" b="1" dirty="0"/>
              <a:t>The number of positive(+) charges must equal the number of negative charges(-) when an ionic compound is made.</a:t>
            </a:r>
          </a:p>
        </p:txBody>
      </p:sp>
      <p:pic>
        <p:nvPicPr>
          <p:cNvPr id="12" name="Picture 11">
            <a:extLst>
              <a:ext uri="{FF2B5EF4-FFF2-40B4-BE49-F238E27FC236}">
                <a16:creationId xmlns:a16="http://schemas.microsoft.com/office/drawing/2014/main" id="{170575C8-63AE-4B18-85F3-7B524DBB5E90}"/>
              </a:ext>
            </a:extLst>
          </p:cNvPr>
          <p:cNvPicPr>
            <a:picLocks noChangeAspect="1"/>
          </p:cNvPicPr>
          <p:nvPr/>
        </p:nvPicPr>
        <p:blipFill>
          <a:blip r:embed="rId3"/>
          <a:stretch>
            <a:fillRect/>
          </a:stretch>
        </p:blipFill>
        <p:spPr>
          <a:xfrm>
            <a:off x="5392826" y="1340387"/>
            <a:ext cx="2104388" cy="2486197"/>
          </a:xfrm>
          <a:prstGeom prst="rect">
            <a:avLst/>
          </a:prstGeom>
        </p:spPr>
      </p:pic>
      <p:pic>
        <p:nvPicPr>
          <p:cNvPr id="13" name="Picture 12">
            <a:extLst>
              <a:ext uri="{FF2B5EF4-FFF2-40B4-BE49-F238E27FC236}">
                <a16:creationId xmlns:a16="http://schemas.microsoft.com/office/drawing/2014/main" id="{6D0EEA48-B904-4AFD-8029-6A6B9B8969BA}"/>
              </a:ext>
            </a:extLst>
          </p:cNvPr>
          <p:cNvPicPr>
            <a:picLocks noChangeAspect="1"/>
          </p:cNvPicPr>
          <p:nvPr/>
        </p:nvPicPr>
        <p:blipFill>
          <a:blip r:embed="rId4"/>
          <a:stretch>
            <a:fillRect/>
          </a:stretch>
        </p:blipFill>
        <p:spPr>
          <a:xfrm>
            <a:off x="7497214" y="3478417"/>
            <a:ext cx="1593749" cy="1867565"/>
          </a:xfrm>
          <a:prstGeom prst="rect">
            <a:avLst/>
          </a:prstGeom>
        </p:spPr>
      </p:pic>
      <p:pic>
        <p:nvPicPr>
          <p:cNvPr id="14" name="Picture 13">
            <a:extLst>
              <a:ext uri="{FF2B5EF4-FFF2-40B4-BE49-F238E27FC236}">
                <a16:creationId xmlns:a16="http://schemas.microsoft.com/office/drawing/2014/main" id="{06C29CD9-598D-4D38-8D44-B62AC479367B}"/>
              </a:ext>
            </a:extLst>
          </p:cNvPr>
          <p:cNvPicPr>
            <a:picLocks noChangeAspect="1"/>
          </p:cNvPicPr>
          <p:nvPr/>
        </p:nvPicPr>
        <p:blipFill>
          <a:blip r:embed="rId4"/>
          <a:stretch>
            <a:fillRect/>
          </a:stretch>
        </p:blipFill>
        <p:spPr>
          <a:xfrm>
            <a:off x="7569116" y="1458038"/>
            <a:ext cx="1593749" cy="1867565"/>
          </a:xfrm>
          <a:prstGeom prst="rect">
            <a:avLst/>
          </a:prstGeom>
        </p:spPr>
      </p:pic>
      <p:sp>
        <p:nvSpPr>
          <p:cNvPr id="15" name="TextBox 14">
            <a:extLst>
              <a:ext uri="{FF2B5EF4-FFF2-40B4-BE49-F238E27FC236}">
                <a16:creationId xmlns:a16="http://schemas.microsoft.com/office/drawing/2014/main" id="{AFCDCF96-363B-4571-A016-D34827DEEB58}"/>
              </a:ext>
            </a:extLst>
          </p:cNvPr>
          <p:cNvSpPr txBox="1"/>
          <p:nvPr/>
        </p:nvSpPr>
        <p:spPr>
          <a:xfrm>
            <a:off x="9141227" y="1249589"/>
            <a:ext cx="4839105" cy="584775"/>
          </a:xfrm>
          <a:prstGeom prst="rect">
            <a:avLst/>
          </a:prstGeom>
          <a:noFill/>
        </p:spPr>
        <p:txBody>
          <a:bodyPr wrap="square" rtlCol="0">
            <a:spAutoFit/>
          </a:bodyPr>
          <a:lstStyle/>
          <a:p>
            <a:r>
              <a:rPr lang="en-GB" sz="1600" b="1" dirty="0"/>
              <a:t>One magnesium atom gives two fluorine atoms 1 electron each.</a:t>
            </a:r>
          </a:p>
        </p:txBody>
      </p:sp>
      <p:sp>
        <p:nvSpPr>
          <p:cNvPr id="16" name="TextBox 15">
            <a:extLst>
              <a:ext uri="{FF2B5EF4-FFF2-40B4-BE49-F238E27FC236}">
                <a16:creationId xmlns:a16="http://schemas.microsoft.com/office/drawing/2014/main" id="{4EF942F8-7731-465C-ADF9-72621772C59E}"/>
              </a:ext>
            </a:extLst>
          </p:cNvPr>
          <p:cNvSpPr txBox="1"/>
          <p:nvPr/>
        </p:nvSpPr>
        <p:spPr>
          <a:xfrm>
            <a:off x="9131731" y="2135906"/>
            <a:ext cx="4780601" cy="584775"/>
          </a:xfrm>
          <a:prstGeom prst="rect">
            <a:avLst/>
          </a:prstGeom>
          <a:noFill/>
        </p:spPr>
        <p:txBody>
          <a:bodyPr wrap="square" rtlCol="0">
            <a:spAutoFit/>
          </a:bodyPr>
          <a:lstStyle/>
          <a:p>
            <a:r>
              <a:rPr lang="en-GB" sz="1600" b="1" dirty="0"/>
              <a:t>The formula of the compound, Magnesium Fluoride, shows the number of ions of each.</a:t>
            </a:r>
          </a:p>
        </p:txBody>
      </p:sp>
      <p:sp>
        <p:nvSpPr>
          <p:cNvPr id="17" name="TextBox 16">
            <a:extLst>
              <a:ext uri="{FF2B5EF4-FFF2-40B4-BE49-F238E27FC236}">
                <a16:creationId xmlns:a16="http://schemas.microsoft.com/office/drawing/2014/main" id="{C6A33A0A-E973-401D-A70D-B02211FA6696}"/>
              </a:ext>
            </a:extLst>
          </p:cNvPr>
          <p:cNvSpPr txBox="1"/>
          <p:nvPr/>
        </p:nvSpPr>
        <p:spPr>
          <a:xfrm>
            <a:off x="9601601" y="3398549"/>
            <a:ext cx="2354871" cy="461665"/>
          </a:xfrm>
          <a:prstGeom prst="rect">
            <a:avLst/>
          </a:prstGeom>
          <a:noFill/>
        </p:spPr>
        <p:txBody>
          <a:bodyPr wrap="square" rtlCol="0">
            <a:spAutoFit/>
          </a:bodyPr>
          <a:lstStyle/>
          <a:p>
            <a:r>
              <a:rPr lang="en-GB" sz="2400" b="1" dirty="0"/>
              <a:t>Formula = MgF</a:t>
            </a:r>
            <a:r>
              <a:rPr lang="en-GB" sz="2400" b="1" baseline="-25000" dirty="0"/>
              <a:t>2</a:t>
            </a:r>
            <a:endParaRPr lang="en-GB" sz="2400" b="1" dirty="0"/>
          </a:p>
        </p:txBody>
      </p:sp>
      <p:sp>
        <p:nvSpPr>
          <p:cNvPr id="18" name="TextBox 17">
            <a:extLst>
              <a:ext uri="{FF2B5EF4-FFF2-40B4-BE49-F238E27FC236}">
                <a16:creationId xmlns:a16="http://schemas.microsoft.com/office/drawing/2014/main" id="{BA451983-946E-4B70-8A75-9769B6A19FEC}"/>
              </a:ext>
            </a:extLst>
          </p:cNvPr>
          <p:cNvSpPr txBox="1"/>
          <p:nvPr/>
        </p:nvSpPr>
        <p:spPr>
          <a:xfrm>
            <a:off x="367042" y="4403535"/>
            <a:ext cx="4780601" cy="338554"/>
          </a:xfrm>
          <a:prstGeom prst="rect">
            <a:avLst/>
          </a:prstGeom>
          <a:noFill/>
        </p:spPr>
        <p:txBody>
          <a:bodyPr wrap="square" rtlCol="0">
            <a:spAutoFit/>
          </a:bodyPr>
          <a:lstStyle/>
          <a:p>
            <a:r>
              <a:rPr lang="en-GB" sz="1600" b="1" dirty="0"/>
              <a:t>The ionic compound made is called sodium chloride</a:t>
            </a:r>
          </a:p>
        </p:txBody>
      </p:sp>
      <p:pic>
        <p:nvPicPr>
          <p:cNvPr id="19" name="Picture 18">
            <a:extLst>
              <a:ext uri="{FF2B5EF4-FFF2-40B4-BE49-F238E27FC236}">
                <a16:creationId xmlns:a16="http://schemas.microsoft.com/office/drawing/2014/main" id="{34EF860F-6C0E-4554-B2B1-B25EA28D0576}"/>
              </a:ext>
            </a:extLst>
          </p:cNvPr>
          <p:cNvPicPr>
            <a:picLocks noChangeAspect="1"/>
          </p:cNvPicPr>
          <p:nvPr/>
        </p:nvPicPr>
        <p:blipFill>
          <a:blip r:embed="rId5"/>
          <a:stretch>
            <a:fillRect/>
          </a:stretch>
        </p:blipFill>
        <p:spPr>
          <a:xfrm>
            <a:off x="7641045" y="6047458"/>
            <a:ext cx="6088810" cy="3464944"/>
          </a:xfrm>
          <a:prstGeom prst="rect">
            <a:avLst/>
          </a:prstGeom>
        </p:spPr>
      </p:pic>
      <p:pic>
        <p:nvPicPr>
          <p:cNvPr id="20" name="Picture 19">
            <a:extLst>
              <a:ext uri="{FF2B5EF4-FFF2-40B4-BE49-F238E27FC236}">
                <a16:creationId xmlns:a16="http://schemas.microsoft.com/office/drawing/2014/main" id="{7F8D123B-E3C1-4AB0-BB7B-61294D91E0DF}"/>
              </a:ext>
            </a:extLst>
          </p:cNvPr>
          <p:cNvPicPr>
            <a:picLocks noChangeAspect="1"/>
          </p:cNvPicPr>
          <p:nvPr/>
        </p:nvPicPr>
        <p:blipFill>
          <a:blip r:embed="rId6"/>
          <a:stretch>
            <a:fillRect/>
          </a:stretch>
        </p:blipFill>
        <p:spPr>
          <a:xfrm>
            <a:off x="487881" y="6046041"/>
            <a:ext cx="6564083" cy="3637595"/>
          </a:xfrm>
          <a:prstGeom prst="rect">
            <a:avLst/>
          </a:prstGeom>
        </p:spPr>
      </p:pic>
    </p:spTree>
    <p:extLst>
      <p:ext uri="{BB962C8B-B14F-4D97-AF65-F5344CB8AC3E}">
        <p14:creationId xmlns:p14="http://schemas.microsoft.com/office/powerpoint/2010/main" val="249298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r="37807"/>
          <a:stretch/>
        </p:blipFill>
        <p:spPr>
          <a:xfrm>
            <a:off x="794199" y="8232841"/>
            <a:ext cx="2402923" cy="1671778"/>
          </a:xfrm>
          <a:prstGeom prst="rect">
            <a:avLst/>
          </a:prstGeom>
        </p:spPr>
      </p:pic>
      <p:sp>
        <p:nvSpPr>
          <p:cNvPr id="5" name="Rectangle 4">
            <a:extLst>
              <a:ext uri="{FF2B5EF4-FFF2-40B4-BE49-F238E27FC236}">
                <a16:creationId xmlns:a16="http://schemas.microsoft.com/office/drawing/2014/main" id="{F8681D5C-C1D2-4BBD-9AE7-4848B0F6E7F6}"/>
              </a:ext>
            </a:extLst>
          </p:cNvPr>
          <p:cNvSpPr/>
          <p:nvPr/>
        </p:nvSpPr>
        <p:spPr>
          <a:xfrm>
            <a:off x="243840" y="536388"/>
            <a:ext cx="13827750" cy="5119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600">
              <a:solidFill>
                <a:prstClr val="white"/>
              </a:solidFill>
              <a:latin typeface="Calibri" panose="020F0502020204030204"/>
            </a:endParaRPr>
          </a:p>
        </p:txBody>
      </p:sp>
      <p:sp>
        <p:nvSpPr>
          <p:cNvPr id="6" name="TextBox 5">
            <a:extLst>
              <a:ext uri="{FF2B5EF4-FFF2-40B4-BE49-F238E27FC236}">
                <a16:creationId xmlns:a16="http://schemas.microsoft.com/office/drawing/2014/main" id="{8F69EA0A-20D6-4814-A498-FAC178DCF2A8}"/>
              </a:ext>
            </a:extLst>
          </p:cNvPr>
          <p:cNvSpPr txBox="1"/>
          <p:nvPr/>
        </p:nvSpPr>
        <p:spPr>
          <a:xfrm>
            <a:off x="259241" y="554740"/>
            <a:ext cx="3401189" cy="338554"/>
          </a:xfrm>
          <a:prstGeom prst="rect">
            <a:avLst/>
          </a:prstGeom>
          <a:noFill/>
        </p:spPr>
        <p:txBody>
          <a:bodyPr wrap="none" rtlCol="0">
            <a:spAutoFit/>
          </a:bodyPr>
          <a:lstStyle/>
          <a:p>
            <a:pPr algn="ctr" defTabSz="480014">
              <a:defRPr/>
            </a:pPr>
            <a:r>
              <a:rPr lang="en-GB" sz="1600" b="1" u="sng" dirty="0">
                <a:solidFill>
                  <a:prstClr val="black"/>
                </a:solidFill>
                <a:latin typeface="Calibri" panose="020F0502020204030204"/>
              </a:rPr>
              <a:t>Lesson 1: Energy Stores and Transfers </a:t>
            </a:r>
          </a:p>
        </p:txBody>
      </p:sp>
      <p:sp>
        <p:nvSpPr>
          <p:cNvPr id="24" name="Rectangle 23">
            <a:extLst>
              <a:ext uri="{FF2B5EF4-FFF2-40B4-BE49-F238E27FC236}">
                <a16:creationId xmlns:a16="http://schemas.microsoft.com/office/drawing/2014/main" id="{CE32FD2F-248A-4A1C-8595-FEDAE985D9FF}"/>
              </a:ext>
            </a:extLst>
          </p:cNvPr>
          <p:cNvSpPr/>
          <p:nvPr/>
        </p:nvSpPr>
        <p:spPr>
          <a:xfrm>
            <a:off x="186768" y="5820492"/>
            <a:ext cx="14026677" cy="40761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600">
              <a:solidFill>
                <a:prstClr val="white"/>
              </a:solidFill>
              <a:latin typeface="Calibri" panose="020F0502020204030204"/>
            </a:endParaRPr>
          </a:p>
        </p:txBody>
      </p:sp>
      <p:sp>
        <p:nvSpPr>
          <p:cNvPr id="25" name="TextBox 24">
            <a:extLst>
              <a:ext uri="{FF2B5EF4-FFF2-40B4-BE49-F238E27FC236}">
                <a16:creationId xmlns:a16="http://schemas.microsoft.com/office/drawing/2014/main" id="{033D83A0-F06F-49E1-A1AF-D60141DED79A}"/>
              </a:ext>
            </a:extLst>
          </p:cNvPr>
          <p:cNvSpPr txBox="1"/>
          <p:nvPr/>
        </p:nvSpPr>
        <p:spPr>
          <a:xfrm>
            <a:off x="348605" y="5826203"/>
            <a:ext cx="2736982" cy="338554"/>
          </a:xfrm>
          <a:prstGeom prst="rect">
            <a:avLst/>
          </a:prstGeom>
          <a:noFill/>
        </p:spPr>
        <p:txBody>
          <a:bodyPr wrap="square" rtlCol="0">
            <a:spAutoFit/>
          </a:bodyPr>
          <a:lstStyle/>
          <a:p>
            <a:pPr defTabSz="480014">
              <a:defRPr/>
            </a:pPr>
            <a:r>
              <a:rPr lang="en-GB" sz="1600" b="1" u="sng" dirty="0">
                <a:solidFill>
                  <a:prstClr val="black"/>
                </a:solidFill>
                <a:latin typeface="Calibri" panose="020F0502020204030204"/>
              </a:rPr>
              <a:t>Lesson 2: Energy Efficiency </a:t>
            </a:r>
            <a:endParaRPr lang="en-GB" sz="1600" b="1" u="sng" baseline="30000" dirty="0">
              <a:solidFill>
                <a:prstClr val="black"/>
              </a:solidFill>
              <a:latin typeface="Calibri" panose="020F0502020204030204"/>
            </a:endParaRPr>
          </a:p>
        </p:txBody>
      </p:sp>
      <p:sp>
        <p:nvSpPr>
          <p:cNvPr id="45" name="Right Arrow 17">
            <a:extLst>
              <a:ext uri="{FF2B5EF4-FFF2-40B4-BE49-F238E27FC236}">
                <a16:creationId xmlns:a16="http://schemas.microsoft.com/office/drawing/2014/main" id="{88906517-D90B-4FC3-8BAB-32CC593D7BA4}"/>
              </a:ext>
            </a:extLst>
          </p:cNvPr>
          <p:cNvSpPr/>
          <p:nvPr/>
        </p:nvSpPr>
        <p:spPr>
          <a:xfrm rot="5400000">
            <a:off x="8690291" y="5588721"/>
            <a:ext cx="542108" cy="463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600">
              <a:solidFill>
                <a:prstClr val="white"/>
              </a:solidFill>
              <a:latin typeface="Calibri" panose="020F0502020204030204"/>
            </a:endParaRPr>
          </a:p>
        </p:txBody>
      </p:sp>
      <p:sp>
        <p:nvSpPr>
          <p:cNvPr id="59" name="Rectangle 58"/>
          <p:cNvSpPr/>
          <p:nvPr/>
        </p:nvSpPr>
        <p:spPr>
          <a:xfrm>
            <a:off x="375100" y="6130523"/>
            <a:ext cx="3714749" cy="1077218"/>
          </a:xfrm>
          <a:prstGeom prst="rect">
            <a:avLst/>
          </a:prstGeom>
        </p:spPr>
        <p:txBody>
          <a:bodyPr wrap="square">
            <a:spAutoFit/>
          </a:bodyPr>
          <a:lstStyle/>
          <a:p>
            <a:r>
              <a:rPr lang="en-GB" sz="1600" b="1" dirty="0"/>
              <a:t>The conservation of energy</a:t>
            </a:r>
          </a:p>
          <a:p>
            <a:r>
              <a:rPr lang="en-GB" sz="1600" b="1" dirty="0"/>
              <a:t>Energy</a:t>
            </a:r>
            <a:r>
              <a:rPr lang="en-GB" sz="1600" dirty="0"/>
              <a:t> can be transferred usefully, stored or </a:t>
            </a:r>
            <a:r>
              <a:rPr lang="en-GB" sz="1600" b="1" dirty="0"/>
              <a:t>dissipated</a:t>
            </a:r>
            <a:r>
              <a:rPr lang="en-GB" sz="1600" dirty="0"/>
              <a:t>, but it cannot be created or destroyed.</a:t>
            </a:r>
            <a:endParaRPr lang="en-GB" sz="1200" dirty="0"/>
          </a:p>
        </p:txBody>
      </p:sp>
      <mc:AlternateContent xmlns:mc="http://schemas.openxmlformats.org/markup-compatibility/2006" xmlns:a14="http://schemas.microsoft.com/office/drawing/2010/main">
        <mc:Choice Requires="a14">
          <p:sp>
            <p:nvSpPr>
              <p:cNvPr id="60" name="Rectangle 59"/>
              <p:cNvSpPr/>
              <p:nvPr/>
            </p:nvSpPr>
            <p:spPr>
              <a:xfrm>
                <a:off x="3334633" y="7839847"/>
                <a:ext cx="5346544" cy="1041375"/>
              </a:xfrm>
              <a:prstGeom prst="rect">
                <a:avLst/>
              </a:prstGeom>
            </p:spPr>
            <p:txBody>
              <a:bodyPr wrap="square">
                <a:spAutoFit/>
              </a:bodyPr>
              <a:lstStyle/>
              <a:p>
                <a:endParaRPr lang="en-GB" sz="1400" b="1" i="1" dirty="0"/>
              </a:p>
              <a:p>
                <a:pPr/>
                <a14:m>
                  <m:oMathPara xmlns:m="http://schemas.openxmlformats.org/officeDocument/2006/math">
                    <m:oMathParaPr>
                      <m:jc m:val="centerGroup"/>
                    </m:oMathParaPr>
                    <m:oMath xmlns:m="http://schemas.openxmlformats.org/officeDocument/2006/math">
                      <m:r>
                        <a:rPr lang="en-GB" sz="1400" b="1" i="1" smtClean="0">
                          <a:latin typeface="Cambria Math" panose="02040503050406030204" pitchFamily="18" charset="0"/>
                        </a:rPr>
                        <m:t>𝑬𝒇𝒇𝒊𝒄𝒊𝒆𝒏𝒄𝒚</m:t>
                      </m:r>
                      <m:r>
                        <a:rPr lang="en-GB" sz="1400" b="1" i="1" smtClean="0">
                          <a:latin typeface="Cambria Math" panose="02040503050406030204" pitchFamily="18" charset="0"/>
                        </a:rPr>
                        <m:t> =</m:t>
                      </m:r>
                      <m:r>
                        <a:rPr lang="en-GB" sz="1400" b="1" i="1" smtClean="0">
                          <a:latin typeface="Cambria Math" panose="02040503050406030204" pitchFamily="18" charset="0"/>
                        </a:rPr>
                        <m:t>𝒖𝒔𝒆𝒇𝒖𝒍</m:t>
                      </m:r>
                      <m:r>
                        <a:rPr lang="en-GB" sz="1400" b="1" i="1" smtClean="0">
                          <a:latin typeface="Cambria Math" panose="02040503050406030204" pitchFamily="18" charset="0"/>
                        </a:rPr>
                        <m:t> </m:t>
                      </m:r>
                      <m:r>
                        <a:rPr lang="en-GB" sz="1400" b="1" i="1" smtClean="0">
                          <a:latin typeface="Cambria Math" panose="02040503050406030204" pitchFamily="18" charset="0"/>
                        </a:rPr>
                        <m:t>𝒆𝒏𝒆𝒓𝒈𝒚</m:t>
                      </m:r>
                      <m:r>
                        <a:rPr lang="en-GB" sz="1400" b="1" i="1">
                          <a:latin typeface="Cambria Math" panose="02040503050406030204" pitchFamily="18" charset="0"/>
                        </a:rPr>
                        <m:t>÷</m:t>
                      </m:r>
                      <m:r>
                        <a:rPr lang="en-GB" sz="1400" b="1" i="1" smtClean="0">
                          <a:latin typeface="Cambria Math" panose="02040503050406030204" pitchFamily="18" charset="0"/>
                        </a:rPr>
                        <m:t>𝒕𝒐𝒕𝒂𝒍</m:t>
                      </m:r>
                      <m:r>
                        <a:rPr lang="en-GB" sz="1400" b="1" i="1" smtClean="0">
                          <a:latin typeface="Cambria Math" panose="02040503050406030204" pitchFamily="18" charset="0"/>
                        </a:rPr>
                        <m:t> </m:t>
                      </m:r>
                      <m:r>
                        <a:rPr lang="en-GB" sz="1400" b="1" i="1" smtClean="0">
                          <a:latin typeface="Cambria Math" panose="02040503050406030204" pitchFamily="18" charset="0"/>
                        </a:rPr>
                        <m:t>𝒆𝒏𝒆𝒓𝒈𝒚</m:t>
                      </m:r>
                      <m:r>
                        <a:rPr lang="en-GB" sz="1400" b="1" i="1" smtClean="0">
                          <a:latin typeface="Cambria Math" panose="02040503050406030204" pitchFamily="18" charset="0"/>
                        </a:rPr>
                        <m:t> </m:t>
                      </m:r>
                      <m:r>
                        <a:rPr lang="en-GB" sz="1400" b="1" i="1" smtClean="0">
                          <a:latin typeface="Cambria Math" panose="02040503050406030204" pitchFamily="18" charset="0"/>
                        </a:rPr>
                        <m:t>𝒔𝒖𝒑𝒑𝒍𝒊𝒆𝒅</m:t>
                      </m:r>
                    </m:oMath>
                  </m:oMathPara>
                </a14:m>
                <a:endParaRPr lang="en-GB" sz="1400" dirty="0"/>
              </a:p>
              <a:p>
                <a:r>
                  <a:rPr lang="en-GB" sz="1400" dirty="0"/>
                  <a:t> </a:t>
                </a:r>
              </a:p>
              <a:p>
                <a:endParaRPr lang="en-GB" dirty="0"/>
              </a:p>
            </p:txBody>
          </p:sp>
        </mc:Choice>
        <mc:Fallback xmlns="">
          <p:sp>
            <p:nvSpPr>
              <p:cNvPr id="60" name="Rectangle 59"/>
              <p:cNvSpPr>
                <a:spLocks noRot="1" noChangeAspect="1" noMove="1" noResize="1" noEditPoints="1" noAdjustHandles="1" noChangeArrowheads="1" noChangeShapeType="1" noTextEdit="1"/>
              </p:cNvSpPr>
              <p:nvPr/>
            </p:nvSpPr>
            <p:spPr>
              <a:xfrm>
                <a:off x="3334633" y="7839847"/>
                <a:ext cx="5346544" cy="1041375"/>
              </a:xfrm>
              <a:prstGeom prst="rect">
                <a:avLst/>
              </a:prstGeom>
              <a:blipFill>
                <a:blip r:embed="rId3"/>
                <a:stretch>
                  <a:fillRect/>
                </a:stretch>
              </a:blipFill>
            </p:spPr>
            <p:txBody>
              <a:bodyPr/>
              <a:lstStyle/>
              <a:p>
                <a:r>
                  <a:rPr lang="en-GB">
                    <a:noFill/>
                  </a:rPr>
                  <a:t> </a:t>
                </a:r>
              </a:p>
            </p:txBody>
          </p:sp>
        </mc:Fallback>
      </mc:AlternateContent>
      <p:sp>
        <p:nvSpPr>
          <p:cNvPr id="75" name="TextBox 74">
            <a:extLst>
              <a:ext uri="{FF2B5EF4-FFF2-40B4-BE49-F238E27FC236}">
                <a16:creationId xmlns:a16="http://schemas.microsoft.com/office/drawing/2014/main" id="{436ED583-2C85-40EA-B903-7C965DEF30A9}"/>
              </a:ext>
            </a:extLst>
          </p:cNvPr>
          <p:cNvSpPr txBox="1"/>
          <p:nvPr/>
        </p:nvSpPr>
        <p:spPr>
          <a:xfrm>
            <a:off x="3545940" y="-15416"/>
            <a:ext cx="6893460" cy="544765"/>
          </a:xfrm>
          <a:prstGeom prst="rect">
            <a:avLst/>
          </a:prstGeom>
          <a:noFill/>
        </p:spPr>
        <p:txBody>
          <a:bodyPr wrap="square" rtlCol="0">
            <a:spAutoFit/>
          </a:bodyPr>
          <a:lstStyle/>
          <a:p>
            <a:pPr defTabSz="480014">
              <a:defRPr/>
            </a:pPr>
            <a:r>
              <a:rPr lang="en-GB" sz="2940" b="1" u="sng" dirty="0">
                <a:solidFill>
                  <a:prstClr val="black"/>
                </a:solidFill>
                <a:latin typeface="Calibri" panose="020F0502020204030204"/>
              </a:rPr>
              <a:t>Energy Transfers: Year 9 : Cycle 3  </a:t>
            </a:r>
          </a:p>
        </p:txBody>
      </p:sp>
      <p:sp>
        <p:nvSpPr>
          <p:cNvPr id="105" name="Rectangle 104"/>
          <p:cNvSpPr/>
          <p:nvPr/>
        </p:nvSpPr>
        <p:spPr>
          <a:xfrm>
            <a:off x="4254589" y="5964391"/>
            <a:ext cx="4426588" cy="1985159"/>
          </a:xfrm>
          <a:prstGeom prst="rect">
            <a:avLst/>
          </a:prstGeom>
        </p:spPr>
        <p:txBody>
          <a:bodyPr wrap="square">
            <a:spAutoFit/>
          </a:bodyPr>
          <a:lstStyle/>
          <a:p>
            <a:r>
              <a:rPr lang="en-GB" sz="1600" dirty="0"/>
              <a:t>No </a:t>
            </a:r>
            <a:r>
              <a:rPr lang="en-GB" sz="1600" b="1" dirty="0"/>
              <a:t>system</a:t>
            </a:r>
            <a:r>
              <a:rPr lang="en-GB" sz="1600" dirty="0"/>
              <a:t> is perfect. Whenever there is a change in a system, </a:t>
            </a:r>
            <a:r>
              <a:rPr lang="en-GB" sz="1600" b="1" dirty="0"/>
              <a:t>energy</a:t>
            </a:r>
            <a:r>
              <a:rPr lang="en-GB" sz="1600" dirty="0"/>
              <a:t> is transferred and some of that energy is </a:t>
            </a:r>
            <a:r>
              <a:rPr lang="en-GB" sz="1600" b="1" dirty="0"/>
              <a:t>dissipated </a:t>
            </a:r>
            <a:r>
              <a:rPr lang="en-GB" sz="1600" dirty="0"/>
              <a:t>(wasted energy).</a:t>
            </a:r>
          </a:p>
          <a:p>
            <a:r>
              <a:rPr lang="en-GB" sz="1600" dirty="0"/>
              <a:t>A very </a:t>
            </a:r>
            <a:r>
              <a:rPr lang="en-GB" sz="1600" b="1" dirty="0"/>
              <a:t>efficient</a:t>
            </a:r>
            <a:r>
              <a:rPr lang="en-GB" sz="1600" dirty="0"/>
              <a:t> device will waste very little of its input energy.</a:t>
            </a:r>
          </a:p>
          <a:p>
            <a:r>
              <a:rPr lang="en-GB" sz="1600" dirty="0"/>
              <a:t>A very </a:t>
            </a:r>
            <a:r>
              <a:rPr lang="en-GB" sz="1600" b="1" dirty="0"/>
              <a:t>inefficient</a:t>
            </a:r>
            <a:r>
              <a:rPr lang="en-GB" sz="1600" dirty="0"/>
              <a:t> device will waste most of its input energy.</a:t>
            </a:r>
          </a:p>
          <a:p>
            <a:endParaRPr lang="en-GB" sz="1100" dirty="0"/>
          </a:p>
        </p:txBody>
      </p:sp>
      <p:graphicFrame>
        <p:nvGraphicFramePr>
          <p:cNvPr id="4" name="Table 3"/>
          <p:cNvGraphicFramePr>
            <a:graphicFrameLocks noGrp="1"/>
          </p:cNvGraphicFramePr>
          <p:nvPr>
            <p:extLst/>
          </p:nvPr>
        </p:nvGraphicFramePr>
        <p:xfrm>
          <a:off x="348605" y="874658"/>
          <a:ext cx="6980243" cy="4581987"/>
        </p:xfrm>
        <a:graphic>
          <a:graphicData uri="http://schemas.openxmlformats.org/drawingml/2006/table">
            <a:tbl>
              <a:tblPr>
                <a:tableStyleId>{616DA210-FB5B-4158-B5E0-FEB733F419BA}</a:tableStyleId>
              </a:tblPr>
              <a:tblGrid>
                <a:gridCol w="2442848">
                  <a:extLst>
                    <a:ext uri="{9D8B030D-6E8A-4147-A177-3AD203B41FA5}">
                      <a16:colId xmlns:a16="http://schemas.microsoft.com/office/drawing/2014/main" val="2526476354"/>
                    </a:ext>
                  </a:extLst>
                </a:gridCol>
                <a:gridCol w="2442848">
                  <a:extLst>
                    <a:ext uri="{9D8B030D-6E8A-4147-A177-3AD203B41FA5}">
                      <a16:colId xmlns:a16="http://schemas.microsoft.com/office/drawing/2014/main" val="657819987"/>
                    </a:ext>
                  </a:extLst>
                </a:gridCol>
                <a:gridCol w="2094547">
                  <a:extLst>
                    <a:ext uri="{9D8B030D-6E8A-4147-A177-3AD203B41FA5}">
                      <a16:colId xmlns:a16="http://schemas.microsoft.com/office/drawing/2014/main" val="2366161411"/>
                    </a:ext>
                  </a:extLst>
                </a:gridCol>
              </a:tblGrid>
              <a:tr h="162844">
                <a:tc>
                  <a:txBody>
                    <a:bodyPr/>
                    <a:lstStyle/>
                    <a:p>
                      <a:pPr algn="ctr"/>
                      <a:r>
                        <a:rPr lang="en-GB" sz="1100">
                          <a:effectLst/>
                        </a:rPr>
                        <a:t>Energy store</a:t>
                      </a:r>
                      <a:endParaRPr lang="en-GB" sz="1100" b="1">
                        <a:solidFill>
                          <a:srgbClr val="231F20"/>
                        </a:solidFill>
                        <a:effectLst/>
                      </a:endParaRPr>
                    </a:p>
                  </a:txBody>
                  <a:tcPr marL="8671" marR="8671" marT="8671" marB="8671" anchor="ctr"/>
                </a:tc>
                <a:tc>
                  <a:txBody>
                    <a:bodyPr/>
                    <a:lstStyle/>
                    <a:p>
                      <a:pPr algn="ctr"/>
                      <a:r>
                        <a:rPr lang="en-GB" sz="1100">
                          <a:effectLst/>
                        </a:rPr>
                        <a:t>Description</a:t>
                      </a:r>
                      <a:endParaRPr lang="en-GB" sz="1100" b="1">
                        <a:solidFill>
                          <a:srgbClr val="231F20"/>
                        </a:solidFill>
                        <a:effectLst/>
                      </a:endParaRPr>
                    </a:p>
                  </a:txBody>
                  <a:tcPr marL="8671" marR="8671" marT="8671" marB="8671" anchor="ctr"/>
                </a:tc>
                <a:tc>
                  <a:txBody>
                    <a:bodyPr/>
                    <a:lstStyle/>
                    <a:p>
                      <a:pPr algn="ctr"/>
                      <a:r>
                        <a:rPr lang="en-GB" sz="1100">
                          <a:effectLst/>
                        </a:rPr>
                        <a:t>Examples</a:t>
                      </a:r>
                      <a:endParaRPr lang="en-GB" sz="1100" b="1">
                        <a:solidFill>
                          <a:srgbClr val="231F20"/>
                        </a:solidFill>
                        <a:effectLst/>
                      </a:endParaRPr>
                    </a:p>
                  </a:txBody>
                  <a:tcPr marL="8671" marR="8671" marT="8671" marB="8671" anchor="ctr"/>
                </a:tc>
                <a:extLst>
                  <a:ext uri="{0D108BD9-81ED-4DB2-BD59-A6C34878D82A}">
                    <a16:rowId xmlns:a16="http://schemas.microsoft.com/office/drawing/2014/main" val="2787692525"/>
                  </a:ext>
                </a:extLst>
              </a:tr>
              <a:tr h="757804">
                <a:tc>
                  <a:txBody>
                    <a:bodyPr/>
                    <a:lstStyle/>
                    <a:p>
                      <a:pPr algn="ctr"/>
                      <a:r>
                        <a:rPr lang="en-GB" sz="1200" dirty="0">
                          <a:effectLst/>
                        </a:rPr>
                        <a:t>Magnetic</a:t>
                      </a:r>
                      <a:endParaRPr lang="en-GB" sz="1200" dirty="0">
                        <a:solidFill>
                          <a:srgbClr val="231F20"/>
                        </a:solidFill>
                        <a:effectLst/>
                        <a:latin typeface="Century Gothic" panose="020B0502020202020204" pitchFamily="34" charset="0"/>
                      </a:endParaRPr>
                    </a:p>
                  </a:txBody>
                  <a:tcPr marL="8671" marR="8671" marT="8671" marB="8671" anchor="ctr"/>
                </a:tc>
                <a:tc>
                  <a:txBody>
                    <a:bodyPr/>
                    <a:lstStyle/>
                    <a:p>
                      <a:r>
                        <a:rPr lang="en-GB" sz="1100" dirty="0">
                          <a:effectLst/>
                        </a:rPr>
                        <a:t>The energy stored when repelling poles have been pushed closer together or when attracting poles have been pulled further apart.</a:t>
                      </a:r>
                      <a:endParaRPr lang="en-GB" sz="1100" dirty="0">
                        <a:solidFill>
                          <a:srgbClr val="231F20"/>
                        </a:solidFill>
                        <a:effectLst/>
                        <a:latin typeface="Century Gothic" panose="020B0502020202020204" pitchFamily="34" charset="0"/>
                      </a:endParaRPr>
                    </a:p>
                  </a:txBody>
                  <a:tcPr marL="8671" marR="8671" marT="8671" marB="8671" anchor="ctr"/>
                </a:tc>
                <a:tc>
                  <a:txBody>
                    <a:bodyPr/>
                    <a:lstStyle/>
                    <a:p>
                      <a:r>
                        <a:rPr lang="en-GB" sz="1100" dirty="0">
                          <a:effectLst/>
                        </a:rPr>
                        <a:t>Fridge magnets, compasses, maglev trains which use magnetic levitation.</a:t>
                      </a:r>
                      <a:endParaRPr lang="en-GB" sz="1100" dirty="0">
                        <a:solidFill>
                          <a:srgbClr val="231F20"/>
                        </a:solidFill>
                        <a:effectLst/>
                        <a:latin typeface="Century Gothic" panose="020B0502020202020204" pitchFamily="34" charset="0"/>
                      </a:endParaRPr>
                    </a:p>
                  </a:txBody>
                  <a:tcPr marL="8671" marR="8671" marT="8671" marB="8671" anchor="ctr"/>
                </a:tc>
                <a:extLst>
                  <a:ext uri="{0D108BD9-81ED-4DB2-BD59-A6C34878D82A}">
                    <a16:rowId xmlns:a16="http://schemas.microsoft.com/office/drawing/2014/main" val="2711449175"/>
                  </a:ext>
                </a:extLst>
              </a:tr>
              <a:tr h="1204023">
                <a:tc>
                  <a:txBody>
                    <a:bodyPr/>
                    <a:lstStyle/>
                    <a:p>
                      <a:pPr algn="ctr"/>
                      <a:r>
                        <a:rPr lang="en-GB" sz="1200" dirty="0">
                          <a:effectLst/>
                        </a:rPr>
                        <a:t>Internal (thermal)</a:t>
                      </a:r>
                      <a:endParaRPr lang="en-GB" sz="1200" dirty="0">
                        <a:solidFill>
                          <a:srgbClr val="231F20"/>
                        </a:solidFill>
                        <a:effectLst/>
                        <a:latin typeface="Century Gothic" panose="020B0502020202020204" pitchFamily="34" charset="0"/>
                      </a:endParaRPr>
                    </a:p>
                  </a:txBody>
                  <a:tcPr marL="8671" marR="8671" marT="8671" marB="8671" anchor="ctr"/>
                </a:tc>
                <a:tc>
                  <a:txBody>
                    <a:bodyPr/>
                    <a:lstStyle/>
                    <a:p>
                      <a:r>
                        <a:rPr lang="en-GB" sz="1100" dirty="0">
                          <a:effectLst/>
                        </a:rPr>
                        <a:t>The total kinetic and potential energy of the particles in an object, in most cases this is the vibrations – also known as the kinetic energy – of particles. In hotter objects, the particles have more internal energy and vibrate faster.</a:t>
                      </a:r>
                      <a:endParaRPr lang="en-GB" sz="1100" dirty="0">
                        <a:solidFill>
                          <a:srgbClr val="231F20"/>
                        </a:solidFill>
                        <a:effectLst/>
                        <a:latin typeface="Century Gothic" panose="020B0502020202020204" pitchFamily="34" charset="0"/>
                      </a:endParaRPr>
                    </a:p>
                  </a:txBody>
                  <a:tcPr marL="8671" marR="8671" marT="8671" marB="8671" anchor="ctr"/>
                </a:tc>
                <a:tc>
                  <a:txBody>
                    <a:bodyPr/>
                    <a:lstStyle/>
                    <a:p>
                      <a:r>
                        <a:rPr lang="en-GB" sz="1100" dirty="0">
                          <a:effectLst/>
                        </a:rPr>
                        <a:t>Human bodies, hot coffees, stoves or hobs. Ice particles vibrate slower, but still have energy.</a:t>
                      </a:r>
                      <a:endParaRPr lang="en-GB" sz="1100" dirty="0">
                        <a:solidFill>
                          <a:srgbClr val="231F20"/>
                        </a:solidFill>
                        <a:effectLst/>
                        <a:latin typeface="Century Gothic" panose="020B0502020202020204" pitchFamily="34" charset="0"/>
                      </a:endParaRPr>
                    </a:p>
                  </a:txBody>
                  <a:tcPr marL="8671" marR="8671" marT="8671" marB="8671" anchor="ctr"/>
                </a:tc>
                <a:extLst>
                  <a:ext uri="{0D108BD9-81ED-4DB2-BD59-A6C34878D82A}">
                    <a16:rowId xmlns:a16="http://schemas.microsoft.com/office/drawing/2014/main" val="4187486434"/>
                  </a:ext>
                </a:extLst>
              </a:tr>
              <a:tr h="460324">
                <a:tc>
                  <a:txBody>
                    <a:bodyPr/>
                    <a:lstStyle/>
                    <a:p>
                      <a:pPr algn="ctr"/>
                      <a:r>
                        <a:rPr lang="en-GB" sz="1200">
                          <a:effectLst/>
                        </a:rPr>
                        <a:t>Chemical</a:t>
                      </a:r>
                      <a:endParaRPr lang="en-GB" sz="1200">
                        <a:solidFill>
                          <a:srgbClr val="231F20"/>
                        </a:solidFill>
                        <a:effectLst/>
                        <a:latin typeface="Century Gothic" panose="020B0502020202020204" pitchFamily="34" charset="0"/>
                      </a:endParaRPr>
                    </a:p>
                  </a:txBody>
                  <a:tcPr marL="8671" marR="8671" marT="8671" marB="8671" anchor="ctr"/>
                </a:tc>
                <a:tc>
                  <a:txBody>
                    <a:bodyPr/>
                    <a:lstStyle/>
                    <a:p>
                      <a:r>
                        <a:rPr lang="en-GB" sz="1100" dirty="0">
                          <a:effectLst/>
                        </a:rPr>
                        <a:t>The energy stored in chemical bonds, such as those between molecules.</a:t>
                      </a:r>
                      <a:endParaRPr lang="en-GB" sz="1100" dirty="0">
                        <a:solidFill>
                          <a:srgbClr val="231F20"/>
                        </a:solidFill>
                        <a:effectLst/>
                        <a:latin typeface="Century Gothic" panose="020B0502020202020204" pitchFamily="34" charset="0"/>
                      </a:endParaRPr>
                    </a:p>
                  </a:txBody>
                  <a:tcPr marL="8671" marR="8671" marT="8671" marB="8671" anchor="ctr"/>
                </a:tc>
                <a:tc>
                  <a:txBody>
                    <a:bodyPr/>
                    <a:lstStyle/>
                    <a:p>
                      <a:r>
                        <a:rPr lang="en-GB" sz="1100" dirty="0">
                          <a:effectLst/>
                        </a:rPr>
                        <a:t>Foods, muscles, batteries.</a:t>
                      </a:r>
                      <a:endParaRPr lang="en-GB" sz="1100" dirty="0">
                        <a:solidFill>
                          <a:srgbClr val="231F20"/>
                        </a:solidFill>
                        <a:effectLst/>
                        <a:latin typeface="Century Gothic" panose="020B0502020202020204" pitchFamily="34" charset="0"/>
                      </a:endParaRPr>
                    </a:p>
                  </a:txBody>
                  <a:tcPr marL="8671" marR="8671" marT="8671" marB="8671" anchor="ctr"/>
                </a:tc>
                <a:extLst>
                  <a:ext uri="{0D108BD9-81ED-4DB2-BD59-A6C34878D82A}">
                    <a16:rowId xmlns:a16="http://schemas.microsoft.com/office/drawing/2014/main" val="877956247"/>
                  </a:ext>
                </a:extLst>
              </a:tr>
              <a:tr h="169179">
                <a:tc>
                  <a:txBody>
                    <a:bodyPr/>
                    <a:lstStyle/>
                    <a:p>
                      <a:pPr algn="ctr"/>
                      <a:r>
                        <a:rPr lang="en-GB" sz="1200">
                          <a:effectLst/>
                        </a:rPr>
                        <a:t>Kinetic</a:t>
                      </a:r>
                      <a:endParaRPr lang="en-GB" sz="1200">
                        <a:solidFill>
                          <a:srgbClr val="231F20"/>
                        </a:solidFill>
                        <a:effectLst/>
                        <a:latin typeface="Century Gothic" panose="020B0502020202020204" pitchFamily="34" charset="0"/>
                      </a:endParaRPr>
                    </a:p>
                  </a:txBody>
                  <a:tcPr marL="8671" marR="8671" marT="8671" marB="8671" anchor="ctr"/>
                </a:tc>
                <a:tc>
                  <a:txBody>
                    <a:bodyPr/>
                    <a:lstStyle/>
                    <a:p>
                      <a:r>
                        <a:rPr lang="en-GB" sz="1100">
                          <a:effectLst/>
                        </a:rPr>
                        <a:t>The energy of a moving object.</a:t>
                      </a:r>
                      <a:endParaRPr lang="en-GB" sz="1100">
                        <a:solidFill>
                          <a:srgbClr val="231F20"/>
                        </a:solidFill>
                        <a:effectLst/>
                        <a:latin typeface="Century Gothic" panose="020B0502020202020204" pitchFamily="34" charset="0"/>
                      </a:endParaRPr>
                    </a:p>
                  </a:txBody>
                  <a:tcPr marL="8671" marR="8671" marT="8671" marB="8671" anchor="ctr"/>
                </a:tc>
                <a:tc>
                  <a:txBody>
                    <a:bodyPr/>
                    <a:lstStyle/>
                    <a:p>
                      <a:r>
                        <a:rPr lang="en-GB" sz="1100">
                          <a:effectLst/>
                        </a:rPr>
                        <a:t>Runners, buses, comets.</a:t>
                      </a:r>
                      <a:endParaRPr lang="en-GB" sz="1100">
                        <a:solidFill>
                          <a:srgbClr val="231F20"/>
                        </a:solidFill>
                        <a:effectLst/>
                        <a:latin typeface="Century Gothic" panose="020B0502020202020204" pitchFamily="34" charset="0"/>
                      </a:endParaRPr>
                    </a:p>
                  </a:txBody>
                  <a:tcPr marL="8671" marR="8671" marT="8671" marB="8671" anchor="ctr"/>
                </a:tc>
                <a:extLst>
                  <a:ext uri="{0D108BD9-81ED-4DB2-BD59-A6C34878D82A}">
                    <a16:rowId xmlns:a16="http://schemas.microsoft.com/office/drawing/2014/main" val="1629064514"/>
                  </a:ext>
                </a:extLst>
              </a:tr>
              <a:tr h="757804">
                <a:tc>
                  <a:txBody>
                    <a:bodyPr/>
                    <a:lstStyle/>
                    <a:p>
                      <a:pPr algn="ctr"/>
                      <a:r>
                        <a:rPr lang="en-GB" sz="1200">
                          <a:effectLst/>
                        </a:rPr>
                        <a:t>Electrostatic</a:t>
                      </a:r>
                      <a:endParaRPr lang="en-GB" sz="1200">
                        <a:solidFill>
                          <a:srgbClr val="231F20"/>
                        </a:solidFill>
                        <a:effectLst/>
                        <a:latin typeface="Century Gothic" panose="020B0502020202020204" pitchFamily="34" charset="0"/>
                      </a:endParaRPr>
                    </a:p>
                  </a:txBody>
                  <a:tcPr marL="8671" marR="8671" marT="8671" marB="8671" anchor="ctr"/>
                </a:tc>
                <a:tc>
                  <a:txBody>
                    <a:bodyPr/>
                    <a:lstStyle/>
                    <a:p>
                      <a:r>
                        <a:rPr lang="en-GB" sz="1100">
                          <a:effectLst/>
                        </a:rPr>
                        <a:t>The energy stored when repelling charges have been moved closer together or when attracting charges have been pulled further apart.</a:t>
                      </a:r>
                      <a:endParaRPr lang="en-GB" sz="1100">
                        <a:solidFill>
                          <a:srgbClr val="231F20"/>
                        </a:solidFill>
                        <a:effectLst/>
                        <a:latin typeface="Century Gothic" panose="020B0502020202020204" pitchFamily="34" charset="0"/>
                      </a:endParaRPr>
                    </a:p>
                  </a:txBody>
                  <a:tcPr marL="8671" marR="8671" marT="8671" marB="8671" anchor="ctr"/>
                </a:tc>
                <a:tc>
                  <a:txBody>
                    <a:bodyPr/>
                    <a:lstStyle/>
                    <a:p>
                      <a:r>
                        <a:rPr lang="nl-NL" sz="1100" dirty="0">
                          <a:effectLst/>
                        </a:rPr>
                        <a:t>Thunderclouds, Van De Graaff generators.</a:t>
                      </a:r>
                      <a:endParaRPr lang="nl-NL" sz="1100" dirty="0">
                        <a:solidFill>
                          <a:srgbClr val="231F20"/>
                        </a:solidFill>
                        <a:effectLst/>
                        <a:latin typeface="Century Gothic" panose="020B0502020202020204" pitchFamily="34" charset="0"/>
                      </a:endParaRPr>
                    </a:p>
                  </a:txBody>
                  <a:tcPr marL="8671" marR="8671" marT="8671" marB="8671" anchor="ctr"/>
                </a:tc>
                <a:extLst>
                  <a:ext uri="{0D108BD9-81ED-4DB2-BD59-A6C34878D82A}">
                    <a16:rowId xmlns:a16="http://schemas.microsoft.com/office/drawing/2014/main" val="2313669786"/>
                  </a:ext>
                </a:extLst>
              </a:tr>
              <a:tr h="328333">
                <a:tc>
                  <a:txBody>
                    <a:bodyPr/>
                    <a:lstStyle/>
                    <a:p>
                      <a:pPr algn="ctr"/>
                      <a:r>
                        <a:rPr lang="en-GB" sz="1200">
                          <a:effectLst/>
                        </a:rPr>
                        <a:t>Elastic potential</a:t>
                      </a:r>
                      <a:endParaRPr lang="en-GB" sz="1200">
                        <a:solidFill>
                          <a:srgbClr val="231F20"/>
                        </a:solidFill>
                        <a:effectLst/>
                        <a:latin typeface="Century Gothic" panose="020B0502020202020204" pitchFamily="34" charset="0"/>
                      </a:endParaRPr>
                    </a:p>
                  </a:txBody>
                  <a:tcPr marL="8671" marR="8671" marT="8671" marB="8671" anchor="ctr"/>
                </a:tc>
                <a:tc>
                  <a:txBody>
                    <a:bodyPr/>
                    <a:lstStyle/>
                    <a:p>
                      <a:r>
                        <a:rPr lang="en-GB" sz="1100" dirty="0">
                          <a:effectLst/>
                        </a:rPr>
                        <a:t>The energy stored when an object is stretched or squashed.</a:t>
                      </a:r>
                      <a:endParaRPr lang="en-GB" sz="1100" dirty="0">
                        <a:solidFill>
                          <a:srgbClr val="231F20"/>
                        </a:solidFill>
                        <a:effectLst/>
                        <a:latin typeface="Century Gothic" panose="020B0502020202020204" pitchFamily="34" charset="0"/>
                      </a:endParaRPr>
                    </a:p>
                  </a:txBody>
                  <a:tcPr marL="8671" marR="8671" marT="8671" marB="8671" anchor="ctr"/>
                </a:tc>
                <a:tc>
                  <a:txBody>
                    <a:bodyPr/>
                    <a:lstStyle/>
                    <a:p>
                      <a:r>
                        <a:rPr lang="en-GB" sz="1100">
                          <a:effectLst/>
                        </a:rPr>
                        <a:t>Drawn catapults, compressed springs, inflated balloons.</a:t>
                      </a:r>
                      <a:endParaRPr lang="en-GB" sz="1100">
                        <a:solidFill>
                          <a:srgbClr val="231F20"/>
                        </a:solidFill>
                        <a:effectLst/>
                        <a:latin typeface="Century Gothic" panose="020B0502020202020204" pitchFamily="34" charset="0"/>
                      </a:endParaRPr>
                    </a:p>
                  </a:txBody>
                  <a:tcPr marL="8671" marR="8671" marT="8671" marB="8671" anchor="ctr"/>
                </a:tc>
                <a:extLst>
                  <a:ext uri="{0D108BD9-81ED-4DB2-BD59-A6C34878D82A}">
                    <a16:rowId xmlns:a16="http://schemas.microsoft.com/office/drawing/2014/main" val="324848066"/>
                  </a:ext>
                </a:extLst>
              </a:tr>
              <a:tr h="311584">
                <a:tc>
                  <a:txBody>
                    <a:bodyPr/>
                    <a:lstStyle/>
                    <a:p>
                      <a:pPr algn="ctr"/>
                      <a:r>
                        <a:rPr lang="en-GB" sz="1200">
                          <a:effectLst/>
                        </a:rPr>
                        <a:t>Gravitational potential</a:t>
                      </a:r>
                      <a:endParaRPr lang="en-GB" sz="1200">
                        <a:solidFill>
                          <a:srgbClr val="231F20"/>
                        </a:solidFill>
                        <a:effectLst/>
                        <a:latin typeface="Century Gothic" panose="020B0502020202020204" pitchFamily="34" charset="0"/>
                      </a:endParaRPr>
                    </a:p>
                  </a:txBody>
                  <a:tcPr marL="8671" marR="8671" marT="8671" marB="8671" anchor="ctr"/>
                </a:tc>
                <a:tc>
                  <a:txBody>
                    <a:bodyPr/>
                    <a:lstStyle/>
                    <a:p>
                      <a:r>
                        <a:rPr lang="en-GB" sz="1100">
                          <a:effectLst/>
                        </a:rPr>
                        <a:t>The energy of an object at height.</a:t>
                      </a:r>
                      <a:endParaRPr lang="en-GB" sz="1100">
                        <a:solidFill>
                          <a:srgbClr val="231F20"/>
                        </a:solidFill>
                        <a:effectLst/>
                        <a:latin typeface="Century Gothic" panose="020B0502020202020204" pitchFamily="34" charset="0"/>
                      </a:endParaRPr>
                    </a:p>
                  </a:txBody>
                  <a:tcPr marL="8671" marR="8671" marT="8671" marB="8671" anchor="ctr"/>
                </a:tc>
                <a:tc>
                  <a:txBody>
                    <a:bodyPr/>
                    <a:lstStyle/>
                    <a:p>
                      <a:r>
                        <a:rPr lang="en-GB" sz="1100">
                          <a:effectLst/>
                        </a:rPr>
                        <a:t>Aeroplanes, kites, mugs on a table.</a:t>
                      </a:r>
                      <a:endParaRPr lang="en-GB" sz="1100">
                        <a:solidFill>
                          <a:srgbClr val="231F20"/>
                        </a:solidFill>
                        <a:effectLst/>
                        <a:latin typeface="Century Gothic" panose="020B0502020202020204" pitchFamily="34" charset="0"/>
                      </a:endParaRPr>
                    </a:p>
                  </a:txBody>
                  <a:tcPr marL="8671" marR="8671" marT="8671" marB="8671" anchor="ctr"/>
                </a:tc>
                <a:extLst>
                  <a:ext uri="{0D108BD9-81ED-4DB2-BD59-A6C34878D82A}">
                    <a16:rowId xmlns:a16="http://schemas.microsoft.com/office/drawing/2014/main" val="295833275"/>
                  </a:ext>
                </a:extLst>
              </a:tr>
              <a:tr h="311584">
                <a:tc>
                  <a:txBody>
                    <a:bodyPr/>
                    <a:lstStyle/>
                    <a:p>
                      <a:pPr algn="ctr"/>
                      <a:r>
                        <a:rPr lang="en-GB" sz="1200" dirty="0">
                          <a:effectLst/>
                        </a:rPr>
                        <a:t>Nuclear</a:t>
                      </a:r>
                      <a:endParaRPr lang="en-GB" sz="1200" dirty="0">
                        <a:solidFill>
                          <a:srgbClr val="231F20"/>
                        </a:solidFill>
                        <a:effectLst/>
                        <a:latin typeface="Century Gothic" panose="020B0502020202020204" pitchFamily="34" charset="0"/>
                      </a:endParaRPr>
                    </a:p>
                  </a:txBody>
                  <a:tcPr marL="8671" marR="8671" marT="8671" marB="8671" anchor="ctr"/>
                </a:tc>
                <a:tc>
                  <a:txBody>
                    <a:bodyPr/>
                    <a:lstStyle/>
                    <a:p>
                      <a:r>
                        <a:rPr lang="en-GB" sz="1100" dirty="0">
                          <a:effectLst/>
                        </a:rPr>
                        <a:t>The energy stored in the nucleus of an atom.</a:t>
                      </a:r>
                      <a:endParaRPr lang="en-GB" sz="1100" dirty="0">
                        <a:solidFill>
                          <a:srgbClr val="231F20"/>
                        </a:solidFill>
                        <a:effectLst/>
                        <a:latin typeface="Century Gothic" panose="020B0502020202020204" pitchFamily="34" charset="0"/>
                      </a:endParaRPr>
                    </a:p>
                  </a:txBody>
                  <a:tcPr marL="8671" marR="8671" marT="8671" marB="8671" anchor="ctr"/>
                </a:tc>
                <a:tc>
                  <a:txBody>
                    <a:bodyPr/>
                    <a:lstStyle/>
                    <a:p>
                      <a:r>
                        <a:rPr lang="en-GB" sz="1100" dirty="0">
                          <a:effectLst/>
                        </a:rPr>
                        <a:t>Uranium nuclear power, nuclear reactors.</a:t>
                      </a:r>
                      <a:endParaRPr lang="en-GB" sz="1100" dirty="0">
                        <a:solidFill>
                          <a:srgbClr val="231F20"/>
                        </a:solidFill>
                        <a:effectLst/>
                        <a:latin typeface="Century Gothic" panose="020B0502020202020204" pitchFamily="34" charset="0"/>
                      </a:endParaRPr>
                    </a:p>
                  </a:txBody>
                  <a:tcPr marL="8671" marR="8671" marT="8671" marB="8671" anchor="ctr"/>
                </a:tc>
                <a:extLst>
                  <a:ext uri="{0D108BD9-81ED-4DB2-BD59-A6C34878D82A}">
                    <a16:rowId xmlns:a16="http://schemas.microsoft.com/office/drawing/2014/main" val="3597637136"/>
                  </a:ext>
                </a:extLst>
              </a:tr>
            </a:tbl>
          </a:graphicData>
        </a:graphic>
      </p:graphicFrame>
      <p:sp>
        <p:nvSpPr>
          <p:cNvPr id="40" name="Rectangle 39"/>
          <p:cNvSpPr/>
          <p:nvPr/>
        </p:nvSpPr>
        <p:spPr>
          <a:xfrm>
            <a:off x="7433613" y="616313"/>
            <a:ext cx="6637977" cy="2308324"/>
          </a:xfrm>
          <a:prstGeom prst="rect">
            <a:avLst/>
          </a:prstGeom>
        </p:spPr>
        <p:txBody>
          <a:bodyPr wrap="square">
            <a:spAutoFit/>
          </a:bodyPr>
          <a:lstStyle/>
          <a:p>
            <a:r>
              <a:rPr lang="en-GB" sz="1600" b="1" dirty="0"/>
              <a:t>Energy Transfers</a:t>
            </a:r>
          </a:p>
          <a:p>
            <a:r>
              <a:rPr lang="en-GB" sz="1600" b="1" dirty="0"/>
              <a:t>mechanical work </a:t>
            </a:r>
            <a:r>
              <a:rPr lang="en-GB" sz="1600" dirty="0"/>
              <a:t>- a force moving an object through a distance</a:t>
            </a:r>
          </a:p>
          <a:p>
            <a:r>
              <a:rPr lang="en-GB" sz="1600" b="1" dirty="0"/>
              <a:t>electrical work </a:t>
            </a:r>
            <a:r>
              <a:rPr lang="en-GB" sz="1600" dirty="0"/>
              <a:t>- charges moving due to a potential difference</a:t>
            </a:r>
          </a:p>
          <a:p>
            <a:r>
              <a:rPr lang="en-GB" sz="1600" b="1" dirty="0"/>
              <a:t>heating </a:t>
            </a:r>
            <a:r>
              <a:rPr lang="en-GB" sz="1600" dirty="0"/>
              <a:t>- due to temperature difference caused electrically or by chemical reaction</a:t>
            </a:r>
          </a:p>
          <a:p>
            <a:r>
              <a:rPr lang="en-GB" sz="1600" b="1" dirty="0"/>
              <a:t>radiation</a:t>
            </a:r>
            <a:r>
              <a:rPr lang="en-GB" sz="1600" dirty="0"/>
              <a:t> - energy transferred as a wave, e.g. light and infrared - the Sun emits light radiation and infrared radiation</a:t>
            </a:r>
          </a:p>
          <a:p>
            <a:endParaRPr lang="en-GB" sz="1600" dirty="0"/>
          </a:p>
          <a:p>
            <a:endParaRPr lang="en-GB" sz="1600" dirty="0"/>
          </a:p>
        </p:txBody>
      </p:sp>
      <p:pic>
        <p:nvPicPr>
          <p:cNvPr id="8" name="Picture 7"/>
          <p:cNvPicPr>
            <a:picLocks noChangeAspect="1"/>
          </p:cNvPicPr>
          <p:nvPr/>
        </p:nvPicPr>
        <p:blipFill rotWithShape="1">
          <a:blip r:embed="rId4"/>
          <a:srcRect r="4934"/>
          <a:stretch/>
        </p:blipFill>
        <p:spPr>
          <a:xfrm>
            <a:off x="7996104" y="2388937"/>
            <a:ext cx="2928836" cy="1500921"/>
          </a:xfrm>
          <a:prstGeom prst="rect">
            <a:avLst/>
          </a:prstGeom>
        </p:spPr>
      </p:pic>
      <p:pic>
        <p:nvPicPr>
          <p:cNvPr id="9" name="Picture 8"/>
          <p:cNvPicPr>
            <a:picLocks noChangeAspect="1"/>
          </p:cNvPicPr>
          <p:nvPr/>
        </p:nvPicPr>
        <p:blipFill>
          <a:blip r:embed="rId5"/>
          <a:stretch>
            <a:fillRect/>
          </a:stretch>
        </p:blipFill>
        <p:spPr>
          <a:xfrm>
            <a:off x="7883644" y="4137102"/>
            <a:ext cx="3247231" cy="1321790"/>
          </a:xfrm>
          <a:prstGeom prst="rect">
            <a:avLst/>
          </a:prstGeom>
        </p:spPr>
      </p:pic>
      <p:pic>
        <p:nvPicPr>
          <p:cNvPr id="10" name="Picture 9"/>
          <p:cNvPicPr>
            <a:picLocks noChangeAspect="1"/>
          </p:cNvPicPr>
          <p:nvPr/>
        </p:nvPicPr>
        <p:blipFill rotWithShape="1">
          <a:blip r:embed="rId6"/>
          <a:srcRect r="25063"/>
          <a:stretch/>
        </p:blipFill>
        <p:spPr>
          <a:xfrm>
            <a:off x="11126304" y="2555738"/>
            <a:ext cx="2873302" cy="2574659"/>
          </a:xfrm>
          <a:prstGeom prst="rect">
            <a:avLst/>
          </a:prstGeom>
        </p:spPr>
      </p:pic>
      <p:sp>
        <p:nvSpPr>
          <p:cNvPr id="47" name="Rectangle 46"/>
          <p:cNvSpPr/>
          <p:nvPr/>
        </p:nvSpPr>
        <p:spPr>
          <a:xfrm>
            <a:off x="491443" y="7179372"/>
            <a:ext cx="3714749" cy="1077218"/>
          </a:xfrm>
          <a:prstGeom prst="rect">
            <a:avLst/>
          </a:prstGeom>
        </p:spPr>
        <p:txBody>
          <a:bodyPr wrap="square">
            <a:spAutoFit/>
          </a:bodyPr>
          <a:lstStyle/>
          <a:p>
            <a:r>
              <a:rPr lang="en-GB" sz="1600" b="1" dirty="0"/>
              <a:t>Sankey Diagrams </a:t>
            </a:r>
          </a:p>
          <a:p>
            <a:r>
              <a:rPr lang="en-GB" sz="1600" dirty="0"/>
              <a:t>The width of the arrow is drawn to scale to show the amount of energy transferred, </a:t>
            </a:r>
            <a:r>
              <a:rPr lang="en-GB" sz="1600" b="1" dirty="0"/>
              <a:t>Total energy in = total energy out. </a:t>
            </a:r>
          </a:p>
        </p:txBody>
      </p:sp>
      <p:sp>
        <p:nvSpPr>
          <p:cNvPr id="48" name="Rectangle 47"/>
          <p:cNvSpPr/>
          <p:nvPr/>
        </p:nvSpPr>
        <p:spPr>
          <a:xfrm>
            <a:off x="3514895" y="8437821"/>
            <a:ext cx="5297287" cy="1492716"/>
          </a:xfrm>
          <a:prstGeom prst="rect">
            <a:avLst/>
          </a:prstGeom>
        </p:spPr>
        <p:txBody>
          <a:bodyPr wrap="square">
            <a:spAutoFit/>
          </a:bodyPr>
          <a:lstStyle/>
          <a:p>
            <a:r>
              <a:rPr lang="en-GB" sz="1600" dirty="0"/>
              <a:t>It is not possible to have an efficiency of greater than 1 or an efficiency percentage greater than 100%.</a:t>
            </a:r>
          </a:p>
          <a:p>
            <a:r>
              <a:rPr lang="en-GB" sz="1600" dirty="0"/>
              <a:t>Mechanical devices can be made more efficient through </a:t>
            </a:r>
            <a:r>
              <a:rPr lang="en-GB" sz="1600" b="1" dirty="0"/>
              <a:t>lubrication</a:t>
            </a:r>
            <a:r>
              <a:rPr lang="en-GB" sz="1600" dirty="0"/>
              <a:t> to reduce the friction</a:t>
            </a:r>
          </a:p>
          <a:p>
            <a:r>
              <a:rPr lang="en-GB" sz="1600" b="1" dirty="0"/>
              <a:t>Insulation</a:t>
            </a:r>
            <a:r>
              <a:rPr lang="en-GB" sz="1600" dirty="0"/>
              <a:t> can be used to reduce energy dissipated thermally.</a:t>
            </a:r>
          </a:p>
          <a:p>
            <a:endParaRPr lang="en-GB" sz="1100" dirty="0"/>
          </a:p>
        </p:txBody>
      </p:sp>
      <p:sp>
        <p:nvSpPr>
          <p:cNvPr id="23" name="Rectangle 22">
            <a:extLst>
              <a:ext uri="{FF2B5EF4-FFF2-40B4-BE49-F238E27FC236}">
                <a16:creationId xmlns:a16="http://schemas.microsoft.com/office/drawing/2014/main" id="{10745779-C5A5-4305-AE31-81BFF9B8EE50}"/>
              </a:ext>
            </a:extLst>
          </p:cNvPr>
          <p:cNvSpPr/>
          <p:nvPr/>
        </p:nvSpPr>
        <p:spPr>
          <a:xfrm>
            <a:off x="8916158" y="8964175"/>
            <a:ext cx="5297287" cy="1000274"/>
          </a:xfrm>
          <a:prstGeom prst="rect">
            <a:avLst/>
          </a:prstGeom>
        </p:spPr>
        <p:txBody>
          <a:bodyPr wrap="square">
            <a:spAutoFit/>
          </a:bodyPr>
          <a:lstStyle/>
          <a:p>
            <a:r>
              <a:rPr lang="en-GB" sz="1600" dirty="0"/>
              <a:t>Energy efficient machines and homes waste less energy, this can save money and reduce other harmful impacts on the environment .</a:t>
            </a:r>
          </a:p>
          <a:p>
            <a:endParaRPr lang="en-GB" sz="1100" dirty="0"/>
          </a:p>
        </p:txBody>
      </p:sp>
      <p:pic>
        <p:nvPicPr>
          <p:cNvPr id="1028" name="Picture 4" descr="Energy efficiency | Department for the Economy">
            <a:extLst>
              <a:ext uri="{FF2B5EF4-FFF2-40B4-BE49-F238E27FC236}">
                <a16:creationId xmlns:a16="http://schemas.microsoft.com/office/drawing/2014/main" id="{98F346A1-4E10-4831-8822-0E13DD3C13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72065" y="5887353"/>
            <a:ext cx="3922166" cy="3037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079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BE2B417-6F47-41F3-9945-491EC43F80A6}"/>
              </a:ext>
            </a:extLst>
          </p:cNvPr>
          <p:cNvSpPr/>
          <p:nvPr/>
        </p:nvSpPr>
        <p:spPr>
          <a:xfrm>
            <a:off x="130507" y="35577"/>
            <a:ext cx="14139195" cy="43931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600">
              <a:solidFill>
                <a:prstClr val="white"/>
              </a:solidFill>
              <a:latin typeface="Calibri" panose="020F0502020204030204"/>
            </a:endParaRPr>
          </a:p>
        </p:txBody>
      </p:sp>
      <p:pic>
        <p:nvPicPr>
          <p:cNvPr id="24" name="Picture 23"/>
          <p:cNvPicPr>
            <a:picLocks noChangeAspect="1"/>
          </p:cNvPicPr>
          <p:nvPr/>
        </p:nvPicPr>
        <p:blipFill rotWithShape="1">
          <a:blip r:embed="rId2"/>
          <a:srcRect l="29801" t="26822" r="34135" b="44559"/>
          <a:stretch/>
        </p:blipFill>
        <p:spPr>
          <a:xfrm>
            <a:off x="3529942" y="7901737"/>
            <a:ext cx="4305857" cy="1921075"/>
          </a:xfrm>
          <a:prstGeom prst="rect">
            <a:avLst/>
          </a:prstGeom>
        </p:spPr>
      </p:pic>
      <p:sp>
        <p:nvSpPr>
          <p:cNvPr id="25" name="Rectangle 24">
            <a:extLst>
              <a:ext uri="{FF2B5EF4-FFF2-40B4-BE49-F238E27FC236}">
                <a16:creationId xmlns:a16="http://schemas.microsoft.com/office/drawing/2014/main" id="{8E188F31-4F1B-468E-9D35-A3E320D40A36}"/>
              </a:ext>
            </a:extLst>
          </p:cNvPr>
          <p:cNvSpPr/>
          <p:nvPr/>
        </p:nvSpPr>
        <p:spPr>
          <a:xfrm>
            <a:off x="130508" y="4528896"/>
            <a:ext cx="14139195" cy="52939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600">
              <a:solidFill>
                <a:prstClr val="white"/>
              </a:solidFill>
              <a:latin typeface="Calibri" panose="020F0502020204030204"/>
            </a:endParaRPr>
          </a:p>
        </p:txBody>
      </p:sp>
      <p:sp>
        <p:nvSpPr>
          <p:cNvPr id="28" name="TextBox 27">
            <a:extLst>
              <a:ext uri="{FF2B5EF4-FFF2-40B4-BE49-F238E27FC236}">
                <a16:creationId xmlns:a16="http://schemas.microsoft.com/office/drawing/2014/main" id="{033D83A0-F06F-49E1-A1AF-D60141DED79A}"/>
              </a:ext>
            </a:extLst>
          </p:cNvPr>
          <p:cNvSpPr txBox="1"/>
          <p:nvPr/>
        </p:nvSpPr>
        <p:spPr>
          <a:xfrm>
            <a:off x="95215" y="4477674"/>
            <a:ext cx="3919847" cy="830997"/>
          </a:xfrm>
          <a:prstGeom prst="rect">
            <a:avLst/>
          </a:prstGeom>
          <a:noFill/>
        </p:spPr>
        <p:txBody>
          <a:bodyPr wrap="square" rtlCol="0">
            <a:spAutoFit/>
          </a:bodyPr>
          <a:lstStyle/>
          <a:p>
            <a:pPr defTabSz="480014">
              <a:defRPr/>
            </a:pPr>
            <a:r>
              <a:rPr lang="en-GB" sz="1600" b="1" u="sng" dirty="0">
                <a:solidFill>
                  <a:prstClr val="black"/>
                </a:solidFill>
                <a:latin typeface="Calibri" panose="020F0502020204030204"/>
              </a:rPr>
              <a:t>Lesson 4: Keeping Warm – Core Practical </a:t>
            </a:r>
          </a:p>
          <a:p>
            <a:pPr defTabSz="480014">
              <a:defRPr/>
            </a:pPr>
            <a:endParaRPr lang="en-GB" sz="2400" b="1" u="sng" baseline="30000" dirty="0">
              <a:solidFill>
                <a:prstClr val="black"/>
              </a:solidFill>
            </a:endParaRPr>
          </a:p>
          <a:p>
            <a:pPr defTabSz="480014">
              <a:defRPr/>
            </a:pPr>
            <a:endParaRPr lang="en-GB" sz="2400" b="1" u="sng" baseline="30000" dirty="0">
              <a:solidFill>
                <a:prstClr val="black"/>
              </a:solidFill>
              <a:latin typeface="Calibri" panose="020F0502020204030204"/>
            </a:endParaRPr>
          </a:p>
        </p:txBody>
      </p:sp>
      <p:sp>
        <p:nvSpPr>
          <p:cNvPr id="29" name="Rectangle 28"/>
          <p:cNvSpPr/>
          <p:nvPr/>
        </p:nvSpPr>
        <p:spPr>
          <a:xfrm>
            <a:off x="187482" y="4975944"/>
            <a:ext cx="3450243" cy="2308324"/>
          </a:xfrm>
          <a:prstGeom prst="rect">
            <a:avLst/>
          </a:prstGeom>
        </p:spPr>
        <p:txBody>
          <a:bodyPr wrap="square">
            <a:spAutoFit/>
          </a:bodyPr>
          <a:lstStyle/>
          <a:p>
            <a:pPr defTabSz="480014">
              <a:defRPr/>
            </a:pPr>
            <a:r>
              <a:rPr lang="en-GB" sz="2400" b="1" u="sng" baseline="30000" dirty="0">
                <a:solidFill>
                  <a:prstClr val="black"/>
                </a:solidFill>
              </a:rPr>
              <a:t>Equipment:</a:t>
            </a:r>
          </a:p>
          <a:p>
            <a:pPr defTabSz="480014">
              <a:defRPr/>
            </a:pPr>
            <a:r>
              <a:rPr lang="en-GB" sz="2400" baseline="30000" dirty="0">
                <a:solidFill>
                  <a:prstClr val="black"/>
                </a:solidFill>
              </a:rPr>
              <a:t>Beakers (at least four)</a:t>
            </a:r>
          </a:p>
          <a:p>
            <a:pPr defTabSz="480014">
              <a:defRPr/>
            </a:pPr>
            <a:r>
              <a:rPr lang="en-GB" sz="2400" baseline="30000" dirty="0">
                <a:solidFill>
                  <a:prstClr val="black"/>
                </a:solidFill>
              </a:rPr>
              <a:t>Kettle</a:t>
            </a:r>
          </a:p>
          <a:p>
            <a:pPr defTabSz="480014">
              <a:defRPr/>
            </a:pPr>
            <a:r>
              <a:rPr lang="en-GB" sz="2400" baseline="30000" dirty="0">
                <a:solidFill>
                  <a:prstClr val="black"/>
                </a:solidFill>
              </a:rPr>
              <a:t>1 thermometer for each beaker</a:t>
            </a:r>
          </a:p>
          <a:p>
            <a:pPr defTabSz="480014">
              <a:defRPr/>
            </a:pPr>
            <a:r>
              <a:rPr lang="en-GB" sz="2400" baseline="30000" dirty="0">
                <a:solidFill>
                  <a:prstClr val="black"/>
                </a:solidFill>
              </a:rPr>
              <a:t>Different-coloured materials to clad each beaker.</a:t>
            </a:r>
          </a:p>
          <a:p>
            <a:pPr defTabSz="480014">
              <a:defRPr/>
            </a:pPr>
            <a:r>
              <a:rPr lang="en-GB" sz="2400" baseline="30000" dirty="0">
                <a:solidFill>
                  <a:prstClr val="black"/>
                </a:solidFill>
              </a:rPr>
              <a:t>A lid for each beaker (with a slit for the thermometer).</a:t>
            </a:r>
          </a:p>
          <a:p>
            <a:pPr defTabSz="480014">
              <a:defRPr/>
            </a:pPr>
            <a:r>
              <a:rPr lang="en-GB" sz="2400" baseline="30000" dirty="0">
                <a:solidFill>
                  <a:prstClr val="black"/>
                </a:solidFill>
              </a:rPr>
              <a:t>Stopwatch </a:t>
            </a:r>
          </a:p>
        </p:txBody>
      </p:sp>
      <p:sp>
        <p:nvSpPr>
          <p:cNvPr id="30" name="Rectangle 29"/>
          <p:cNvSpPr/>
          <p:nvPr/>
        </p:nvSpPr>
        <p:spPr>
          <a:xfrm>
            <a:off x="3792080" y="4629575"/>
            <a:ext cx="3551765" cy="3785652"/>
          </a:xfrm>
          <a:prstGeom prst="rect">
            <a:avLst/>
          </a:prstGeom>
        </p:spPr>
        <p:txBody>
          <a:bodyPr wrap="square">
            <a:spAutoFit/>
          </a:bodyPr>
          <a:lstStyle/>
          <a:p>
            <a:pPr defTabSz="480014">
              <a:defRPr/>
            </a:pPr>
            <a:r>
              <a:rPr lang="en-GB" sz="2400" b="1" u="sng" baseline="30000" dirty="0">
                <a:solidFill>
                  <a:prstClr val="black"/>
                </a:solidFill>
              </a:rPr>
              <a:t>Method:</a:t>
            </a:r>
          </a:p>
          <a:p>
            <a:pPr marL="84138" indent="-84138" defTabSz="480014">
              <a:buFont typeface="Arial" panose="020B0604020202020204" pitchFamily="34" charset="0"/>
              <a:buChar char="•"/>
              <a:defRPr/>
            </a:pPr>
            <a:r>
              <a:rPr lang="en-GB" sz="2400" baseline="30000" dirty="0">
                <a:solidFill>
                  <a:prstClr val="black"/>
                </a:solidFill>
              </a:rPr>
              <a:t>Set up the experiment as shown in the diagram</a:t>
            </a:r>
          </a:p>
          <a:p>
            <a:pPr marL="84138" indent="-84138" defTabSz="480014">
              <a:buFont typeface="Arial" panose="020B0604020202020204" pitchFamily="34" charset="0"/>
              <a:buChar char="•"/>
              <a:defRPr/>
            </a:pPr>
            <a:r>
              <a:rPr lang="en-GB" sz="2400" baseline="30000" dirty="0">
                <a:solidFill>
                  <a:prstClr val="black"/>
                </a:solidFill>
              </a:rPr>
              <a:t>Boil the kettle and pour water into each of the beakers, ensuring that they all have the same volume, and cover each beaker with a lid</a:t>
            </a:r>
          </a:p>
          <a:p>
            <a:pPr marL="84138" indent="-84138" defTabSz="480014">
              <a:buFont typeface="Arial" panose="020B0604020202020204" pitchFamily="34" charset="0"/>
              <a:buChar char="•"/>
              <a:defRPr/>
            </a:pPr>
            <a:r>
              <a:rPr lang="en-GB" sz="2400" baseline="30000" dirty="0">
                <a:solidFill>
                  <a:prstClr val="black"/>
                </a:solidFill>
              </a:rPr>
              <a:t>Record the initial temperature of each beaker and start the stopwatch.</a:t>
            </a:r>
          </a:p>
          <a:p>
            <a:pPr marL="84138" indent="-84138" defTabSz="480014">
              <a:buFont typeface="Arial" panose="020B0604020202020204" pitchFamily="34" charset="0"/>
              <a:buChar char="•"/>
              <a:defRPr/>
            </a:pPr>
            <a:r>
              <a:rPr lang="en-GB" sz="2400" baseline="30000" dirty="0">
                <a:solidFill>
                  <a:prstClr val="black"/>
                </a:solidFill>
              </a:rPr>
              <a:t>Record the temperature of each beaker at regular time intervals (e.g. example, every two minutes for a total of 20 minutes or until the water has reached room temperature).</a:t>
            </a:r>
          </a:p>
          <a:p>
            <a:pPr defTabSz="480014">
              <a:defRPr/>
            </a:pPr>
            <a:endParaRPr lang="en-GB" sz="2400" baseline="30000" dirty="0">
              <a:solidFill>
                <a:prstClr val="black"/>
              </a:solidFill>
            </a:endParaRPr>
          </a:p>
        </p:txBody>
      </p:sp>
      <p:sp>
        <p:nvSpPr>
          <p:cNvPr id="31" name="Rectangle 30"/>
          <p:cNvSpPr/>
          <p:nvPr/>
        </p:nvSpPr>
        <p:spPr>
          <a:xfrm>
            <a:off x="175008" y="7736723"/>
            <a:ext cx="3846887" cy="2308324"/>
          </a:xfrm>
          <a:prstGeom prst="rect">
            <a:avLst/>
          </a:prstGeom>
        </p:spPr>
        <p:txBody>
          <a:bodyPr wrap="square">
            <a:spAutoFit/>
          </a:bodyPr>
          <a:lstStyle/>
          <a:p>
            <a:pPr defTabSz="480014">
              <a:defRPr/>
            </a:pPr>
            <a:r>
              <a:rPr lang="en-GB" sz="2400" b="1" u="sng" baseline="30000" dirty="0">
                <a:solidFill>
                  <a:prstClr val="black"/>
                </a:solidFill>
              </a:rPr>
              <a:t>Independent Variable: </a:t>
            </a:r>
            <a:r>
              <a:rPr lang="en-GB" sz="2400" baseline="30000" dirty="0">
                <a:solidFill>
                  <a:prstClr val="black"/>
                </a:solidFill>
              </a:rPr>
              <a:t>Insulating material.</a:t>
            </a:r>
          </a:p>
          <a:p>
            <a:pPr defTabSz="480014">
              <a:defRPr/>
            </a:pPr>
            <a:r>
              <a:rPr lang="en-GB" sz="2400" b="1" u="sng" baseline="30000" dirty="0">
                <a:solidFill>
                  <a:prstClr val="black"/>
                </a:solidFill>
              </a:rPr>
              <a:t>Dependent Variable: </a:t>
            </a:r>
            <a:r>
              <a:rPr lang="en-GB" sz="2400" baseline="30000" dirty="0">
                <a:solidFill>
                  <a:prstClr val="black"/>
                </a:solidFill>
              </a:rPr>
              <a:t>The temperature decrease of water after a given time.</a:t>
            </a:r>
          </a:p>
          <a:p>
            <a:pPr defTabSz="480014">
              <a:defRPr/>
            </a:pPr>
            <a:r>
              <a:rPr lang="en-GB" sz="2400" b="1" u="sng" baseline="30000" dirty="0">
                <a:solidFill>
                  <a:prstClr val="black"/>
                </a:solidFill>
              </a:rPr>
              <a:t>Control Variables: </a:t>
            </a:r>
          </a:p>
          <a:p>
            <a:pPr defTabSz="480014">
              <a:defRPr/>
            </a:pPr>
            <a:r>
              <a:rPr lang="en-GB" sz="2400" baseline="30000" dirty="0">
                <a:solidFill>
                  <a:prstClr val="black"/>
                </a:solidFill>
              </a:rPr>
              <a:t>The volume of water used. </a:t>
            </a:r>
          </a:p>
          <a:p>
            <a:pPr defTabSz="480014">
              <a:defRPr/>
            </a:pPr>
            <a:r>
              <a:rPr lang="en-GB" sz="2400" baseline="30000" dirty="0">
                <a:solidFill>
                  <a:prstClr val="black"/>
                </a:solidFill>
              </a:rPr>
              <a:t>The initial temperature of the water. </a:t>
            </a:r>
          </a:p>
          <a:p>
            <a:pPr defTabSz="480014">
              <a:defRPr/>
            </a:pPr>
            <a:r>
              <a:rPr lang="en-GB" sz="2400" baseline="30000" dirty="0">
                <a:solidFill>
                  <a:prstClr val="black"/>
                </a:solidFill>
              </a:rPr>
              <a:t>The time taken between measurements. </a:t>
            </a:r>
          </a:p>
          <a:p>
            <a:pPr defTabSz="480014">
              <a:defRPr/>
            </a:pPr>
            <a:r>
              <a:rPr lang="en-GB" sz="2400" baseline="30000" dirty="0">
                <a:solidFill>
                  <a:prstClr val="black"/>
                </a:solidFill>
              </a:rPr>
              <a:t>Thickness of the insulating material.</a:t>
            </a:r>
          </a:p>
          <a:p>
            <a:pPr defTabSz="480014">
              <a:defRPr/>
            </a:pPr>
            <a:endParaRPr lang="en-GB" sz="2400" baseline="30000" dirty="0">
              <a:solidFill>
                <a:prstClr val="black"/>
              </a:solidFill>
            </a:endParaRPr>
          </a:p>
        </p:txBody>
      </p:sp>
      <p:pic>
        <p:nvPicPr>
          <p:cNvPr id="32" name="Picture 2" descr="Required Practical: Investigating Insulation (1.1.14) | AQA GCSE Physics  Revision Notes 2018 Membersh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025" y="4703050"/>
            <a:ext cx="4594563" cy="3341501"/>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7777283" y="4629575"/>
            <a:ext cx="2836766" cy="4770537"/>
          </a:xfrm>
          <a:prstGeom prst="rect">
            <a:avLst/>
          </a:prstGeom>
        </p:spPr>
        <p:txBody>
          <a:bodyPr wrap="square">
            <a:spAutoFit/>
          </a:bodyPr>
          <a:lstStyle/>
          <a:p>
            <a:pPr defTabSz="480014">
              <a:defRPr/>
            </a:pPr>
            <a:r>
              <a:rPr lang="en-GB" sz="2400" b="1" u="sng" baseline="30000" dirty="0">
                <a:solidFill>
                  <a:prstClr val="black"/>
                </a:solidFill>
              </a:rPr>
              <a:t>Improving Accuracy</a:t>
            </a:r>
          </a:p>
          <a:p>
            <a:pPr marL="95250" indent="-95250" defTabSz="480014">
              <a:buFont typeface="Arial" panose="020B0604020202020204" pitchFamily="34" charset="0"/>
              <a:buChar char="•"/>
              <a:defRPr/>
            </a:pPr>
            <a:r>
              <a:rPr lang="en-GB" sz="2400" baseline="30000" dirty="0">
                <a:solidFill>
                  <a:prstClr val="black"/>
                </a:solidFill>
              </a:rPr>
              <a:t>Place the cans on a heatproof mat to reduce the thermal energy lost to the table surface by conduction.</a:t>
            </a:r>
          </a:p>
          <a:p>
            <a:pPr marL="95250" indent="-95250" defTabSz="480014">
              <a:buFont typeface="Arial" panose="020B0604020202020204" pitchFamily="34" charset="0"/>
              <a:buChar char="•"/>
              <a:defRPr/>
            </a:pPr>
            <a:r>
              <a:rPr lang="en-GB" sz="2400" baseline="30000" dirty="0">
                <a:solidFill>
                  <a:prstClr val="black"/>
                </a:solidFill>
              </a:rPr>
              <a:t>Place a lid over the cans to reduce the thermal energy lost to the air by evaporation.</a:t>
            </a:r>
          </a:p>
          <a:p>
            <a:pPr marL="95250" indent="-95250" defTabSz="480014">
              <a:buFont typeface="Arial" panose="020B0604020202020204" pitchFamily="34" charset="0"/>
              <a:buChar char="•"/>
              <a:defRPr/>
            </a:pPr>
            <a:r>
              <a:rPr lang="en-GB" sz="2400" baseline="30000" dirty="0">
                <a:solidFill>
                  <a:prstClr val="black"/>
                </a:solidFill>
              </a:rPr>
              <a:t>Complete the experiments with different insulators simultaneously so that a change in the temperature of the laboratory does not affect the results.</a:t>
            </a:r>
          </a:p>
          <a:p>
            <a:pPr marL="95250" indent="-95250" defTabSz="480014">
              <a:buFont typeface="Arial" panose="020B0604020202020204" pitchFamily="34" charset="0"/>
              <a:buChar char="•"/>
              <a:defRPr/>
            </a:pPr>
            <a:r>
              <a:rPr lang="en-GB" sz="2400" baseline="30000" dirty="0">
                <a:solidFill>
                  <a:prstClr val="black"/>
                </a:solidFill>
              </a:rPr>
              <a:t>Place the measuring cylinder on a flat, level surface and read it from eye level to get an accurate reading of the volume of water.</a:t>
            </a:r>
          </a:p>
        </p:txBody>
      </p:sp>
      <p:sp>
        <p:nvSpPr>
          <p:cNvPr id="34" name="Right Arrow 17">
            <a:extLst>
              <a:ext uri="{FF2B5EF4-FFF2-40B4-BE49-F238E27FC236}">
                <a16:creationId xmlns:a16="http://schemas.microsoft.com/office/drawing/2014/main" id="{D56DDBA3-0429-4930-B90F-6C0E52913BBD}"/>
              </a:ext>
            </a:extLst>
          </p:cNvPr>
          <p:cNvSpPr/>
          <p:nvPr/>
        </p:nvSpPr>
        <p:spPr>
          <a:xfrm rot="5400000">
            <a:off x="7149351" y="4229192"/>
            <a:ext cx="542108" cy="463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2400">
              <a:solidFill>
                <a:prstClr val="white"/>
              </a:solidFill>
            </a:endParaRPr>
          </a:p>
        </p:txBody>
      </p:sp>
      <p:sp>
        <p:nvSpPr>
          <p:cNvPr id="21" name="TextBox 20">
            <a:extLst>
              <a:ext uri="{FF2B5EF4-FFF2-40B4-BE49-F238E27FC236}">
                <a16:creationId xmlns:a16="http://schemas.microsoft.com/office/drawing/2014/main" id="{7E3CE08B-914B-483B-8E6B-D60469D81A74}"/>
              </a:ext>
            </a:extLst>
          </p:cNvPr>
          <p:cNvSpPr txBox="1"/>
          <p:nvPr/>
        </p:nvSpPr>
        <p:spPr>
          <a:xfrm>
            <a:off x="91582" y="-5402"/>
            <a:ext cx="5906618" cy="338554"/>
          </a:xfrm>
          <a:prstGeom prst="rect">
            <a:avLst/>
          </a:prstGeom>
          <a:noFill/>
        </p:spPr>
        <p:txBody>
          <a:bodyPr wrap="none" rtlCol="0">
            <a:spAutoFit/>
          </a:bodyPr>
          <a:lstStyle/>
          <a:p>
            <a:pPr algn="ctr" defTabSz="480014">
              <a:defRPr/>
            </a:pPr>
            <a:r>
              <a:rPr lang="en-GB" sz="1600" b="1" u="sng" dirty="0">
                <a:solidFill>
                  <a:prstClr val="black"/>
                </a:solidFill>
                <a:latin typeface="Calibri" panose="020F0502020204030204"/>
              </a:rPr>
              <a:t>Lesson 3: Energy Stores – Gravitational Potential and Kinetic Energy</a:t>
            </a:r>
          </a:p>
        </p:txBody>
      </p:sp>
      <p:sp>
        <p:nvSpPr>
          <p:cNvPr id="22" name="Rectangle 21">
            <a:extLst>
              <a:ext uri="{FF2B5EF4-FFF2-40B4-BE49-F238E27FC236}">
                <a16:creationId xmlns:a16="http://schemas.microsoft.com/office/drawing/2014/main" id="{053E2C58-EB8D-4717-A947-D40CE63DB802}"/>
              </a:ext>
            </a:extLst>
          </p:cNvPr>
          <p:cNvSpPr/>
          <p:nvPr/>
        </p:nvSpPr>
        <p:spPr>
          <a:xfrm>
            <a:off x="187482" y="333152"/>
            <a:ext cx="3834413" cy="1323439"/>
          </a:xfrm>
          <a:prstGeom prst="rect">
            <a:avLst/>
          </a:prstGeom>
        </p:spPr>
        <p:txBody>
          <a:bodyPr wrap="square">
            <a:spAutoFit/>
          </a:bodyPr>
          <a:lstStyle/>
          <a:p>
            <a:r>
              <a:rPr lang="en-GB" sz="1600" b="1" dirty="0"/>
              <a:t>Gravitational Potential Energy (GPE)</a:t>
            </a:r>
          </a:p>
          <a:p>
            <a:r>
              <a:rPr lang="en-GB" sz="1600" dirty="0"/>
              <a:t>GPE is the energy stored by an object lifted up against the force of gravity.   The amount of energy stored depends on the </a:t>
            </a:r>
            <a:r>
              <a:rPr lang="en-GB" sz="1600" b="1" dirty="0"/>
              <a:t>mass</a:t>
            </a:r>
            <a:r>
              <a:rPr lang="en-GB" sz="1600" dirty="0"/>
              <a:t> of the object and the </a:t>
            </a:r>
            <a:r>
              <a:rPr lang="en-GB" sz="1600" b="1" dirty="0"/>
              <a:t>height</a:t>
            </a:r>
            <a:r>
              <a:rPr lang="en-GB" sz="1600" dirty="0"/>
              <a:t> it is raised to.  </a:t>
            </a:r>
            <a:endParaRPr lang="en-GB" sz="1200" dirty="0"/>
          </a:p>
        </p:txBody>
      </p:sp>
      <p:pic>
        <p:nvPicPr>
          <p:cNvPr id="2" name="Picture 1">
            <a:extLst>
              <a:ext uri="{FF2B5EF4-FFF2-40B4-BE49-F238E27FC236}">
                <a16:creationId xmlns:a16="http://schemas.microsoft.com/office/drawing/2014/main" id="{1D824F44-5600-4A1E-8FFF-5A147CE6C1F5}"/>
              </a:ext>
            </a:extLst>
          </p:cNvPr>
          <p:cNvPicPr>
            <a:picLocks noChangeAspect="1"/>
          </p:cNvPicPr>
          <p:nvPr/>
        </p:nvPicPr>
        <p:blipFill>
          <a:blip r:embed="rId4"/>
          <a:stretch>
            <a:fillRect/>
          </a:stretch>
        </p:blipFill>
        <p:spPr>
          <a:xfrm>
            <a:off x="2409989" y="2767145"/>
            <a:ext cx="2643274" cy="1597828"/>
          </a:xfrm>
          <a:prstGeom prst="rect">
            <a:avLst/>
          </a:prstGeom>
        </p:spPr>
      </p:pic>
      <p:sp>
        <p:nvSpPr>
          <p:cNvPr id="26" name="Rectangle 25">
            <a:extLst>
              <a:ext uri="{FF2B5EF4-FFF2-40B4-BE49-F238E27FC236}">
                <a16:creationId xmlns:a16="http://schemas.microsoft.com/office/drawing/2014/main" id="{C7B4EB31-2B99-470B-AC03-3356B2CE6767}"/>
              </a:ext>
            </a:extLst>
          </p:cNvPr>
          <p:cNvSpPr/>
          <p:nvPr/>
        </p:nvSpPr>
        <p:spPr>
          <a:xfrm>
            <a:off x="187483" y="1678230"/>
            <a:ext cx="3827579" cy="1323439"/>
          </a:xfrm>
          <a:prstGeom prst="rect">
            <a:avLst/>
          </a:prstGeom>
        </p:spPr>
        <p:txBody>
          <a:bodyPr wrap="square">
            <a:spAutoFit/>
          </a:bodyPr>
          <a:lstStyle/>
          <a:p>
            <a:r>
              <a:rPr lang="en-GB" sz="1600" b="1" dirty="0"/>
              <a:t>Kinetic Energy (KE)</a:t>
            </a:r>
          </a:p>
          <a:p>
            <a:r>
              <a:rPr lang="en-GB" sz="1600" dirty="0"/>
              <a:t>KE is the energy stored by an object that is moving. The amount of energy stored depends on the </a:t>
            </a:r>
            <a:r>
              <a:rPr lang="en-GB" sz="1600" b="1" dirty="0"/>
              <a:t>mass </a:t>
            </a:r>
            <a:r>
              <a:rPr lang="en-GB" sz="1600" dirty="0"/>
              <a:t>of the object and the </a:t>
            </a:r>
            <a:r>
              <a:rPr lang="en-GB" sz="1600" b="1" dirty="0"/>
              <a:t>velocity</a:t>
            </a:r>
            <a:r>
              <a:rPr lang="en-GB" sz="1600" dirty="0"/>
              <a:t> it is moving at.  </a:t>
            </a:r>
            <a:endParaRPr lang="en-GB" sz="1200" dirty="0"/>
          </a:p>
        </p:txBody>
      </p: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66534E0C-9E22-4BE3-9A10-BB326916D74D}"/>
                  </a:ext>
                </a:extLst>
              </p:cNvPr>
              <p:cNvSpPr/>
              <p:nvPr/>
            </p:nvSpPr>
            <p:spPr>
              <a:xfrm>
                <a:off x="4265273" y="271102"/>
                <a:ext cx="10163356" cy="4294765"/>
              </a:xfrm>
              <a:prstGeom prst="rect">
                <a:avLst/>
              </a:prstGeom>
            </p:spPr>
            <p:txBody>
              <a:bodyPr wrap="square">
                <a:spAutoFit/>
              </a:bodyPr>
              <a:lstStyle/>
              <a:p>
                <a:r>
                  <a:rPr lang="en-GB" sz="1500" b="1" dirty="0"/>
                  <a:t>Energy Calculations</a:t>
                </a:r>
              </a:p>
              <a:p>
                <a:r>
                  <a:rPr lang="en-GB" sz="1500" dirty="0"/>
                  <a:t>The amount of gravitational potential energy stored by an object at height can be calculated using the equation:</a:t>
                </a:r>
              </a:p>
              <a:p>
                <a:endParaRPr lang="en-GB" sz="1500" dirty="0"/>
              </a:p>
              <a:p>
                <a:pPr algn="ctr"/>
                <a:endParaRPr lang="en-GB" sz="1500" b="1" dirty="0"/>
              </a:p>
              <a:p>
                <a:pPr algn="ctr"/>
                <a:r>
                  <a:rPr lang="en-GB" sz="1500" b="1" dirty="0"/>
                  <a:t>change in gravitational potential energy (J) = mass (kg) x gravitational field strength (N/kg) x change in vertical height (m)</a:t>
                </a:r>
              </a:p>
              <a:p>
                <a:pPr algn="ctr"/>
                <a:endParaRPr lang="en-GB" sz="1500" b="1" dirty="0"/>
              </a:p>
              <a:p>
                <a:pPr algn="ctr"/>
                <a:endParaRPr lang="en-GB" sz="1500" b="1" i="1" dirty="0">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1500" b="1" i="1" smtClean="0">
                          <a:latin typeface="Cambria Math" panose="02040503050406030204" pitchFamily="18" charset="0"/>
                          <a:ea typeface="Cambria Math" panose="02040503050406030204" pitchFamily="18" charset="0"/>
                        </a:rPr>
                        <m:t>∆</m:t>
                      </m:r>
                      <m:r>
                        <a:rPr lang="en-GB" sz="1500" b="1" i="1" smtClean="0">
                          <a:latin typeface="Cambria Math" panose="02040503050406030204" pitchFamily="18" charset="0"/>
                          <a:ea typeface="Cambria Math" panose="02040503050406030204" pitchFamily="18" charset="0"/>
                        </a:rPr>
                        <m:t>𝑮𝑷𝑬</m:t>
                      </m:r>
                      <m:r>
                        <a:rPr lang="en-GB" sz="1500" b="1" i="1" smtClean="0">
                          <a:latin typeface="Cambria Math" panose="02040503050406030204" pitchFamily="18" charset="0"/>
                          <a:ea typeface="Cambria Math" panose="02040503050406030204" pitchFamily="18" charset="0"/>
                        </a:rPr>
                        <m:t>=</m:t>
                      </m:r>
                      <m:r>
                        <a:rPr lang="en-GB" sz="1500" b="1" i="1" smtClean="0">
                          <a:latin typeface="Cambria Math" panose="02040503050406030204" pitchFamily="18" charset="0"/>
                          <a:ea typeface="Cambria Math" panose="02040503050406030204" pitchFamily="18" charset="0"/>
                        </a:rPr>
                        <m:t>𝒎</m:t>
                      </m:r>
                      <m:r>
                        <a:rPr lang="en-GB" sz="1500" b="1" i="1" smtClean="0">
                          <a:latin typeface="Cambria Math" panose="02040503050406030204" pitchFamily="18" charset="0"/>
                          <a:ea typeface="Cambria Math" panose="02040503050406030204" pitchFamily="18" charset="0"/>
                        </a:rPr>
                        <m:t> × </m:t>
                      </m:r>
                      <m:r>
                        <a:rPr lang="en-GB" sz="1500" b="1" i="1" smtClean="0">
                          <a:latin typeface="Cambria Math" panose="02040503050406030204" pitchFamily="18" charset="0"/>
                          <a:ea typeface="Cambria Math" panose="02040503050406030204" pitchFamily="18" charset="0"/>
                        </a:rPr>
                        <m:t>𝒈</m:t>
                      </m:r>
                      <m:r>
                        <a:rPr lang="en-GB" sz="1500" b="1" i="1" smtClean="0">
                          <a:latin typeface="Cambria Math" panose="02040503050406030204" pitchFamily="18" charset="0"/>
                          <a:ea typeface="Cambria Math" panose="02040503050406030204" pitchFamily="18" charset="0"/>
                        </a:rPr>
                        <m:t> × ∆</m:t>
                      </m:r>
                      <m:r>
                        <a:rPr lang="en-GB" sz="1500" b="1" i="1" smtClean="0">
                          <a:latin typeface="Cambria Math" panose="02040503050406030204" pitchFamily="18" charset="0"/>
                          <a:ea typeface="Cambria Math" panose="02040503050406030204" pitchFamily="18" charset="0"/>
                        </a:rPr>
                        <m:t>𝒉</m:t>
                      </m:r>
                    </m:oMath>
                  </m:oMathPara>
                </a14:m>
                <a:endParaRPr lang="en-GB" sz="1500" b="1" dirty="0"/>
              </a:p>
              <a:p>
                <a:pPr algn="ctr"/>
                <a:endParaRPr lang="en-GB" sz="1500" dirty="0"/>
              </a:p>
              <a:p>
                <a:endParaRPr lang="en-GB" sz="1500" dirty="0"/>
              </a:p>
              <a:p>
                <a:r>
                  <a:rPr lang="en-GB" sz="1500" dirty="0"/>
                  <a:t>The amount of kinetic energy of a moving object can be calculated using the equation:</a:t>
                </a:r>
              </a:p>
              <a:p>
                <a:pPr algn="ctr"/>
                <a:endParaRPr lang="en-GB" sz="1500" b="1" dirty="0"/>
              </a:p>
              <a:p>
                <a:pPr algn="ctr"/>
                <a:endParaRPr lang="en-GB" sz="1500" b="1" dirty="0"/>
              </a:p>
              <a:p>
                <a:pPr algn="ctr"/>
                <a:r>
                  <a:rPr lang="en-GB" sz="1500" b="1" dirty="0"/>
                  <a:t>kinetic energy (J) = ½ x mass (kg) x velocity</a:t>
                </a:r>
                <a:r>
                  <a:rPr lang="en-GB" sz="1500" b="1" baseline="30000" dirty="0"/>
                  <a:t>2 </a:t>
                </a:r>
                <a:r>
                  <a:rPr lang="en-GB" sz="1500" b="1" dirty="0"/>
                  <a:t>(m/s)</a:t>
                </a:r>
              </a:p>
              <a:p>
                <a:pPr algn="ctr"/>
                <a:endParaRPr lang="en-GB" sz="1500" b="1" baseline="30000" dirty="0"/>
              </a:p>
              <a:p>
                <a:pPr algn="ctr"/>
                <a:endParaRPr lang="en-GB" sz="1500" b="1" i="1" dirty="0">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1500" b="1" i="1" smtClean="0">
                          <a:latin typeface="Cambria Math" panose="02040503050406030204" pitchFamily="18" charset="0"/>
                          <a:ea typeface="Cambria Math" panose="02040503050406030204" pitchFamily="18" charset="0"/>
                        </a:rPr>
                        <m:t>𝑲𝑬</m:t>
                      </m:r>
                      <m:r>
                        <a:rPr lang="en-GB" sz="1500" b="1" i="1">
                          <a:latin typeface="Cambria Math" panose="02040503050406030204" pitchFamily="18" charset="0"/>
                          <a:ea typeface="Cambria Math" panose="02040503050406030204" pitchFamily="18" charset="0"/>
                        </a:rPr>
                        <m:t>=</m:t>
                      </m:r>
                      <m:f>
                        <m:fPr>
                          <m:ctrlPr>
                            <a:rPr lang="en-GB" sz="1500" b="1" i="1" smtClean="0">
                              <a:latin typeface="Cambria Math" panose="02040503050406030204" pitchFamily="18" charset="0"/>
                              <a:ea typeface="Cambria Math" panose="02040503050406030204" pitchFamily="18" charset="0"/>
                            </a:rPr>
                          </m:ctrlPr>
                        </m:fPr>
                        <m:num>
                          <m:r>
                            <a:rPr lang="en-GB" sz="1500" b="1" i="1" smtClean="0">
                              <a:latin typeface="Cambria Math" panose="02040503050406030204" pitchFamily="18" charset="0"/>
                              <a:ea typeface="Cambria Math" panose="02040503050406030204" pitchFamily="18" charset="0"/>
                            </a:rPr>
                            <m:t>𝟏</m:t>
                          </m:r>
                        </m:num>
                        <m:den>
                          <m:r>
                            <a:rPr lang="en-GB" sz="1500" b="1" i="1" smtClean="0">
                              <a:latin typeface="Cambria Math" panose="02040503050406030204" pitchFamily="18" charset="0"/>
                              <a:ea typeface="Cambria Math" panose="02040503050406030204" pitchFamily="18" charset="0"/>
                            </a:rPr>
                            <m:t>𝟐</m:t>
                          </m:r>
                        </m:den>
                      </m:f>
                      <m:r>
                        <a:rPr lang="en-GB" sz="1500" b="1" i="1">
                          <a:latin typeface="Cambria Math" panose="02040503050406030204" pitchFamily="18" charset="0"/>
                          <a:ea typeface="Cambria Math" panose="02040503050406030204" pitchFamily="18" charset="0"/>
                        </a:rPr>
                        <m:t>×</m:t>
                      </m:r>
                      <m:r>
                        <a:rPr lang="en-GB" sz="1500" b="1" i="1" smtClean="0">
                          <a:latin typeface="Cambria Math" panose="02040503050406030204" pitchFamily="18" charset="0"/>
                          <a:ea typeface="Cambria Math" panose="02040503050406030204" pitchFamily="18" charset="0"/>
                        </a:rPr>
                        <m:t> </m:t>
                      </m:r>
                      <m:r>
                        <a:rPr lang="en-GB" sz="1500" b="1" i="1">
                          <a:latin typeface="Cambria Math" panose="02040503050406030204" pitchFamily="18" charset="0"/>
                          <a:ea typeface="Cambria Math" panose="02040503050406030204" pitchFamily="18" charset="0"/>
                        </a:rPr>
                        <m:t>𝒎</m:t>
                      </m:r>
                      <m:r>
                        <a:rPr lang="en-GB" sz="1500" b="1" i="1">
                          <a:latin typeface="Cambria Math" panose="02040503050406030204" pitchFamily="18" charset="0"/>
                          <a:ea typeface="Cambria Math" panose="02040503050406030204" pitchFamily="18" charset="0"/>
                        </a:rPr>
                        <m:t> ×</m:t>
                      </m:r>
                      <m:r>
                        <a:rPr lang="en-GB" sz="1500" b="1" i="1" smtClean="0">
                          <a:latin typeface="Cambria Math" panose="02040503050406030204" pitchFamily="18" charset="0"/>
                          <a:ea typeface="Cambria Math" panose="02040503050406030204" pitchFamily="18" charset="0"/>
                        </a:rPr>
                        <m:t>𝒗</m:t>
                      </m:r>
                      <m:r>
                        <a:rPr lang="en-GB" sz="1500" b="1" i="1" baseline="30000" smtClean="0">
                          <a:latin typeface="Cambria Math" panose="02040503050406030204" pitchFamily="18" charset="0"/>
                          <a:ea typeface="Cambria Math" panose="02040503050406030204" pitchFamily="18" charset="0"/>
                        </a:rPr>
                        <m:t>𝟐</m:t>
                      </m:r>
                    </m:oMath>
                  </m:oMathPara>
                </a14:m>
                <a:endParaRPr lang="en-GB" sz="1500" b="1" baseline="30000" dirty="0"/>
              </a:p>
              <a:p>
                <a:pPr algn="ctr"/>
                <a:endParaRPr lang="en-GB" sz="1500" b="1" baseline="30000" dirty="0"/>
              </a:p>
            </p:txBody>
          </p:sp>
        </mc:Choice>
        <mc:Fallback xmlns="">
          <p:sp>
            <p:nvSpPr>
              <p:cNvPr id="27" name="Rectangle 26">
                <a:extLst>
                  <a:ext uri="{FF2B5EF4-FFF2-40B4-BE49-F238E27FC236}">
                    <a16:creationId xmlns:a16="http://schemas.microsoft.com/office/drawing/2014/main" id="{66534E0C-9E22-4BE3-9A10-BB326916D74D}"/>
                  </a:ext>
                </a:extLst>
              </p:cNvPr>
              <p:cNvSpPr>
                <a:spLocks noRot="1" noChangeAspect="1" noMove="1" noResize="1" noEditPoints="1" noAdjustHandles="1" noChangeArrowheads="1" noChangeShapeType="1" noTextEdit="1"/>
              </p:cNvSpPr>
              <p:nvPr/>
            </p:nvSpPr>
            <p:spPr>
              <a:xfrm>
                <a:off x="4265273" y="271102"/>
                <a:ext cx="10163356" cy="4294765"/>
              </a:xfrm>
              <a:prstGeom prst="rect">
                <a:avLst/>
              </a:prstGeom>
              <a:blipFill>
                <a:blip r:embed="rId5"/>
                <a:stretch>
                  <a:fillRect l="-240" t="-284"/>
                </a:stretch>
              </a:blipFill>
            </p:spPr>
            <p:txBody>
              <a:bodyPr/>
              <a:lstStyle/>
              <a:p>
                <a:r>
                  <a:rPr lang="en-GB">
                    <a:noFill/>
                  </a:rPr>
                  <a:t> </a:t>
                </a:r>
              </a:p>
            </p:txBody>
          </p:sp>
        </mc:Fallback>
      </mc:AlternateContent>
    </p:spTree>
    <p:extLst>
      <p:ext uri="{BB962C8B-B14F-4D97-AF65-F5344CB8AC3E}">
        <p14:creationId xmlns:p14="http://schemas.microsoft.com/office/powerpoint/2010/main" val="1672302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44312C-6BA7-42A6-BBDF-C834154BD1B1}"/>
              </a:ext>
            </a:extLst>
          </p:cNvPr>
          <p:cNvSpPr txBox="1"/>
          <p:nvPr/>
        </p:nvSpPr>
        <p:spPr>
          <a:xfrm>
            <a:off x="993217" y="-34250"/>
            <a:ext cx="12317218" cy="544765"/>
          </a:xfrm>
          <a:prstGeom prst="rect">
            <a:avLst/>
          </a:prstGeom>
          <a:noFill/>
        </p:spPr>
        <p:txBody>
          <a:bodyPr wrap="none" rtlCol="0">
            <a:spAutoFit/>
          </a:bodyPr>
          <a:lstStyle/>
          <a:p>
            <a:pPr defTabSz="480014">
              <a:defRPr/>
            </a:pPr>
            <a:r>
              <a:rPr lang="en-GB" sz="2940" b="1" dirty="0">
                <a:solidFill>
                  <a:prstClr val="black"/>
                </a:solidFill>
                <a:latin typeface="Calibri" panose="020F0502020204030204"/>
              </a:rPr>
              <a:t>Y9 Cycle 1 - States of matter, separating and purifying knowledge organiser</a:t>
            </a:r>
          </a:p>
        </p:txBody>
      </p:sp>
      <p:sp>
        <p:nvSpPr>
          <p:cNvPr id="5" name="Rectangle 4">
            <a:extLst>
              <a:ext uri="{FF2B5EF4-FFF2-40B4-BE49-F238E27FC236}">
                <a16:creationId xmlns:a16="http://schemas.microsoft.com/office/drawing/2014/main" id="{35D7573F-6EA5-42AB-B37C-8296BF3F3717}"/>
              </a:ext>
            </a:extLst>
          </p:cNvPr>
          <p:cNvSpPr/>
          <p:nvPr/>
        </p:nvSpPr>
        <p:spPr>
          <a:xfrm>
            <a:off x="219456" y="508089"/>
            <a:ext cx="6386993" cy="30496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6" name="TextBox 5">
            <a:extLst>
              <a:ext uri="{FF2B5EF4-FFF2-40B4-BE49-F238E27FC236}">
                <a16:creationId xmlns:a16="http://schemas.microsoft.com/office/drawing/2014/main" id="{D6BFDEF5-33D6-431F-84B5-1A7145A4E5AE}"/>
              </a:ext>
            </a:extLst>
          </p:cNvPr>
          <p:cNvSpPr txBox="1"/>
          <p:nvPr/>
        </p:nvSpPr>
        <p:spPr>
          <a:xfrm>
            <a:off x="432851" y="1967753"/>
            <a:ext cx="3714699" cy="1449628"/>
          </a:xfrm>
          <a:prstGeom prst="rect">
            <a:avLst/>
          </a:prstGeom>
          <a:noFill/>
        </p:spPr>
        <p:txBody>
          <a:bodyPr wrap="square" rtlCol="0">
            <a:spAutoFit/>
          </a:bodyPr>
          <a:lstStyle/>
          <a:p>
            <a:pPr defTabSz="480014">
              <a:defRPr/>
            </a:pPr>
            <a:r>
              <a:rPr lang="en-GB" sz="1260" b="1" dirty="0">
                <a:solidFill>
                  <a:prstClr val="black"/>
                </a:solidFill>
                <a:latin typeface="Calibri" panose="020F0502020204030204"/>
              </a:rPr>
              <a:t>Arrangement of particles</a:t>
            </a:r>
          </a:p>
          <a:p>
            <a:pPr defTabSz="480014">
              <a:defRPr/>
            </a:pPr>
            <a:r>
              <a:rPr lang="en-GB" sz="1260" dirty="0">
                <a:solidFill>
                  <a:prstClr val="black"/>
                </a:solidFill>
                <a:latin typeface="Calibri" panose="020F0502020204030204"/>
              </a:rPr>
              <a:t>Ordered		Random	Random</a:t>
            </a:r>
          </a:p>
          <a:p>
            <a:pPr defTabSz="480014">
              <a:defRPr/>
            </a:pPr>
            <a:r>
              <a:rPr lang="en-GB" sz="1260" dirty="0">
                <a:solidFill>
                  <a:prstClr val="black"/>
                </a:solidFill>
                <a:latin typeface="Calibri" panose="020F0502020204030204"/>
              </a:rPr>
              <a:t>Neat rows		Some touch	Apart</a:t>
            </a:r>
          </a:p>
          <a:p>
            <a:pPr defTabSz="480014">
              <a:defRPr/>
            </a:pPr>
            <a:endParaRPr lang="en-GB" sz="1260" dirty="0">
              <a:solidFill>
                <a:prstClr val="black"/>
              </a:solidFill>
              <a:latin typeface="Calibri" panose="020F0502020204030204"/>
            </a:endParaRPr>
          </a:p>
          <a:p>
            <a:pPr defTabSz="480014">
              <a:defRPr/>
            </a:pPr>
            <a:r>
              <a:rPr lang="en-GB" sz="1260" b="1" dirty="0">
                <a:solidFill>
                  <a:prstClr val="black"/>
                </a:solidFill>
                <a:latin typeface="Calibri" panose="020F0502020204030204"/>
              </a:rPr>
              <a:t>Movement of particles</a:t>
            </a:r>
          </a:p>
          <a:p>
            <a:pPr defTabSz="480014">
              <a:defRPr/>
            </a:pPr>
            <a:r>
              <a:rPr lang="en-GB" sz="1260" dirty="0">
                <a:solidFill>
                  <a:prstClr val="black"/>
                </a:solidFill>
                <a:latin typeface="Calibri" panose="020F0502020204030204"/>
              </a:rPr>
              <a:t>Vibrating		Rolling over	Flying around</a:t>
            </a:r>
          </a:p>
          <a:p>
            <a:pPr defTabSz="480014">
              <a:defRPr/>
            </a:pPr>
            <a:r>
              <a:rPr lang="en-GB" sz="1260" dirty="0">
                <a:solidFill>
                  <a:prstClr val="black"/>
                </a:solidFill>
                <a:latin typeface="Calibri" panose="020F0502020204030204"/>
              </a:rPr>
              <a:t>about fixed position	each other	with high energy</a:t>
            </a:r>
          </a:p>
        </p:txBody>
      </p:sp>
      <p:sp>
        <p:nvSpPr>
          <p:cNvPr id="9" name="TextBox 8">
            <a:extLst>
              <a:ext uri="{FF2B5EF4-FFF2-40B4-BE49-F238E27FC236}">
                <a16:creationId xmlns:a16="http://schemas.microsoft.com/office/drawing/2014/main" id="{9E021F9F-31C9-4137-B8C6-A15DF8427F67}"/>
              </a:ext>
            </a:extLst>
          </p:cNvPr>
          <p:cNvSpPr txBox="1"/>
          <p:nvPr/>
        </p:nvSpPr>
        <p:spPr>
          <a:xfrm>
            <a:off x="600923" y="488032"/>
            <a:ext cx="2197140" cy="318549"/>
          </a:xfrm>
          <a:prstGeom prst="rect">
            <a:avLst/>
          </a:prstGeom>
          <a:noFill/>
        </p:spPr>
        <p:txBody>
          <a:bodyPr wrap="none" rtlCol="0">
            <a:spAutoFit/>
          </a:bodyPr>
          <a:lstStyle/>
          <a:p>
            <a:pPr algn="ctr" defTabSz="480014">
              <a:defRPr/>
            </a:pPr>
            <a:r>
              <a:rPr lang="en-GB" sz="1470" b="1" dirty="0">
                <a:solidFill>
                  <a:prstClr val="black"/>
                </a:solidFill>
                <a:latin typeface="Calibri" panose="020F0502020204030204"/>
              </a:rPr>
              <a:t>Lesson 1  States of matter</a:t>
            </a:r>
          </a:p>
        </p:txBody>
      </p:sp>
      <p:sp>
        <p:nvSpPr>
          <p:cNvPr id="10" name="TextBox 9">
            <a:extLst>
              <a:ext uri="{FF2B5EF4-FFF2-40B4-BE49-F238E27FC236}">
                <a16:creationId xmlns:a16="http://schemas.microsoft.com/office/drawing/2014/main" id="{99B96115-E726-48B3-A95B-F434AAD1DFF6}"/>
              </a:ext>
            </a:extLst>
          </p:cNvPr>
          <p:cNvSpPr txBox="1"/>
          <p:nvPr/>
        </p:nvSpPr>
        <p:spPr>
          <a:xfrm>
            <a:off x="4649802" y="613128"/>
            <a:ext cx="1163758" cy="286232"/>
          </a:xfrm>
          <a:prstGeom prst="rect">
            <a:avLst/>
          </a:prstGeom>
          <a:noFill/>
        </p:spPr>
        <p:txBody>
          <a:bodyPr wrap="square" rtlCol="0">
            <a:spAutoFit/>
          </a:bodyPr>
          <a:lstStyle/>
          <a:p>
            <a:pPr defTabSz="480014">
              <a:defRPr/>
            </a:pPr>
            <a:r>
              <a:rPr lang="en-GB" sz="1260" b="1" dirty="0">
                <a:solidFill>
                  <a:prstClr val="black"/>
                </a:solidFill>
                <a:latin typeface="Calibri" panose="020F0502020204030204"/>
              </a:rPr>
              <a:t>State Changes</a:t>
            </a:r>
          </a:p>
        </p:txBody>
      </p:sp>
      <p:pic>
        <p:nvPicPr>
          <p:cNvPr id="11" name="Picture 10">
            <a:extLst>
              <a:ext uri="{FF2B5EF4-FFF2-40B4-BE49-F238E27FC236}">
                <a16:creationId xmlns:a16="http://schemas.microsoft.com/office/drawing/2014/main" id="{DA75DF2E-DB4F-4E23-BF6B-193DCC82073D}"/>
              </a:ext>
            </a:extLst>
          </p:cNvPr>
          <p:cNvPicPr>
            <a:picLocks noChangeAspect="1"/>
          </p:cNvPicPr>
          <p:nvPr/>
        </p:nvPicPr>
        <p:blipFill>
          <a:blip r:embed="rId2"/>
          <a:stretch>
            <a:fillRect/>
          </a:stretch>
        </p:blipFill>
        <p:spPr>
          <a:xfrm>
            <a:off x="5004794" y="1166164"/>
            <a:ext cx="666111" cy="1692816"/>
          </a:xfrm>
          <a:prstGeom prst="rect">
            <a:avLst/>
          </a:prstGeom>
        </p:spPr>
      </p:pic>
      <p:sp>
        <p:nvSpPr>
          <p:cNvPr id="12" name="Rectangle 11">
            <a:extLst>
              <a:ext uri="{FF2B5EF4-FFF2-40B4-BE49-F238E27FC236}">
                <a16:creationId xmlns:a16="http://schemas.microsoft.com/office/drawing/2014/main" id="{C7A82495-65F9-445E-91D2-1B3678B697C0}"/>
              </a:ext>
            </a:extLst>
          </p:cNvPr>
          <p:cNvSpPr/>
          <p:nvPr/>
        </p:nvSpPr>
        <p:spPr>
          <a:xfrm>
            <a:off x="6707097" y="522202"/>
            <a:ext cx="3621383" cy="30596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pic>
        <p:nvPicPr>
          <p:cNvPr id="14" name="Picture 4" descr="http://www.splung.com/heat/images/latentheat/phasechange.png">
            <a:extLst>
              <a:ext uri="{FF2B5EF4-FFF2-40B4-BE49-F238E27FC236}">
                <a16:creationId xmlns:a16="http://schemas.microsoft.com/office/drawing/2014/main" id="{55229AA1-4BFD-4B5B-A7B7-610584639E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1948" y="870319"/>
            <a:ext cx="1748356" cy="160580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49924711-308B-49C0-A527-7507FA51039E}"/>
              </a:ext>
            </a:extLst>
          </p:cNvPr>
          <p:cNvSpPr/>
          <p:nvPr/>
        </p:nvSpPr>
        <p:spPr>
          <a:xfrm>
            <a:off x="10402469" y="3643252"/>
            <a:ext cx="3778286" cy="63373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pic>
        <p:nvPicPr>
          <p:cNvPr id="42" name="Picture 41">
            <a:extLst>
              <a:ext uri="{FF2B5EF4-FFF2-40B4-BE49-F238E27FC236}">
                <a16:creationId xmlns:a16="http://schemas.microsoft.com/office/drawing/2014/main" id="{893F073C-F700-4684-85B1-6212D21F168B}"/>
              </a:ext>
            </a:extLst>
          </p:cNvPr>
          <p:cNvPicPr>
            <a:picLocks noChangeAspect="1"/>
          </p:cNvPicPr>
          <p:nvPr/>
        </p:nvPicPr>
        <p:blipFill>
          <a:blip r:embed="rId4"/>
          <a:stretch>
            <a:fillRect/>
          </a:stretch>
        </p:blipFill>
        <p:spPr>
          <a:xfrm>
            <a:off x="8078735" y="3655852"/>
            <a:ext cx="2100491" cy="1139629"/>
          </a:xfrm>
          <a:prstGeom prst="rect">
            <a:avLst/>
          </a:prstGeom>
        </p:spPr>
      </p:pic>
      <p:sp>
        <p:nvSpPr>
          <p:cNvPr id="43" name="Rectangle 42">
            <a:extLst>
              <a:ext uri="{FF2B5EF4-FFF2-40B4-BE49-F238E27FC236}">
                <a16:creationId xmlns:a16="http://schemas.microsoft.com/office/drawing/2014/main" id="{5EDEA2AA-7CD9-4AA4-A4D8-A26E0DDE6162}"/>
              </a:ext>
            </a:extLst>
          </p:cNvPr>
          <p:cNvSpPr/>
          <p:nvPr/>
        </p:nvSpPr>
        <p:spPr>
          <a:xfrm>
            <a:off x="4172236" y="3643251"/>
            <a:ext cx="6118835" cy="26868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44" name="Rectangle 43">
            <a:extLst>
              <a:ext uri="{FF2B5EF4-FFF2-40B4-BE49-F238E27FC236}">
                <a16:creationId xmlns:a16="http://schemas.microsoft.com/office/drawing/2014/main" id="{8C3126AC-1B9C-497D-B343-FE912C5D3E20}"/>
              </a:ext>
            </a:extLst>
          </p:cNvPr>
          <p:cNvSpPr/>
          <p:nvPr/>
        </p:nvSpPr>
        <p:spPr>
          <a:xfrm>
            <a:off x="219457" y="3643251"/>
            <a:ext cx="3843470" cy="63373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pic>
        <p:nvPicPr>
          <p:cNvPr id="45" name="Picture 44">
            <a:extLst>
              <a:ext uri="{FF2B5EF4-FFF2-40B4-BE49-F238E27FC236}">
                <a16:creationId xmlns:a16="http://schemas.microsoft.com/office/drawing/2014/main" id="{F20D99A7-419D-4FDB-964D-0579F2471B7A}"/>
              </a:ext>
            </a:extLst>
          </p:cNvPr>
          <p:cNvPicPr>
            <a:picLocks noChangeAspect="1"/>
          </p:cNvPicPr>
          <p:nvPr/>
        </p:nvPicPr>
        <p:blipFill>
          <a:blip r:embed="rId5"/>
          <a:stretch>
            <a:fillRect/>
          </a:stretch>
        </p:blipFill>
        <p:spPr>
          <a:xfrm>
            <a:off x="470967" y="4469582"/>
            <a:ext cx="2529671" cy="1841039"/>
          </a:xfrm>
          <a:prstGeom prst="rect">
            <a:avLst/>
          </a:prstGeom>
        </p:spPr>
      </p:pic>
      <p:pic>
        <p:nvPicPr>
          <p:cNvPr id="46" name="Picture 45" descr="422981_aw_246">
            <a:extLst>
              <a:ext uri="{FF2B5EF4-FFF2-40B4-BE49-F238E27FC236}">
                <a16:creationId xmlns:a16="http://schemas.microsoft.com/office/drawing/2014/main" id="{C72B110D-827B-4A4C-9B86-DEDAE42B252D}"/>
              </a:ext>
            </a:extLst>
          </p:cNvPr>
          <p:cNvPicPr/>
          <p:nvPr/>
        </p:nvPicPr>
        <p:blipFill>
          <a:blip r:embed="rId6" cstate="print">
            <a:extLst>
              <a:ext uri="{28A0092B-C50C-407E-A947-70E740481C1C}">
                <a14:useLocalDpi xmlns:a14="http://schemas.microsoft.com/office/drawing/2010/main" val="0"/>
              </a:ext>
            </a:extLst>
          </a:blip>
          <a:srcRect l="3642"/>
          <a:stretch>
            <a:fillRect/>
          </a:stretch>
        </p:blipFill>
        <p:spPr bwMode="auto">
          <a:xfrm>
            <a:off x="385015" y="6271173"/>
            <a:ext cx="2760521" cy="1879753"/>
          </a:xfrm>
          <a:prstGeom prst="rect">
            <a:avLst/>
          </a:prstGeom>
          <a:noFill/>
          <a:ln>
            <a:noFill/>
          </a:ln>
        </p:spPr>
      </p:pic>
      <p:pic>
        <p:nvPicPr>
          <p:cNvPr id="52" name="Picture 51">
            <a:extLst>
              <a:ext uri="{FF2B5EF4-FFF2-40B4-BE49-F238E27FC236}">
                <a16:creationId xmlns:a16="http://schemas.microsoft.com/office/drawing/2014/main" id="{1CDF0C02-1630-4AB1-B679-721D1CA6B454}"/>
              </a:ext>
            </a:extLst>
          </p:cNvPr>
          <p:cNvPicPr>
            <a:picLocks noChangeAspect="1"/>
          </p:cNvPicPr>
          <p:nvPr/>
        </p:nvPicPr>
        <p:blipFill>
          <a:blip r:embed="rId7"/>
          <a:stretch>
            <a:fillRect/>
          </a:stretch>
        </p:blipFill>
        <p:spPr>
          <a:xfrm>
            <a:off x="6777066" y="6546702"/>
            <a:ext cx="3289261" cy="1954208"/>
          </a:xfrm>
          <a:prstGeom prst="rect">
            <a:avLst/>
          </a:prstGeom>
        </p:spPr>
      </p:pic>
      <p:sp>
        <p:nvSpPr>
          <p:cNvPr id="53" name="Rectangle 52">
            <a:extLst>
              <a:ext uri="{FF2B5EF4-FFF2-40B4-BE49-F238E27FC236}">
                <a16:creationId xmlns:a16="http://schemas.microsoft.com/office/drawing/2014/main" id="{94F52610-18CC-4E60-B0C4-DBE0CE6EBFC6}"/>
              </a:ext>
            </a:extLst>
          </p:cNvPr>
          <p:cNvSpPr/>
          <p:nvPr/>
        </p:nvSpPr>
        <p:spPr>
          <a:xfrm>
            <a:off x="4172235" y="6478107"/>
            <a:ext cx="6118837" cy="35025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cxnSp>
        <p:nvCxnSpPr>
          <p:cNvPr id="55" name="Straight Arrow Connector 54">
            <a:extLst>
              <a:ext uri="{FF2B5EF4-FFF2-40B4-BE49-F238E27FC236}">
                <a16:creationId xmlns:a16="http://schemas.microsoft.com/office/drawing/2014/main" id="{43847952-353C-4FF5-8643-FE136F148262}"/>
              </a:ext>
            </a:extLst>
          </p:cNvPr>
          <p:cNvCxnSpPr/>
          <p:nvPr/>
        </p:nvCxnSpPr>
        <p:spPr>
          <a:xfrm flipV="1">
            <a:off x="6234051" y="996829"/>
            <a:ext cx="0" cy="22432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0A9AE620-8182-4142-B3EC-4903B5174327}"/>
              </a:ext>
            </a:extLst>
          </p:cNvPr>
          <p:cNvSpPr txBox="1"/>
          <p:nvPr/>
        </p:nvSpPr>
        <p:spPr>
          <a:xfrm rot="5400000">
            <a:off x="5629317" y="1998812"/>
            <a:ext cx="1500301" cy="286232"/>
          </a:xfrm>
          <a:prstGeom prst="rect">
            <a:avLst/>
          </a:prstGeom>
          <a:noFill/>
        </p:spPr>
        <p:txBody>
          <a:bodyPr wrap="square" rtlCol="0">
            <a:spAutoFit/>
          </a:bodyPr>
          <a:lstStyle/>
          <a:p>
            <a:pPr defTabSz="480014">
              <a:defRPr/>
            </a:pPr>
            <a:r>
              <a:rPr lang="en-GB" sz="1260" dirty="0">
                <a:solidFill>
                  <a:prstClr val="black"/>
                </a:solidFill>
                <a:latin typeface="Calibri" panose="020F0502020204030204"/>
              </a:rPr>
              <a:t>Increasing Energy</a:t>
            </a:r>
          </a:p>
        </p:txBody>
      </p:sp>
      <p:pic>
        <p:nvPicPr>
          <p:cNvPr id="57" name="Picture 56">
            <a:extLst>
              <a:ext uri="{FF2B5EF4-FFF2-40B4-BE49-F238E27FC236}">
                <a16:creationId xmlns:a16="http://schemas.microsoft.com/office/drawing/2014/main" id="{1736E0B7-56D3-4FA9-AA5E-EBF86FD23992}"/>
              </a:ext>
            </a:extLst>
          </p:cNvPr>
          <p:cNvPicPr>
            <a:picLocks noChangeAspect="1"/>
          </p:cNvPicPr>
          <p:nvPr/>
        </p:nvPicPr>
        <p:blipFill>
          <a:blip r:embed="rId8"/>
          <a:stretch>
            <a:fillRect/>
          </a:stretch>
        </p:blipFill>
        <p:spPr>
          <a:xfrm>
            <a:off x="823728" y="753149"/>
            <a:ext cx="3143175" cy="1289508"/>
          </a:xfrm>
          <a:prstGeom prst="rect">
            <a:avLst/>
          </a:prstGeom>
        </p:spPr>
      </p:pic>
      <p:sp>
        <p:nvSpPr>
          <p:cNvPr id="58" name="TextBox 57">
            <a:extLst>
              <a:ext uri="{FF2B5EF4-FFF2-40B4-BE49-F238E27FC236}">
                <a16:creationId xmlns:a16="http://schemas.microsoft.com/office/drawing/2014/main" id="{84AA604D-563D-46E2-903E-C29F3DD54B45}"/>
              </a:ext>
            </a:extLst>
          </p:cNvPr>
          <p:cNvSpPr txBox="1"/>
          <p:nvPr/>
        </p:nvSpPr>
        <p:spPr>
          <a:xfrm>
            <a:off x="4127719" y="1463648"/>
            <a:ext cx="1163758" cy="480131"/>
          </a:xfrm>
          <a:prstGeom prst="rect">
            <a:avLst/>
          </a:prstGeom>
          <a:noFill/>
        </p:spPr>
        <p:txBody>
          <a:bodyPr wrap="square" rtlCol="0">
            <a:spAutoFit/>
          </a:bodyPr>
          <a:lstStyle/>
          <a:p>
            <a:pPr defTabSz="480014">
              <a:defRPr/>
            </a:pPr>
            <a:r>
              <a:rPr lang="en-GB" sz="1260" dirty="0">
                <a:solidFill>
                  <a:prstClr val="black"/>
                </a:solidFill>
                <a:latin typeface="Calibri" panose="020F0502020204030204"/>
              </a:rPr>
              <a:t>Condensation		</a:t>
            </a:r>
          </a:p>
        </p:txBody>
      </p:sp>
      <p:sp>
        <p:nvSpPr>
          <p:cNvPr id="59" name="Rectangle 58">
            <a:extLst>
              <a:ext uri="{FF2B5EF4-FFF2-40B4-BE49-F238E27FC236}">
                <a16:creationId xmlns:a16="http://schemas.microsoft.com/office/drawing/2014/main" id="{0A6FF9EE-6465-41BE-B251-31F09689B6FF}"/>
              </a:ext>
            </a:extLst>
          </p:cNvPr>
          <p:cNvSpPr/>
          <p:nvPr/>
        </p:nvSpPr>
        <p:spPr>
          <a:xfrm>
            <a:off x="5331638" y="1415804"/>
            <a:ext cx="1004057" cy="480131"/>
          </a:xfrm>
          <a:prstGeom prst="rect">
            <a:avLst/>
          </a:prstGeom>
        </p:spPr>
        <p:txBody>
          <a:bodyPr wrap="none">
            <a:spAutoFit/>
          </a:bodyPr>
          <a:lstStyle/>
          <a:p>
            <a:r>
              <a:rPr lang="en-GB" sz="1260" dirty="0">
                <a:solidFill>
                  <a:prstClr val="black"/>
                </a:solidFill>
              </a:rPr>
              <a:t>Evaporation </a:t>
            </a:r>
          </a:p>
          <a:p>
            <a:r>
              <a:rPr lang="en-GB" sz="1260" dirty="0">
                <a:solidFill>
                  <a:prstClr val="black"/>
                </a:solidFill>
              </a:rPr>
              <a:t>/ boiling</a:t>
            </a:r>
            <a:endParaRPr lang="en-GB" sz="2065" dirty="0"/>
          </a:p>
        </p:txBody>
      </p:sp>
      <p:sp>
        <p:nvSpPr>
          <p:cNvPr id="60" name="TextBox 59">
            <a:extLst>
              <a:ext uri="{FF2B5EF4-FFF2-40B4-BE49-F238E27FC236}">
                <a16:creationId xmlns:a16="http://schemas.microsoft.com/office/drawing/2014/main" id="{2F752F22-08C2-4A8D-9D08-C971F49A2141}"/>
              </a:ext>
            </a:extLst>
          </p:cNvPr>
          <p:cNvSpPr txBox="1"/>
          <p:nvPr/>
        </p:nvSpPr>
        <p:spPr>
          <a:xfrm>
            <a:off x="4404341" y="2172562"/>
            <a:ext cx="788092" cy="674031"/>
          </a:xfrm>
          <a:prstGeom prst="rect">
            <a:avLst/>
          </a:prstGeom>
          <a:noFill/>
        </p:spPr>
        <p:txBody>
          <a:bodyPr wrap="square" rtlCol="0">
            <a:spAutoFit/>
          </a:bodyPr>
          <a:lstStyle/>
          <a:p>
            <a:pPr defTabSz="480014">
              <a:defRPr/>
            </a:pPr>
            <a:r>
              <a:rPr lang="en-GB" sz="1260" dirty="0">
                <a:solidFill>
                  <a:prstClr val="black"/>
                </a:solidFill>
                <a:latin typeface="Calibri" panose="020F0502020204030204"/>
              </a:rPr>
              <a:t>Freezing		</a:t>
            </a:r>
          </a:p>
        </p:txBody>
      </p:sp>
      <p:sp>
        <p:nvSpPr>
          <p:cNvPr id="61" name="TextBox 60">
            <a:extLst>
              <a:ext uri="{FF2B5EF4-FFF2-40B4-BE49-F238E27FC236}">
                <a16:creationId xmlns:a16="http://schemas.microsoft.com/office/drawing/2014/main" id="{42EA8D60-0AF0-4DB4-88C3-36990EAD4EF4}"/>
              </a:ext>
            </a:extLst>
          </p:cNvPr>
          <p:cNvSpPr txBox="1"/>
          <p:nvPr/>
        </p:nvSpPr>
        <p:spPr>
          <a:xfrm>
            <a:off x="5407876" y="2205707"/>
            <a:ext cx="788092" cy="674031"/>
          </a:xfrm>
          <a:prstGeom prst="rect">
            <a:avLst/>
          </a:prstGeom>
          <a:noFill/>
        </p:spPr>
        <p:txBody>
          <a:bodyPr wrap="square" rtlCol="0">
            <a:spAutoFit/>
          </a:bodyPr>
          <a:lstStyle/>
          <a:p>
            <a:pPr defTabSz="480014">
              <a:defRPr/>
            </a:pPr>
            <a:r>
              <a:rPr lang="en-GB" sz="1260" dirty="0">
                <a:solidFill>
                  <a:prstClr val="black"/>
                </a:solidFill>
                <a:latin typeface="Calibri" panose="020F0502020204030204"/>
              </a:rPr>
              <a:t>Melting		</a:t>
            </a:r>
          </a:p>
        </p:txBody>
      </p:sp>
      <p:sp>
        <p:nvSpPr>
          <p:cNvPr id="62" name="TextBox 61">
            <a:extLst>
              <a:ext uri="{FF2B5EF4-FFF2-40B4-BE49-F238E27FC236}">
                <a16:creationId xmlns:a16="http://schemas.microsoft.com/office/drawing/2014/main" id="{92811166-950B-4E03-9481-AE22CEF192C6}"/>
              </a:ext>
            </a:extLst>
          </p:cNvPr>
          <p:cNvSpPr txBox="1"/>
          <p:nvPr/>
        </p:nvSpPr>
        <p:spPr>
          <a:xfrm>
            <a:off x="4348903" y="2932063"/>
            <a:ext cx="2142314" cy="480131"/>
          </a:xfrm>
          <a:prstGeom prst="rect">
            <a:avLst/>
          </a:prstGeom>
          <a:noFill/>
        </p:spPr>
        <p:txBody>
          <a:bodyPr wrap="square" rtlCol="0">
            <a:spAutoFit/>
          </a:bodyPr>
          <a:lstStyle/>
          <a:p>
            <a:r>
              <a:rPr lang="en-GB" sz="1260" dirty="0"/>
              <a:t>Sublimation is going from a solid straight to a gas</a:t>
            </a:r>
          </a:p>
        </p:txBody>
      </p:sp>
      <p:cxnSp>
        <p:nvCxnSpPr>
          <p:cNvPr id="64" name="Straight Connector 63">
            <a:extLst>
              <a:ext uri="{FF2B5EF4-FFF2-40B4-BE49-F238E27FC236}">
                <a16:creationId xmlns:a16="http://schemas.microsoft.com/office/drawing/2014/main" id="{84FB38C1-AFB2-4147-B102-FE25226A9B36}"/>
              </a:ext>
            </a:extLst>
          </p:cNvPr>
          <p:cNvCxnSpPr>
            <a:cxnSpLocks/>
          </p:cNvCxnSpPr>
          <p:nvPr/>
        </p:nvCxnSpPr>
        <p:spPr>
          <a:xfrm flipV="1">
            <a:off x="2820896" y="2183282"/>
            <a:ext cx="0" cy="432151"/>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CE2CBCD6-2A76-4C14-A4C7-C569D3139447}"/>
              </a:ext>
            </a:extLst>
          </p:cNvPr>
          <p:cNvCxnSpPr>
            <a:cxnSpLocks/>
          </p:cNvCxnSpPr>
          <p:nvPr/>
        </p:nvCxnSpPr>
        <p:spPr>
          <a:xfrm flipV="1">
            <a:off x="1853429" y="2214901"/>
            <a:ext cx="0" cy="423867"/>
          </a:xfrm>
          <a:prstGeom prst="line">
            <a:avLst/>
          </a:prstGeom>
        </p:spPr>
        <p:style>
          <a:lnRef idx="1">
            <a:schemeClr val="dk1"/>
          </a:lnRef>
          <a:fillRef idx="0">
            <a:schemeClr val="dk1"/>
          </a:fillRef>
          <a:effectRef idx="0">
            <a:schemeClr val="dk1"/>
          </a:effectRef>
          <a:fontRef idx="minor">
            <a:schemeClr val="tx1"/>
          </a:fontRef>
        </p:style>
      </p:cxnSp>
      <p:sp>
        <p:nvSpPr>
          <p:cNvPr id="68" name="TextBox 67">
            <a:extLst>
              <a:ext uri="{FF2B5EF4-FFF2-40B4-BE49-F238E27FC236}">
                <a16:creationId xmlns:a16="http://schemas.microsoft.com/office/drawing/2014/main" id="{3C675AC8-394A-4ACB-ACF6-46731EC4ADA8}"/>
              </a:ext>
            </a:extLst>
          </p:cNvPr>
          <p:cNvSpPr txBox="1"/>
          <p:nvPr/>
        </p:nvSpPr>
        <p:spPr>
          <a:xfrm>
            <a:off x="6884095" y="2506935"/>
            <a:ext cx="3193338" cy="1061829"/>
          </a:xfrm>
          <a:prstGeom prst="rect">
            <a:avLst/>
          </a:prstGeom>
          <a:noFill/>
        </p:spPr>
        <p:txBody>
          <a:bodyPr wrap="square" rtlCol="0">
            <a:spAutoFit/>
          </a:bodyPr>
          <a:lstStyle/>
          <a:p>
            <a:r>
              <a:rPr lang="en-GB" sz="1260" dirty="0"/>
              <a:t>A heating or cooling curve shows how the temperature changes with time</a:t>
            </a:r>
          </a:p>
          <a:p>
            <a:r>
              <a:rPr lang="en-GB" sz="1260" dirty="0"/>
              <a:t>State changes are shown as horizontal lines</a:t>
            </a:r>
          </a:p>
          <a:p>
            <a:r>
              <a:rPr lang="en-GB" sz="1260" dirty="0"/>
              <a:t>During this time the energy is used to change state and not temperature</a:t>
            </a:r>
          </a:p>
        </p:txBody>
      </p:sp>
      <p:cxnSp>
        <p:nvCxnSpPr>
          <p:cNvPr id="73" name="Straight Connector 72">
            <a:extLst>
              <a:ext uri="{FF2B5EF4-FFF2-40B4-BE49-F238E27FC236}">
                <a16:creationId xmlns:a16="http://schemas.microsoft.com/office/drawing/2014/main" id="{D82CD817-B2EA-4889-9B99-775675BA8883}"/>
              </a:ext>
            </a:extLst>
          </p:cNvPr>
          <p:cNvCxnSpPr>
            <a:cxnSpLocks/>
          </p:cNvCxnSpPr>
          <p:nvPr/>
        </p:nvCxnSpPr>
        <p:spPr>
          <a:xfrm flipV="1">
            <a:off x="2805278" y="2941969"/>
            <a:ext cx="0" cy="432151"/>
          </a:xfrm>
          <a:prstGeom prst="line">
            <a:avLst/>
          </a:prstGeom>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FA831F6A-4820-471E-B2F2-31CC32AED00C}"/>
              </a:ext>
            </a:extLst>
          </p:cNvPr>
          <p:cNvCxnSpPr>
            <a:cxnSpLocks/>
          </p:cNvCxnSpPr>
          <p:nvPr/>
        </p:nvCxnSpPr>
        <p:spPr>
          <a:xfrm flipV="1">
            <a:off x="1854958" y="2985230"/>
            <a:ext cx="0" cy="432151"/>
          </a:xfrm>
          <a:prstGeom prst="line">
            <a:avLst/>
          </a:prstGeom>
        </p:spPr>
        <p:style>
          <a:lnRef idx="1">
            <a:schemeClr val="dk1"/>
          </a:lnRef>
          <a:fillRef idx="0">
            <a:schemeClr val="dk1"/>
          </a:fillRef>
          <a:effectRef idx="0">
            <a:schemeClr val="dk1"/>
          </a:effectRef>
          <a:fontRef idx="minor">
            <a:schemeClr val="tx1"/>
          </a:fontRef>
        </p:style>
      </p:cxnSp>
      <p:sp>
        <p:nvSpPr>
          <p:cNvPr id="75" name="Rectangle 74">
            <a:extLst>
              <a:ext uri="{FF2B5EF4-FFF2-40B4-BE49-F238E27FC236}">
                <a16:creationId xmlns:a16="http://schemas.microsoft.com/office/drawing/2014/main" id="{90CB842A-097B-4299-AF1B-AEBCC824D18F}"/>
              </a:ext>
            </a:extLst>
          </p:cNvPr>
          <p:cNvSpPr/>
          <p:nvPr/>
        </p:nvSpPr>
        <p:spPr>
          <a:xfrm>
            <a:off x="10402471" y="518664"/>
            <a:ext cx="3778286" cy="30596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76" name="TextBox 75">
            <a:extLst>
              <a:ext uri="{FF2B5EF4-FFF2-40B4-BE49-F238E27FC236}">
                <a16:creationId xmlns:a16="http://schemas.microsoft.com/office/drawing/2014/main" id="{9FBA5A81-3EA8-43B7-9157-41E6C5E28B27}"/>
              </a:ext>
            </a:extLst>
          </p:cNvPr>
          <p:cNvSpPr txBox="1"/>
          <p:nvPr/>
        </p:nvSpPr>
        <p:spPr>
          <a:xfrm>
            <a:off x="10907437" y="470928"/>
            <a:ext cx="1638077" cy="318549"/>
          </a:xfrm>
          <a:prstGeom prst="rect">
            <a:avLst/>
          </a:prstGeom>
          <a:noFill/>
        </p:spPr>
        <p:txBody>
          <a:bodyPr wrap="none" rtlCol="0">
            <a:spAutoFit/>
          </a:bodyPr>
          <a:lstStyle/>
          <a:p>
            <a:pPr algn="ctr" defTabSz="480014">
              <a:defRPr/>
            </a:pPr>
            <a:r>
              <a:rPr lang="en-GB" sz="1470" b="1" dirty="0">
                <a:solidFill>
                  <a:prstClr val="black"/>
                </a:solidFill>
                <a:latin typeface="Calibri" panose="020F0502020204030204"/>
              </a:rPr>
              <a:t>Lesson 3  Mixtures</a:t>
            </a:r>
          </a:p>
        </p:txBody>
      </p:sp>
      <p:sp>
        <p:nvSpPr>
          <p:cNvPr id="77" name="TextBox 76">
            <a:extLst>
              <a:ext uri="{FF2B5EF4-FFF2-40B4-BE49-F238E27FC236}">
                <a16:creationId xmlns:a16="http://schemas.microsoft.com/office/drawing/2014/main" id="{73475E3E-3D5B-44E2-9F33-30414FB26C9A}"/>
              </a:ext>
            </a:extLst>
          </p:cNvPr>
          <p:cNvSpPr txBox="1"/>
          <p:nvPr/>
        </p:nvSpPr>
        <p:spPr>
          <a:xfrm>
            <a:off x="10429773" y="722987"/>
            <a:ext cx="3612283" cy="1680460"/>
          </a:xfrm>
          <a:prstGeom prst="rect">
            <a:avLst/>
          </a:prstGeom>
          <a:noFill/>
        </p:spPr>
        <p:txBody>
          <a:bodyPr wrap="square" rtlCol="0">
            <a:spAutoFit/>
          </a:bodyPr>
          <a:lstStyle/>
          <a:p>
            <a:pPr marL="180005" indent="-180005">
              <a:spcAft>
                <a:spcPts val="630"/>
              </a:spcAft>
              <a:buFont typeface="Arial" panose="020B0604020202020204" pitchFamily="34" charset="0"/>
              <a:buChar char="•"/>
            </a:pPr>
            <a:r>
              <a:rPr lang="en-GB" sz="1260" dirty="0"/>
              <a:t>Mixtures contain substances which are not chemically combined and they can be separated</a:t>
            </a:r>
          </a:p>
          <a:p>
            <a:pPr marL="180005" indent="-180005">
              <a:spcAft>
                <a:spcPts val="630"/>
              </a:spcAft>
              <a:buFont typeface="Arial" panose="020B0604020202020204" pitchFamily="34" charset="0"/>
              <a:buChar char="•"/>
            </a:pPr>
            <a:r>
              <a:rPr lang="en-GB" sz="1260" dirty="0"/>
              <a:t>Pure materials contain only one substance</a:t>
            </a:r>
          </a:p>
          <a:p>
            <a:pPr marL="180005" indent="-180005">
              <a:spcAft>
                <a:spcPts val="630"/>
              </a:spcAft>
              <a:buFont typeface="Arial" panose="020B0604020202020204" pitchFamily="34" charset="0"/>
              <a:buChar char="•"/>
            </a:pPr>
            <a:r>
              <a:rPr lang="en-GB" sz="1260" dirty="0"/>
              <a:t>Impure materials contain a mixture of substances</a:t>
            </a:r>
          </a:p>
          <a:p>
            <a:r>
              <a:rPr lang="en-GB" sz="1260" dirty="0"/>
              <a:t>Pure substances have a sharp melting point</a:t>
            </a:r>
          </a:p>
          <a:p>
            <a:r>
              <a:rPr lang="en-GB" sz="1260" dirty="0"/>
              <a:t>Impure substances have a range of melting points           	      </a:t>
            </a:r>
            <a:r>
              <a:rPr lang="en-GB" sz="1260" b="1" dirty="0"/>
              <a:t>Pure			Impure</a:t>
            </a:r>
          </a:p>
        </p:txBody>
      </p:sp>
      <p:pic>
        <p:nvPicPr>
          <p:cNvPr id="1048" name="Picture 2" descr="Image result for heating curve pure impure">
            <a:extLst>
              <a:ext uri="{FF2B5EF4-FFF2-40B4-BE49-F238E27FC236}">
                <a16:creationId xmlns:a16="http://schemas.microsoft.com/office/drawing/2014/main" id="{D9A03E9F-2FEF-4B50-B37F-E24BFFB0502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42866" y="2436026"/>
            <a:ext cx="1619064" cy="107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3">
            <a:extLst>
              <a:ext uri="{FF2B5EF4-FFF2-40B4-BE49-F238E27FC236}">
                <a16:creationId xmlns:a16="http://schemas.microsoft.com/office/drawing/2014/main" id="{8EB16505-760F-4975-8796-B8BB03D09A2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358073" y="2526006"/>
            <a:ext cx="1314457" cy="94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TextBox 79">
            <a:extLst>
              <a:ext uri="{FF2B5EF4-FFF2-40B4-BE49-F238E27FC236}">
                <a16:creationId xmlns:a16="http://schemas.microsoft.com/office/drawing/2014/main" id="{C4C49061-593F-4AD4-96CF-DC8A22C3625F}"/>
              </a:ext>
            </a:extLst>
          </p:cNvPr>
          <p:cNvSpPr txBox="1"/>
          <p:nvPr/>
        </p:nvSpPr>
        <p:spPr>
          <a:xfrm>
            <a:off x="8158695" y="2393834"/>
            <a:ext cx="912668" cy="221599"/>
          </a:xfrm>
          <a:prstGeom prst="rect">
            <a:avLst/>
          </a:prstGeom>
          <a:solidFill>
            <a:schemeClr val="bg1"/>
          </a:solidFill>
        </p:spPr>
        <p:txBody>
          <a:bodyPr wrap="square" rtlCol="0">
            <a:spAutoFit/>
          </a:bodyPr>
          <a:lstStyle/>
          <a:p>
            <a:r>
              <a:rPr lang="en-GB" sz="840" dirty="0"/>
              <a:t>Time</a:t>
            </a:r>
          </a:p>
        </p:txBody>
      </p:sp>
      <p:sp>
        <p:nvSpPr>
          <p:cNvPr id="84" name="TextBox 83">
            <a:extLst>
              <a:ext uri="{FF2B5EF4-FFF2-40B4-BE49-F238E27FC236}">
                <a16:creationId xmlns:a16="http://schemas.microsoft.com/office/drawing/2014/main" id="{4C672C51-21D4-46F1-B345-A424EDB39555}"/>
              </a:ext>
            </a:extLst>
          </p:cNvPr>
          <p:cNvSpPr txBox="1"/>
          <p:nvPr/>
        </p:nvSpPr>
        <p:spPr>
          <a:xfrm>
            <a:off x="8615029" y="1616910"/>
            <a:ext cx="912668" cy="221599"/>
          </a:xfrm>
          <a:prstGeom prst="rect">
            <a:avLst/>
          </a:prstGeom>
          <a:solidFill>
            <a:schemeClr val="bg1"/>
          </a:solidFill>
        </p:spPr>
        <p:txBody>
          <a:bodyPr wrap="square" rtlCol="0">
            <a:spAutoFit/>
          </a:bodyPr>
          <a:lstStyle/>
          <a:p>
            <a:r>
              <a:rPr lang="en-GB" sz="840" dirty="0"/>
              <a:t>Evaporation</a:t>
            </a:r>
          </a:p>
        </p:txBody>
      </p:sp>
      <p:sp>
        <p:nvSpPr>
          <p:cNvPr id="85" name="TextBox 84">
            <a:extLst>
              <a:ext uri="{FF2B5EF4-FFF2-40B4-BE49-F238E27FC236}">
                <a16:creationId xmlns:a16="http://schemas.microsoft.com/office/drawing/2014/main" id="{B3AA3CED-F609-4509-90E9-EBCBD2B4397A}"/>
              </a:ext>
            </a:extLst>
          </p:cNvPr>
          <p:cNvSpPr txBox="1"/>
          <p:nvPr/>
        </p:nvSpPr>
        <p:spPr>
          <a:xfrm>
            <a:off x="10575876" y="3661502"/>
            <a:ext cx="3118995" cy="318549"/>
          </a:xfrm>
          <a:prstGeom prst="rect">
            <a:avLst/>
          </a:prstGeom>
          <a:noFill/>
        </p:spPr>
        <p:txBody>
          <a:bodyPr wrap="none" rtlCol="0">
            <a:spAutoFit/>
          </a:bodyPr>
          <a:lstStyle/>
          <a:p>
            <a:pPr algn="ctr" defTabSz="480014">
              <a:defRPr/>
            </a:pPr>
            <a:r>
              <a:rPr lang="en-GB" sz="1470" b="1" dirty="0">
                <a:solidFill>
                  <a:prstClr val="black"/>
                </a:solidFill>
                <a:latin typeface="Calibri" panose="020F0502020204030204"/>
              </a:rPr>
              <a:t>Lesson 4  Filtration and crystallisation</a:t>
            </a:r>
          </a:p>
        </p:txBody>
      </p:sp>
      <p:sp>
        <p:nvSpPr>
          <p:cNvPr id="86" name="TextBox 85">
            <a:extLst>
              <a:ext uri="{FF2B5EF4-FFF2-40B4-BE49-F238E27FC236}">
                <a16:creationId xmlns:a16="http://schemas.microsoft.com/office/drawing/2014/main" id="{994BE8C3-A31E-4538-9268-DD171A0BDE03}"/>
              </a:ext>
            </a:extLst>
          </p:cNvPr>
          <p:cNvSpPr txBox="1"/>
          <p:nvPr/>
        </p:nvSpPr>
        <p:spPr>
          <a:xfrm>
            <a:off x="10451818" y="3954302"/>
            <a:ext cx="3747849" cy="480131"/>
          </a:xfrm>
          <a:prstGeom prst="rect">
            <a:avLst/>
          </a:prstGeom>
          <a:noFill/>
        </p:spPr>
        <p:txBody>
          <a:bodyPr wrap="square" rtlCol="0">
            <a:spAutoFit/>
          </a:bodyPr>
          <a:lstStyle/>
          <a:p>
            <a:r>
              <a:rPr lang="en-GB" sz="1260" dirty="0"/>
              <a:t>Filtration can be use to separate an insoluble solid from a liquid or from a solution</a:t>
            </a:r>
          </a:p>
        </p:txBody>
      </p:sp>
      <p:sp>
        <p:nvSpPr>
          <p:cNvPr id="87" name="TextBox 86">
            <a:extLst>
              <a:ext uri="{FF2B5EF4-FFF2-40B4-BE49-F238E27FC236}">
                <a16:creationId xmlns:a16="http://schemas.microsoft.com/office/drawing/2014/main" id="{833BE840-F67A-4CEF-BC03-196ED70147A8}"/>
              </a:ext>
            </a:extLst>
          </p:cNvPr>
          <p:cNvSpPr txBox="1"/>
          <p:nvPr/>
        </p:nvSpPr>
        <p:spPr>
          <a:xfrm>
            <a:off x="10466927" y="6937823"/>
            <a:ext cx="3645198" cy="480131"/>
          </a:xfrm>
          <a:prstGeom prst="rect">
            <a:avLst/>
          </a:prstGeom>
          <a:noFill/>
        </p:spPr>
        <p:txBody>
          <a:bodyPr wrap="square" rtlCol="0">
            <a:spAutoFit/>
          </a:bodyPr>
          <a:lstStyle/>
          <a:p>
            <a:r>
              <a:rPr lang="en-GB" sz="1260" dirty="0"/>
              <a:t>Crystallisation can be used to separate a soluble solid from a solution of that solid</a:t>
            </a:r>
          </a:p>
        </p:txBody>
      </p:sp>
      <p:pic>
        <p:nvPicPr>
          <p:cNvPr id="81" name="Picture 80">
            <a:extLst>
              <a:ext uri="{FF2B5EF4-FFF2-40B4-BE49-F238E27FC236}">
                <a16:creationId xmlns:a16="http://schemas.microsoft.com/office/drawing/2014/main" id="{409D1B0F-140A-499E-A52B-D352BF4BAC58}"/>
              </a:ext>
            </a:extLst>
          </p:cNvPr>
          <p:cNvPicPr>
            <a:picLocks noChangeAspect="1"/>
          </p:cNvPicPr>
          <p:nvPr/>
        </p:nvPicPr>
        <p:blipFill>
          <a:blip r:embed="rId11"/>
          <a:stretch>
            <a:fillRect/>
          </a:stretch>
        </p:blipFill>
        <p:spPr>
          <a:xfrm>
            <a:off x="10619943" y="4469582"/>
            <a:ext cx="3193338" cy="1703322"/>
          </a:xfrm>
          <a:prstGeom prst="rect">
            <a:avLst/>
          </a:prstGeom>
        </p:spPr>
      </p:pic>
      <p:pic>
        <p:nvPicPr>
          <p:cNvPr id="82" name="Picture 81">
            <a:extLst>
              <a:ext uri="{FF2B5EF4-FFF2-40B4-BE49-F238E27FC236}">
                <a16:creationId xmlns:a16="http://schemas.microsoft.com/office/drawing/2014/main" id="{4BFF9576-C445-420B-A0C7-C9F967B8CE0A}"/>
              </a:ext>
            </a:extLst>
          </p:cNvPr>
          <p:cNvPicPr>
            <a:picLocks noChangeAspect="1"/>
          </p:cNvPicPr>
          <p:nvPr/>
        </p:nvPicPr>
        <p:blipFill>
          <a:blip r:embed="rId12"/>
          <a:stretch>
            <a:fillRect/>
          </a:stretch>
        </p:blipFill>
        <p:spPr>
          <a:xfrm>
            <a:off x="10720031" y="7441925"/>
            <a:ext cx="3292728" cy="1703322"/>
          </a:xfrm>
          <a:prstGeom prst="rect">
            <a:avLst/>
          </a:prstGeom>
        </p:spPr>
      </p:pic>
      <p:sp>
        <p:nvSpPr>
          <p:cNvPr id="90" name="TextBox 89">
            <a:extLst>
              <a:ext uri="{FF2B5EF4-FFF2-40B4-BE49-F238E27FC236}">
                <a16:creationId xmlns:a16="http://schemas.microsoft.com/office/drawing/2014/main" id="{6C50C1F4-DBF5-4985-B686-72F95C351621}"/>
              </a:ext>
            </a:extLst>
          </p:cNvPr>
          <p:cNvSpPr txBox="1"/>
          <p:nvPr/>
        </p:nvSpPr>
        <p:spPr>
          <a:xfrm>
            <a:off x="4178094" y="3620372"/>
            <a:ext cx="2248693" cy="318549"/>
          </a:xfrm>
          <a:prstGeom prst="rect">
            <a:avLst/>
          </a:prstGeom>
          <a:noFill/>
        </p:spPr>
        <p:txBody>
          <a:bodyPr wrap="none" rtlCol="0">
            <a:spAutoFit/>
          </a:bodyPr>
          <a:lstStyle/>
          <a:p>
            <a:pPr algn="ctr" defTabSz="480014">
              <a:defRPr/>
            </a:pPr>
            <a:r>
              <a:rPr lang="en-GB" sz="1470" b="1" dirty="0">
                <a:solidFill>
                  <a:prstClr val="black"/>
                </a:solidFill>
                <a:latin typeface="Calibri" panose="020F0502020204030204"/>
              </a:rPr>
              <a:t>Lesson 5  Chromatography</a:t>
            </a:r>
          </a:p>
        </p:txBody>
      </p:sp>
      <p:sp>
        <p:nvSpPr>
          <p:cNvPr id="91" name="TextBox 90">
            <a:extLst>
              <a:ext uri="{FF2B5EF4-FFF2-40B4-BE49-F238E27FC236}">
                <a16:creationId xmlns:a16="http://schemas.microsoft.com/office/drawing/2014/main" id="{CDE6FACE-92CA-4A80-A4B8-8EB4A6F86BE5}"/>
              </a:ext>
            </a:extLst>
          </p:cNvPr>
          <p:cNvSpPr txBox="1"/>
          <p:nvPr/>
        </p:nvSpPr>
        <p:spPr>
          <a:xfrm>
            <a:off x="643423" y="3661503"/>
            <a:ext cx="1787028" cy="318549"/>
          </a:xfrm>
          <a:prstGeom prst="rect">
            <a:avLst/>
          </a:prstGeom>
          <a:noFill/>
        </p:spPr>
        <p:txBody>
          <a:bodyPr wrap="none" rtlCol="0">
            <a:spAutoFit/>
          </a:bodyPr>
          <a:lstStyle/>
          <a:p>
            <a:pPr algn="ctr" defTabSz="480014">
              <a:defRPr/>
            </a:pPr>
            <a:r>
              <a:rPr lang="en-GB" sz="1470" b="1" dirty="0">
                <a:solidFill>
                  <a:prstClr val="black"/>
                </a:solidFill>
                <a:latin typeface="Calibri" panose="020F0502020204030204"/>
              </a:rPr>
              <a:t>Lesson 6  Distillation</a:t>
            </a:r>
          </a:p>
        </p:txBody>
      </p:sp>
      <p:sp>
        <p:nvSpPr>
          <p:cNvPr id="92" name="TextBox 91">
            <a:extLst>
              <a:ext uri="{FF2B5EF4-FFF2-40B4-BE49-F238E27FC236}">
                <a16:creationId xmlns:a16="http://schemas.microsoft.com/office/drawing/2014/main" id="{E7047071-ED1E-4F9C-9F37-01065D2F0B63}"/>
              </a:ext>
            </a:extLst>
          </p:cNvPr>
          <p:cNvSpPr txBox="1"/>
          <p:nvPr/>
        </p:nvSpPr>
        <p:spPr>
          <a:xfrm>
            <a:off x="4227553" y="6472432"/>
            <a:ext cx="2139945" cy="318549"/>
          </a:xfrm>
          <a:prstGeom prst="rect">
            <a:avLst/>
          </a:prstGeom>
          <a:noFill/>
        </p:spPr>
        <p:txBody>
          <a:bodyPr wrap="none" rtlCol="0">
            <a:spAutoFit/>
          </a:bodyPr>
          <a:lstStyle/>
          <a:p>
            <a:pPr algn="ctr" defTabSz="480014">
              <a:defRPr/>
            </a:pPr>
            <a:r>
              <a:rPr lang="en-GB" sz="1470" b="1" dirty="0">
                <a:solidFill>
                  <a:prstClr val="black"/>
                </a:solidFill>
                <a:latin typeface="Calibri" panose="020F0502020204030204"/>
              </a:rPr>
              <a:t>Lesson 7  Purifying water</a:t>
            </a:r>
          </a:p>
        </p:txBody>
      </p:sp>
      <p:sp>
        <p:nvSpPr>
          <p:cNvPr id="93" name="TextBox 92">
            <a:extLst>
              <a:ext uri="{FF2B5EF4-FFF2-40B4-BE49-F238E27FC236}">
                <a16:creationId xmlns:a16="http://schemas.microsoft.com/office/drawing/2014/main" id="{2018CE79-7961-4B19-ACD6-AB7FCDE0F42C}"/>
              </a:ext>
            </a:extLst>
          </p:cNvPr>
          <p:cNvSpPr txBox="1"/>
          <p:nvPr/>
        </p:nvSpPr>
        <p:spPr>
          <a:xfrm>
            <a:off x="10451818" y="6218347"/>
            <a:ext cx="3660307" cy="674031"/>
          </a:xfrm>
          <a:prstGeom prst="rect">
            <a:avLst/>
          </a:prstGeom>
          <a:noFill/>
        </p:spPr>
        <p:txBody>
          <a:bodyPr wrap="square" rtlCol="0">
            <a:spAutoFit/>
          </a:bodyPr>
          <a:lstStyle/>
          <a:p>
            <a:r>
              <a:rPr lang="en-GB" sz="1260" dirty="0"/>
              <a:t>Filtration works because the large particles of the residue can not pass through the small gaps in the filter paper</a:t>
            </a:r>
          </a:p>
        </p:txBody>
      </p:sp>
      <p:sp>
        <p:nvSpPr>
          <p:cNvPr id="94" name="TextBox 93">
            <a:extLst>
              <a:ext uri="{FF2B5EF4-FFF2-40B4-BE49-F238E27FC236}">
                <a16:creationId xmlns:a16="http://schemas.microsoft.com/office/drawing/2014/main" id="{14DE9D51-C18A-4472-8D28-47EE16119BF9}"/>
              </a:ext>
            </a:extLst>
          </p:cNvPr>
          <p:cNvSpPr txBox="1"/>
          <p:nvPr/>
        </p:nvSpPr>
        <p:spPr>
          <a:xfrm>
            <a:off x="10544160" y="9305898"/>
            <a:ext cx="3383508" cy="480131"/>
          </a:xfrm>
          <a:prstGeom prst="rect">
            <a:avLst/>
          </a:prstGeom>
          <a:noFill/>
        </p:spPr>
        <p:txBody>
          <a:bodyPr wrap="square" rtlCol="0">
            <a:spAutoFit/>
          </a:bodyPr>
          <a:lstStyle/>
          <a:p>
            <a:r>
              <a:rPr lang="en-GB" sz="1260" dirty="0"/>
              <a:t>In crystallisation of a solution the </a:t>
            </a:r>
            <a:r>
              <a:rPr lang="en-GB" sz="1260" b="1" dirty="0"/>
              <a:t>solvent</a:t>
            </a:r>
            <a:r>
              <a:rPr lang="en-GB" sz="1260" dirty="0"/>
              <a:t> is </a:t>
            </a:r>
            <a:r>
              <a:rPr lang="en-GB" sz="1260" b="1" dirty="0"/>
              <a:t>evaporated</a:t>
            </a:r>
            <a:r>
              <a:rPr lang="en-GB" sz="1260" dirty="0"/>
              <a:t> from a </a:t>
            </a:r>
            <a:r>
              <a:rPr lang="en-GB" sz="1260" b="1" dirty="0"/>
              <a:t>solution</a:t>
            </a:r>
            <a:r>
              <a:rPr lang="en-GB" sz="1260" dirty="0"/>
              <a:t> to leave the </a:t>
            </a:r>
            <a:r>
              <a:rPr lang="en-GB" sz="1260" b="1" dirty="0"/>
              <a:t>solute</a:t>
            </a:r>
          </a:p>
        </p:txBody>
      </p:sp>
      <p:pic>
        <p:nvPicPr>
          <p:cNvPr id="88" name="Picture 87">
            <a:extLst>
              <a:ext uri="{FF2B5EF4-FFF2-40B4-BE49-F238E27FC236}">
                <a16:creationId xmlns:a16="http://schemas.microsoft.com/office/drawing/2014/main" id="{F2AABD9D-366C-4D35-92C7-0030520A8DDF}"/>
              </a:ext>
            </a:extLst>
          </p:cNvPr>
          <p:cNvPicPr>
            <a:picLocks noChangeAspect="1"/>
          </p:cNvPicPr>
          <p:nvPr/>
        </p:nvPicPr>
        <p:blipFill>
          <a:blip r:embed="rId13"/>
          <a:stretch>
            <a:fillRect/>
          </a:stretch>
        </p:blipFill>
        <p:spPr>
          <a:xfrm>
            <a:off x="4309453" y="5172800"/>
            <a:ext cx="2842373" cy="1045547"/>
          </a:xfrm>
          <a:prstGeom prst="rect">
            <a:avLst/>
          </a:prstGeom>
        </p:spPr>
      </p:pic>
      <p:sp>
        <p:nvSpPr>
          <p:cNvPr id="96" name="TextBox 95">
            <a:extLst>
              <a:ext uri="{FF2B5EF4-FFF2-40B4-BE49-F238E27FC236}">
                <a16:creationId xmlns:a16="http://schemas.microsoft.com/office/drawing/2014/main" id="{A3DAEC92-9C79-4B75-9F67-CC8333260389}"/>
              </a:ext>
            </a:extLst>
          </p:cNvPr>
          <p:cNvSpPr txBox="1"/>
          <p:nvPr/>
        </p:nvSpPr>
        <p:spPr>
          <a:xfrm>
            <a:off x="4203694" y="3838095"/>
            <a:ext cx="3955002" cy="944874"/>
          </a:xfrm>
          <a:prstGeom prst="rect">
            <a:avLst/>
          </a:prstGeom>
          <a:noFill/>
        </p:spPr>
        <p:txBody>
          <a:bodyPr wrap="square" rtlCol="0">
            <a:spAutoFit/>
          </a:bodyPr>
          <a:lstStyle/>
          <a:p>
            <a:r>
              <a:rPr lang="en-GB" sz="1260" dirty="0"/>
              <a:t>Chromatography is used to separate a mixture of substances.  E.g. a mixture of different dyes in an ink.</a:t>
            </a:r>
          </a:p>
          <a:p>
            <a:pPr>
              <a:spcBef>
                <a:spcPts val="630"/>
              </a:spcBef>
            </a:pPr>
            <a:r>
              <a:rPr lang="en-GB" sz="1260" dirty="0"/>
              <a:t>The mixture separates because some dyes like the solvent more and some like the paper more.</a:t>
            </a:r>
          </a:p>
        </p:txBody>
      </p:sp>
      <p:pic>
        <p:nvPicPr>
          <p:cNvPr id="89" name="Picture 88">
            <a:extLst>
              <a:ext uri="{FF2B5EF4-FFF2-40B4-BE49-F238E27FC236}">
                <a16:creationId xmlns:a16="http://schemas.microsoft.com/office/drawing/2014/main" id="{10939CCA-FCF5-43C8-96CF-7A47982AF764}"/>
              </a:ext>
            </a:extLst>
          </p:cNvPr>
          <p:cNvPicPr>
            <a:picLocks noChangeAspect="1"/>
          </p:cNvPicPr>
          <p:nvPr/>
        </p:nvPicPr>
        <p:blipFill>
          <a:blip r:embed="rId14"/>
          <a:stretch>
            <a:fillRect/>
          </a:stretch>
        </p:blipFill>
        <p:spPr>
          <a:xfrm>
            <a:off x="7243466" y="4975483"/>
            <a:ext cx="1424195" cy="1290885"/>
          </a:xfrm>
          <a:prstGeom prst="rect">
            <a:avLst/>
          </a:prstGeom>
        </p:spPr>
      </p:pic>
      <p:sp>
        <p:nvSpPr>
          <p:cNvPr id="95" name="TextBox 94">
            <a:extLst>
              <a:ext uri="{FF2B5EF4-FFF2-40B4-BE49-F238E27FC236}">
                <a16:creationId xmlns:a16="http://schemas.microsoft.com/office/drawing/2014/main" id="{906C2F39-59A5-4829-B0E6-E715009754B1}"/>
              </a:ext>
            </a:extLst>
          </p:cNvPr>
          <p:cNvSpPr txBox="1"/>
          <p:nvPr/>
        </p:nvSpPr>
        <p:spPr>
          <a:xfrm>
            <a:off x="4230923" y="4898127"/>
            <a:ext cx="1459054" cy="270074"/>
          </a:xfrm>
          <a:prstGeom prst="rect">
            <a:avLst/>
          </a:prstGeom>
          <a:noFill/>
        </p:spPr>
        <p:txBody>
          <a:bodyPr wrap="none" rtlCol="0">
            <a:spAutoFit/>
          </a:bodyPr>
          <a:lstStyle/>
          <a:p>
            <a:r>
              <a:rPr lang="en-GB" sz="1155" b="1" dirty="0"/>
              <a:t>Calculating </a:t>
            </a:r>
            <a:r>
              <a:rPr lang="en-GB" sz="1155" b="1" dirty="0" err="1"/>
              <a:t>Rf</a:t>
            </a:r>
            <a:r>
              <a:rPr lang="en-GB" sz="1155" b="1" dirty="0"/>
              <a:t> values</a:t>
            </a:r>
          </a:p>
        </p:txBody>
      </p:sp>
      <p:sp>
        <p:nvSpPr>
          <p:cNvPr id="99" name="TextBox 98">
            <a:extLst>
              <a:ext uri="{FF2B5EF4-FFF2-40B4-BE49-F238E27FC236}">
                <a16:creationId xmlns:a16="http://schemas.microsoft.com/office/drawing/2014/main" id="{F1C72118-864D-42AE-9EAE-43C9E10D2A94}"/>
              </a:ext>
            </a:extLst>
          </p:cNvPr>
          <p:cNvSpPr txBox="1"/>
          <p:nvPr/>
        </p:nvSpPr>
        <p:spPr>
          <a:xfrm>
            <a:off x="8755031" y="4990608"/>
            <a:ext cx="1424195" cy="1255728"/>
          </a:xfrm>
          <a:prstGeom prst="rect">
            <a:avLst/>
          </a:prstGeom>
          <a:noFill/>
        </p:spPr>
        <p:txBody>
          <a:bodyPr wrap="square" rtlCol="0">
            <a:spAutoFit/>
          </a:bodyPr>
          <a:lstStyle/>
          <a:p>
            <a:r>
              <a:rPr lang="en-GB" sz="1260" dirty="0"/>
              <a:t>You can compare how far inks have travelled (</a:t>
            </a:r>
            <a:r>
              <a:rPr lang="en-GB" sz="1260" dirty="0" err="1"/>
              <a:t>Rf</a:t>
            </a:r>
            <a:r>
              <a:rPr lang="en-GB" sz="1260" dirty="0"/>
              <a:t> values) to analyse the dyes in an unknown mixture</a:t>
            </a:r>
          </a:p>
        </p:txBody>
      </p:sp>
      <p:sp>
        <p:nvSpPr>
          <p:cNvPr id="101" name="TextBox 100">
            <a:extLst>
              <a:ext uri="{FF2B5EF4-FFF2-40B4-BE49-F238E27FC236}">
                <a16:creationId xmlns:a16="http://schemas.microsoft.com/office/drawing/2014/main" id="{A8CDFEB6-67E9-4422-AD83-6E97DE39ABFB}"/>
              </a:ext>
            </a:extLst>
          </p:cNvPr>
          <p:cNvSpPr txBox="1"/>
          <p:nvPr/>
        </p:nvSpPr>
        <p:spPr>
          <a:xfrm>
            <a:off x="309070" y="3904522"/>
            <a:ext cx="3285460" cy="674031"/>
          </a:xfrm>
          <a:prstGeom prst="rect">
            <a:avLst/>
          </a:prstGeom>
          <a:noFill/>
        </p:spPr>
        <p:txBody>
          <a:bodyPr wrap="square" rtlCol="0">
            <a:spAutoFit/>
          </a:bodyPr>
          <a:lstStyle/>
          <a:p>
            <a:r>
              <a:rPr lang="en-GB" sz="1260" dirty="0"/>
              <a:t>Distillation is used to separate a solvent from a solution or from a mixture of solvent (fractional distillation)</a:t>
            </a:r>
          </a:p>
        </p:txBody>
      </p:sp>
      <p:sp>
        <p:nvSpPr>
          <p:cNvPr id="102" name="Right Arrow 17">
            <a:extLst>
              <a:ext uri="{FF2B5EF4-FFF2-40B4-BE49-F238E27FC236}">
                <a16:creationId xmlns:a16="http://schemas.microsoft.com/office/drawing/2014/main" id="{9E633B47-51D0-4684-94A5-E08CD82D9C62}"/>
              </a:ext>
            </a:extLst>
          </p:cNvPr>
          <p:cNvSpPr/>
          <p:nvPr/>
        </p:nvSpPr>
        <p:spPr>
          <a:xfrm>
            <a:off x="6434407" y="762178"/>
            <a:ext cx="542108" cy="463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103" name="Right Arrow 17">
            <a:extLst>
              <a:ext uri="{FF2B5EF4-FFF2-40B4-BE49-F238E27FC236}">
                <a16:creationId xmlns:a16="http://schemas.microsoft.com/office/drawing/2014/main" id="{197371D6-2DCC-412C-9E9A-BB57AEE82239}"/>
              </a:ext>
            </a:extLst>
          </p:cNvPr>
          <p:cNvSpPr/>
          <p:nvPr/>
        </p:nvSpPr>
        <p:spPr>
          <a:xfrm>
            <a:off x="9987557" y="2672965"/>
            <a:ext cx="542108" cy="463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104" name="Right Arrow 17">
            <a:extLst>
              <a:ext uri="{FF2B5EF4-FFF2-40B4-BE49-F238E27FC236}">
                <a16:creationId xmlns:a16="http://schemas.microsoft.com/office/drawing/2014/main" id="{6CAFE478-9A9C-488E-9532-DF50F5D3D789}"/>
              </a:ext>
            </a:extLst>
          </p:cNvPr>
          <p:cNvSpPr/>
          <p:nvPr/>
        </p:nvSpPr>
        <p:spPr>
          <a:xfrm rot="5400000">
            <a:off x="13655589" y="3393051"/>
            <a:ext cx="542108" cy="463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105" name="Right Arrow 17">
            <a:extLst>
              <a:ext uri="{FF2B5EF4-FFF2-40B4-BE49-F238E27FC236}">
                <a16:creationId xmlns:a16="http://schemas.microsoft.com/office/drawing/2014/main" id="{9D717AB3-D3D9-4139-9CCA-284EB5DF54F9}"/>
              </a:ext>
            </a:extLst>
          </p:cNvPr>
          <p:cNvSpPr/>
          <p:nvPr/>
        </p:nvSpPr>
        <p:spPr>
          <a:xfrm rot="10800000">
            <a:off x="9860363" y="4459650"/>
            <a:ext cx="542108" cy="463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106" name="Right Arrow 17">
            <a:extLst>
              <a:ext uri="{FF2B5EF4-FFF2-40B4-BE49-F238E27FC236}">
                <a16:creationId xmlns:a16="http://schemas.microsoft.com/office/drawing/2014/main" id="{884ECA7C-DC3D-4663-80B1-1A3E07CB07E5}"/>
              </a:ext>
            </a:extLst>
          </p:cNvPr>
          <p:cNvSpPr/>
          <p:nvPr/>
        </p:nvSpPr>
        <p:spPr>
          <a:xfrm rot="10800000">
            <a:off x="3704556" y="4622351"/>
            <a:ext cx="542108" cy="463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107" name="Right Arrow 17">
            <a:extLst>
              <a:ext uri="{FF2B5EF4-FFF2-40B4-BE49-F238E27FC236}">
                <a16:creationId xmlns:a16="http://schemas.microsoft.com/office/drawing/2014/main" id="{0F46673E-63A9-4802-93A2-2825C563981A}"/>
              </a:ext>
            </a:extLst>
          </p:cNvPr>
          <p:cNvSpPr/>
          <p:nvPr/>
        </p:nvSpPr>
        <p:spPr>
          <a:xfrm>
            <a:off x="3926070" y="6840298"/>
            <a:ext cx="542108" cy="463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63" name="TextBox 62">
            <a:extLst>
              <a:ext uri="{FF2B5EF4-FFF2-40B4-BE49-F238E27FC236}">
                <a16:creationId xmlns:a16="http://schemas.microsoft.com/office/drawing/2014/main" id="{91FE8CBF-D597-49EB-953D-2A930FFDABFF}"/>
              </a:ext>
            </a:extLst>
          </p:cNvPr>
          <p:cNvSpPr txBox="1"/>
          <p:nvPr/>
        </p:nvSpPr>
        <p:spPr>
          <a:xfrm>
            <a:off x="2534854" y="4469582"/>
            <a:ext cx="1323506" cy="1255728"/>
          </a:xfrm>
          <a:prstGeom prst="rect">
            <a:avLst/>
          </a:prstGeom>
          <a:noFill/>
        </p:spPr>
        <p:txBody>
          <a:bodyPr wrap="square" rtlCol="0">
            <a:spAutoFit/>
          </a:bodyPr>
          <a:lstStyle/>
          <a:p>
            <a:r>
              <a:rPr lang="en-GB" sz="1260" dirty="0"/>
              <a:t>Simple distillation – can be used to separate water from a water based ink</a:t>
            </a:r>
          </a:p>
        </p:txBody>
      </p:sp>
      <p:sp>
        <p:nvSpPr>
          <p:cNvPr id="67" name="TextBox 66">
            <a:extLst>
              <a:ext uri="{FF2B5EF4-FFF2-40B4-BE49-F238E27FC236}">
                <a16:creationId xmlns:a16="http://schemas.microsoft.com/office/drawing/2014/main" id="{71DD7338-26E2-4C02-BE26-63D1AB0BDC9B}"/>
              </a:ext>
            </a:extLst>
          </p:cNvPr>
          <p:cNvSpPr txBox="1"/>
          <p:nvPr/>
        </p:nvSpPr>
        <p:spPr>
          <a:xfrm>
            <a:off x="2348970" y="6461714"/>
            <a:ext cx="1627917" cy="867930"/>
          </a:xfrm>
          <a:prstGeom prst="rect">
            <a:avLst/>
          </a:prstGeom>
          <a:noFill/>
        </p:spPr>
        <p:txBody>
          <a:bodyPr wrap="square" rtlCol="0">
            <a:spAutoFit/>
          </a:bodyPr>
          <a:lstStyle/>
          <a:p>
            <a:r>
              <a:rPr lang="en-GB" sz="1260" dirty="0"/>
              <a:t>Distillation with a condenser is better as the condenser cools the gases produced</a:t>
            </a:r>
          </a:p>
        </p:txBody>
      </p:sp>
      <p:sp>
        <p:nvSpPr>
          <p:cNvPr id="69" name="TextBox 68">
            <a:extLst>
              <a:ext uri="{FF2B5EF4-FFF2-40B4-BE49-F238E27FC236}">
                <a16:creationId xmlns:a16="http://schemas.microsoft.com/office/drawing/2014/main" id="{926D37F3-9419-414B-805C-009501412B26}"/>
              </a:ext>
            </a:extLst>
          </p:cNvPr>
          <p:cNvSpPr txBox="1"/>
          <p:nvPr/>
        </p:nvSpPr>
        <p:spPr>
          <a:xfrm>
            <a:off x="371459" y="8226333"/>
            <a:ext cx="3285460" cy="480131"/>
          </a:xfrm>
          <a:prstGeom prst="rect">
            <a:avLst/>
          </a:prstGeom>
          <a:noFill/>
        </p:spPr>
        <p:txBody>
          <a:bodyPr wrap="square" rtlCol="0">
            <a:spAutoFit/>
          </a:bodyPr>
          <a:lstStyle/>
          <a:p>
            <a:r>
              <a:rPr lang="en-GB" sz="1260" dirty="0"/>
              <a:t>State changes involved in distillation  - boiling/evaporation and condensation</a:t>
            </a:r>
          </a:p>
        </p:txBody>
      </p:sp>
      <p:sp>
        <p:nvSpPr>
          <p:cNvPr id="70" name="TextBox 69">
            <a:extLst>
              <a:ext uri="{FF2B5EF4-FFF2-40B4-BE49-F238E27FC236}">
                <a16:creationId xmlns:a16="http://schemas.microsoft.com/office/drawing/2014/main" id="{FA59959F-7775-4EBD-B135-E34B243068EC}"/>
              </a:ext>
            </a:extLst>
          </p:cNvPr>
          <p:cNvSpPr txBox="1"/>
          <p:nvPr/>
        </p:nvSpPr>
        <p:spPr>
          <a:xfrm>
            <a:off x="366652" y="8766186"/>
            <a:ext cx="3491708" cy="1061829"/>
          </a:xfrm>
          <a:prstGeom prst="rect">
            <a:avLst/>
          </a:prstGeom>
          <a:noFill/>
        </p:spPr>
        <p:txBody>
          <a:bodyPr wrap="square" rtlCol="0">
            <a:spAutoFit/>
          </a:bodyPr>
          <a:lstStyle/>
          <a:p>
            <a:r>
              <a:rPr lang="en-GB" sz="1260" b="1" dirty="0"/>
              <a:t>Risk Assessment</a:t>
            </a:r>
          </a:p>
          <a:p>
            <a:r>
              <a:rPr lang="en-GB" sz="1260" dirty="0"/>
              <a:t>Hazard – what is dangerous e.g. Bunsen Burner</a:t>
            </a:r>
          </a:p>
          <a:p>
            <a:r>
              <a:rPr lang="en-GB" sz="1260" dirty="0"/>
              <a:t>Risk – the hard it could do e.g. Hair could catch fire</a:t>
            </a:r>
          </a:p>
          <a:p>
            <a:r>
              <a:rPr lang="en-GB" sz="1260" dirty="0"/>
              <a:t>Control measure – How you make it safe e.g. tie your hair back</a:t>
            </a:r>
          </a:p>
        </p:txBody>
      </p:sp>
      <p:sp>
        <p:nvSpPr>
          <p:cNvPr id="71" name="TextBox 70">
            <a:extLst>
              <a:ext uri="{FF2B5EF4-FFF2-40B4-BE49-F238E27FC236}">
                <a16:creationId xmlns:a16="http://schemas.microsoft.com/office/drawing/2014/main" id="{AE73F434-9270-4CA1-B346-E2F97562C2C2}"/>
              </a:ext>
            </a:extLst>
          </p:cNvPr>
          <p:cNvSpPr txBox="1"/>
          <p:nvPr/>
        </p:nvSpPr>
        <p:spPr>
          <a:xfrm>
            <a:off x="4465344" y="6766308"/>
            <a:ext cx="2141105" cy="1332673"/>
          </a:xfrm>
          <a:prstGeom prst="rect">
            <a:avLst/>
          </a:prstGeom>
          <a:noFill/>
        </p:spPr>
        <p:txBody>
          <a:bodyPr wrap="square" rtlCol="0">
            <a:spAutoFit/>
          </a:bodyPr>
          <a:lstStyle/>
          <a:p>
            <a:r>
              <a:rPr lang="en-GB" sz="1260" dirty="0"/>
              <a:t>Water is used for many things around the home and comes from a variety of sources</a:t>
            </a:r>
          </a:p>
          <a:p>
            <a:pPr>
              <a:spcBef>
                <a:spcPts val="630"/>
              </a:spcBef>
            </a:pPr>
            <a:r>
              <a:rPr lang="en-GB" sz="1260" dirty="0"/>
              <a:t>Water is purified to remove impurities (silt and mud, chemicals, dissolved salts)</a:t>
            </a:r>
          </a:p>
        </p:txBody>
      </p:sp>
      <p:sp>
        <p:nvSpPr>
          <p:cNvPr id="72" name="TextBox 71">
            <a:extLst>
              <a:ext uri="{FF2B5EF4-FFF2-40B4-BE49-F238E27FC236}">
                <a16:creationId xmlns:a16="http://schemas.microsoft.com/office/drawing/2014/main" id="{817312CF-9F41-41F5-A48E-1E2208E4479B}"/>
              </a:ext>
            </a:extLst>
          </p:cNvPr>
          <p:cNvSpPr txBox="1"/>
          <p:nvPr/>
        </p:nvSpPr>
        <p:spPr>
          <a:xfrm>
            <a:off x="4282393" y="8208554"/>
            <a:ext cx="2326398" cy="1643527"/>
          </a:xfrm>
          <a:prstGeom prst="rect">
            <a:avLst/>
          </a:prstGeom>
          <a:noFill/>
        </p:spPr>
        <p:txBody>
          <a:bodyPr wrap="square" rtlCol="0">
            <a:spAutoFit/>
          </a:bodyPr>
          <a:lstStyle/>
          <a:p>
            <a:r>
              <a:rPr lang="en-GB" sz="1260" b="1" dirty="0"/>
              <a:t>Course filtration </a:t>
            </a:r>
            <a:r>
              <a:rPr lang="en-GB" sz="1260" dirty="0"/>
              <a:t>– filtered to remove twigs etc.</a:t>
            </a:r>
          </a:p>
          <a:p>
            <a:r>
              <a:rPr lang="en-GB" sz="1260" b="1" dirty="0"/>
              <a:t>Sedimentation</a:t>
            </a:r>
            <a:r>
              <a:rPr lang="en-GB" sz="1260" dirty="0"/>
              <a:t> – a chemical is added which makes particles sink to bottom</a:t>
            </a:r>
          </a:p>
          <a:p>
            <a:r>
              <a:rPr lang="en-GB" sz="1260" b="1" dirty="0"/>
              <a:t>Fine filtration </a:t>
            </a:r>
            <a:r>
              <a:rPr lang="en-GB" sz="1260" dirty="0"/>
              <a:t>– filtered through sand</a:t>
            </a:r>
          </a:p>
          <a:p>
            <a:r>
              <a:rPr lang="en-GB" sz="1260" b="1" dirty="0"/>
              <a:t>Chlorination</a:t>
            </a:r>
            <a:r>
              <a:rPr lang="en-GB" sz="1260" dirty="0"/>
              <a:t> – to kill bacteria</a:t>
            </a:r>
          </a:p>
        </p:txBody>
      </p:sp>
      <p:sp>
        <p:nvSpPr>
          <p:cNvPr id="78" name="TextBox 77">
            <a:extLst>
              <a:ext uri="{FF2B5EF4-FFF2-40B4-BE49-F238E27FC236}">
                <a16:creationId xmlns:a16="http://schemas.microsoft.com/office/drawing/2014/main" id="{ED18FB30-547B-4088-AA8B-A3C33A2E651A}"/>
              </a:ext>
            </a:extLst>
          </p:cNvPr>
          <p:cNvSpPr txBox="1"/>
          <p:nvPr/>
        </p:nvSpPr>
        <p:spPr>
          <a:xfrm>
            <a:off x="6884095" y="8502541"/>
            <a:ext cx="3350377" cy="1643527"/>
          </a:xfrm>
          <a:prstGeom prst="rect">
            <a:avLst/>
          </a:prstGeom>
          <a:noFill/>
        </p:spPr>
        <p:txBody>
          <a:bodyPr wrap="square" rtlCol="0">
            <a:spAutoFit/>
          </a:bodyPr>
          <a:lstStyle/>
          <a:p>
            <a:r>
              <a:rPr lang="en-GB" sz="1260" dirty="0"/>
              <a:t>Distilled water is pure water and contains no dissolved salts. It is used for laboratory tests.</a:t>
            </a:r>
          </a:p>
          <a:p>
            <a:r>
              <a:rPr lang="en-GB" sz="1260" dirty="0"/>
              <a:t>Sea water contains dissolved sodium chloride</a:t>
            </a:r>
          </a:p>
          <a:p>
            <a:r>
              <a:rPr lang="en-GB" sz="1260" dirty="0"/>
              <a:t>Mineral water contains many dissolved salts</a:t>
            </a:r>
          </a:p>
          <a:p>
            <a:r>
              <a:rPr lang="en-GB" sz="1260" dirty="0"/>
              <a:t>We do not use distillation to make drinking water as it uses a lot of energy and would be expensive</a:t>
            </a:r>
          </a:p>
          <a:p>
            <a:endParaRPr lang="en-GB" sz="1260" dirty="0"/>
          </a:p>
        </p:txBody>
      </p:sp>
      <p:sp>
        <p:nvSpPr>
          <p:cNvPr id="79" name="TextBox 78">
            <a:extLst>
              <a:ext uri="{FF2B5EF4-FFF2-40B4-BE49-F238E27FC236}">
                <a16:creationId xmlns:a16="http://schemas.microsoft.com/office/drawing/2014/main" id="{96F90608-B825-44B3-9A6D-0D13FE8932C1}"/>
              </a:ext>
            </a:extLst>
          </p:cNvPr>
          <p:cNvSpPr txBox="1"/>
          <p:nvPr/>
        </p:nvSpPr>
        <p:spPr>
          <a:xfrm>
            <a:off x="6782575" y="488032"/>
            <a:ext cx="2848665" cy="318549"/>
          </a:xfrm>
          <a:prstGeom prst="rect">
            <a:avLst/>
          </a:prstGeom>
          <a:noFill/>
        </p:spPr>
        <p:txBody>
          <a:bodyPr wrap="none" rtlCol="0">
            <a:spAutoFit/>
          </a:bodyPr>
          <a:lstStyle/>
          <a:p>
            <a:pPr algn="ctr" defTabSz="480014">
              <a:defRPr/>
            </a:pPr>
            <a:r>
              <a:rPr lang="en-GB" sz="1470" b="1" dirty="0">
                <a:solidFill>
                  <a:prstClr val="black"/>
                </a:solidFill>
                <a:latin typeface="Calibri" panose="020F0502020204030204"/>
              </a:rPr>
              <a:t>Lesson 2  Heating / Cooling curves</a:t>
            </a:r>
          </a:p>
        </p:txBody>
      </p:sp>
    </p:spTree>
    <p:extLst>
      <p:ext uri="{BB962C8B-B14F-4D97-AF65-F5344CB8AC3E}">
        <p14:creationId xmlns:p14="http://schemas.microsoft.com/office/powerpoint/2010/main" val="1759926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71CA0-7BE4-479D-82B1-175AF2839B9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3C56F32-C4C2-4DD0-B279-BF5AC57994DC}"/>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F2F39489-FC1B-428E-A484-E84F0802EA00}"/>
              </a:ext>
            </a:extLst>
          </p:cNvPr>
          <p:cNvPicPr>
            <a:picLocks noChangeAspect="1"/>
          </p:cNvPicPr>
          <p:nvPr/>
        </p:nvPicPr>
        <p:blipFill>
          <a:blip r:embed="rId2"/>
          <a:stretch>
            <a:fillRect/>
          </a:stretch>
        </p:blipFill>
        <p:spPr>
          <a:xfrm>
            <a:off x="0" y="247651"/>
            <a:ext cx="14464673" cy="9639300"/>
          </a:xfrm>
          <a:prstGeom prst="rect">
            <a:avLst/>
          </a:prstGeom>
        </p:spPr>
      </p:pic>
    </p:spTree>
    <p:extLst>
      <p:ext uri="{BB962C8B-B14F-4D97-AF65-F5344CB8AC3E}">
        <p14:creationId xmlns:p14="http://schemas.microsoft.com/office/powerpoint/2010/main" val="2545011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48DFC-3B49-429C-BC3C-2A564426A3E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775C7C2-E9A7-4CAB-A685-782449F17349}"/>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FBE01E07-55C9-4C89-8BDA-9A23B1A7F3A6}"/>
              </a:ext>
            </a:extLst>
          </p:cNvPr>
          <p:cNvPicPr>
            <a:picLocks noChangeAspect="1"/>
          </p:cNvPicPr>
          <p:nvPr/>
        </p:nvPicPr>
        <p:blipFill>
          <a:blip r:embed="rId2"/>
          <a:stretch>
            <a:fillRect/>
          </a:stretch>
        </p:blipFill>
        <p:spPr>
          <a:xfrm>
            <a:off x="310537" y="188951"/>
            <a:ext cx="13779138" cy="9702722"/>
          </a:xfrm>
          <a:prstGeom prst="rect">
            <a:avLst/>
          </a:prstGeom>
        </p:spPr>
      </p:pic>
    </p:spTree>
    <p:extLst>
      <p:ext uri="{BB962C8B-B14F-4D97-AF65-F5344CB8AC3E}">
        <p14:creationId xmlns:p14="http://schemas.microsoft.com/office/powerpoint/2010/main" val="3735311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74BD0-6332-459D-9EA6-4FC4E932784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EB75C4C-873A-4366-B024-E3B80F462AA1}"/>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C97F465E-46EF-42F4-B135-45CE8A91F985}"/>
              </a:ext>
            </a:extLst>
          </p:cNvPr>
          <p:cNvPicPr>
            <a:picLocks noChangeAspect="1"/>
          </p:cNvPicPr>
          <p:nvPr/>
        </p:nvPicPr>
        <p:blipFill>
          <a:blip r:embed="rId2"/>
          <a:stretch>
            <a:fillRect/>
          </a:stretch>
        </p:blipFill>
        <p:spPr>
          <a:xfrm>
            <a:off x="203543" y="0"/>
            <a:ext cx="14196670" cy="9918796"/>
          </a:xfrm>
          <a:prstGeom prst="rect">
            <a:avLst/>
          </a:prstGeom>
        </p:spPr>
      </p:pic>
    </p:spTree>
    <p:extLst>
      <p:ext uri="{BB962C8B-B14F-4D97-AF65-F5344CB8AC3E}">
        <p14:creationId xmlns:p14="http://schemas.microsoft.com/office/powerpoint/2010/main" val="1034750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933" y="-58401"/>
            <a:ext cx="11527836" cy="544765"/>
          </a:xfrm>
          <a:prstGeom prst="rect">
            <a:avLst/>
          </a:prstGeom>
          <a:noFill/>
        </p:spPr>
        <p:txBody>
          <a:bodyPr wrap="none" rtlCol="0">
            <a:spAutoFit/>
          </a:bodyPr>
          <a:lstStyle/>
          <a:p>
            <a:pPr defTabSz="480014">
              <a:defRPr/>
            </a:pPr>
            <a:r>
              <a:rPr lang="en-GB" sz="2940" b="1" dirty="0">
                <a:solidFill>
                  <a:prstClr val="black"/>
                </a:solidFill>
                <a:latin typeface="Calibri" panose="020F0502020204030204"/>
              </a:rPr>
              <a:t>Y9: Cycle 2 - Atomic structure and the periodic table knowledge organiser</a:t>
            </a:r>
          </a:p>
        </p:txBody>
      </p:sp>
      <p:sp>
        <p:nvSpPr>
          <p:cNvPr id="23" name="Rectangle 22"/>
          <p:cNvSpPr/>
          <p:nvPr/>
        </p:nvSpPr>
        <p:spPr>
          <a:xfrm>
            <a:off x="220909" y="412382"/>
            <a:ext cx="4787370" cy="33563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29" name="TextBox 28"/>
          <p:cNvSpPr txBox="1"/>
          <p:nvPr/>
        </p:nvSpPr>
        <p:spPr>
          <a:xfrm>
            <a:off x="1610803" y="432690"/>
            <a:ext cx="2241255" cy="286232"/>
          </a:xfrm>
          <a:prstGeom prst="rect">
            <a:avLst/>
          </a:prstGeom>
          <a:noFill/>
        </p:spPr>
        <p:txBody>
          <a:bodyPr wrap="none" rtlCol="0">
            <a:spAutoFit/>
          </a:bodyPr>
          <a:lstStyle/>
          <a:p>
            <a:pPr algn="ctr" defTabSz="480014">
              <a:defRPr/>
            </a:pPr>
            <a:r>
              <a:rPr lang="en-GB" sz="1260" b="1" dirty="0">
                <a:solidFill>
                  <a:prstClr val="black"/>
                </a:solidFill>
                <a:latin typeface="Calibri" panose="020F0502020204030204"/>
              </a:rPr>
              <a:t>Lesson 1 Structure of the atom</a:t>
            </a:r>
          </a:p>
        </p:txBody>
      </p:sp>
      <p:sp>
        <p:nvSpPr>
          <p:cNvPr id="31" name="TextBox 30"/>
          <p:cNvSpPr txBox="1"/>
          <p:nvPr/>
        </p:nvSpPr>
        <p:spPr>
          <a:xfrm>
            <a:off x="5819277" y="425790"/>
            <a:ext cx="3066672" cy="286232"/>
          </a:xfrm>
          <a:prstGeom prst="rect">
            <a:avLst/>
          </a:prstGeom>
          <a:noFill/>
        </p:spPr>
        <p:txBody>
          <a:bodyPr wrap="none" rtlCol="0">
            <a:spAutoFit/>
          </a:bodyPr>
          <a:lstStyle/>
          <a:p>
            <a:pPr algn="ctr" defTabSz="480014">
              <a:defRPr/>
            </a:pPr>
            <a:r>
              <a:rPr lang="en-GB" sz="1260" b="1" dirty="0">
                <a:solidFill>
                  <a:prstClr val="black"/>
                </a:solidFill>
                <a:latin typeface="Calibri" panose="020F0502020204030204"/>
              </a:rPr>
              <a:t>Lesson 2 Atomic number and mass number</a:t>
            </a:r>
          </a:p>
        </p:txBody>
      </p:sp>
      <p:sp>
        <p:nvSpPr>
          <p:cNvPr id="33" name="Rectangle 32"/>
          <p:cNvSpPr/>
          <p:nvPr/>
        </p:nvSpPr>
        <p:spPr>
          <a:xfrm>
            <a:off x="5137475" y="432691"/>
            <a:ext cx="4506000" cy="33307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36" name="TextBox 35"/>
          <p:cNvSpPr txBox="1"/>
          <p:nvPr/>
        </p:nvSpPr>
        <p:spPr>
          <a:xfrm>
            <a:off x="10432491" y="447959"/>
            <a:ext cx="2985241" cy="286232"/>
          </a:xfrm>
          <a:prstGeom prst="rect">
            <a:avLst/>
          </a:prstGeom>
          <a:noFill/>
        </p:spPr>
        <p:txBody>
          <a:bodyPr wrap="none" rtlCol="0">
            <a:spAutoFit/>
          </a:bodyPr>
          <a:lstStyle/>
          <a:p>
            <a:pPr algn="ctr" defTabSz="480014">
              <a:defRPr/>
            </a:pPr>
            <a:r>
              <a:rPr lang="en-GB" sz="1260" b="1" dirty="0">
                <a:solidFill>
                  <a:prstClr val="black"/>
                </a:solidFill>
                <a:latin typeface="Calibri" panose="020F0502020204030204"/>
              </a:rPr>
              <a:t>Lessons 3 &amp; 4 Isotopes &amp; Calculating RAM</a:t>
            </a:r>
          </a:p>
        </p:txBody>
      </p:sp>
      <p:sp>
        <p:nvSpPr>
          <p:cNvPr id="38" name="Rectangle 37"/>
          <p:cNvSpPr/>
          <p:nvPr/>
        </p:nvSpPr>
        <p:spPr>
          <a:xfrm>
            <a:off x="9716635" y="425790"/>
            <a:ext cx="4524593" cy="33376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40" name="Rectangle 39">
            <a:extLst>
              <a:ext uri="{FF2B5EF4-FFF2-40B4-BE49-F238E27FC236}">
                <a16:creationId xmlns:a16="http://schemas.microsoft.com/office/drawing/2014/main" id="{A39E3F41-3D03-4963-B8A5-97E53194A2BF}"/>
              </a:ext>
            </a:extLst>
          </p:cNvPr>
          <p:cNvSpPr/>
          <p:nvPr/>
        </p:nvSpPr>
        <p:spPr>
          <a:xfrm>
            <a:off x="9752769" y="3836541"/>
            <a:ext cx="4488459" cy="29160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45" name="TextBox 44">
            <a:extLst>
              <a:ext uri="{FF2B5EF4-FFF2-40B4-BE49-F238E27FC236}">
                <a16:creationId xmlns:a16="http://schemas.microsoft.com/office/drawing/2014/main" id="{1B606E74-6FCA-4BE2-A76E-9B80B9ABF576}"/>
              </a:ext>
            </a:extLst>
          </p:cNvPr>
          <p:cNvSpPr txBox="1"/>
          <p:nvPr/>
        </p:nvSpPr>
        <p:spPr>
          <a:xfrm>
            <a:off x="9959899" y="3857702"/>
            <a:ext cx="3437992" cy="286232"/>
          </a:xfrm>
          <a:prstGeom prst="rect">
            <a:avLst/>
          </a:prstGeom>
          <a:noFill/>
        </p:spPr>
        <p:txBody>
          <a:bodyPr wrap="none" rtlCol="0">
            <a:spAutoFit/>
          </a:bodyPr>
          <a:lstStyle/>
          <a:p>
            <a:pPr defTabSz="480014">
              <a:defRPr/>
            </a:pPr>
            <a:r>
              <a:rPr lang="en-GB" sz="1260" b="1" dirty="0">
                <a:solidFill>
                  <a:prstClr val="black"/>
                </a:solidFill>
                <a:latin typeface="Calibri" panose="020F0502020204030204"/>
              </a:rPr>
              <a:t>Lesson 5 Mendeleev and the early periodic table</a:t>
            </a:r>
          </a:p>
        </p:txBody>
      </p:sp>
      <p:sp>
        <p:nvSpPr>
          <p:cNvPr id="47" name="Rectangle 46">
            <a:extLst>
              <a:ext uri="{FF2B5EF4-FFF2-40B4-BE49-F238E27FC236}">
                <a16:creationId xmlns:a16="http://schemas.microsoft.com/office/drawing/2014/main" id="{A7E62163-8810-4CC5-9FC6-5ED4E80B0671}"/>
              </a:ext>
            </a:extLst>
          </p:cNvPr>
          <p:cNvSpPr/>
          <p:nvPr/>
        </p:nvSpPr>
        <p:spPr>
          <a:xfrm>
            <a:off x="5115028" y="3852778"/>
            <a:ext cx="4528447" cy="29160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48" name="TextBox 47">
            <a:extLst>
              <a:ext uri="{FF2B5EF4-FFF2-40B4-BE49-F238E27FC236}">
                <a16:creationId xmlns:a16="http://schemas.microsoft.com/office/drawing/2014/main" id="{A45CE18E-7D21-4A98-AA42-A309A729A907}"/>
              </a:ext>
            </a:extLst>
          </p:cNvPr>
          <p:cNvSpPr txBox="1"/>
          <p:nvPr/>
        </p:nvSpPr>
        <p:spPr>
          <a:xfrm>
            <a:off x="6042666" y="3870483"/>
            <a:ext cx="2571538" cy="286232"/>
          </a:xfrm>
          <a:prstGeom prst="rect">
            <a:avLst/>
          </a:prstGeom>
          <a:noFill/>
        </p:spPr>
        <p:txBody>
          <a:bodyPr wrap="none" rtlCol="0">
            <a:spAutoFit/>
          </a:bodyPr>
          <a:lstStyle/>
          <a:p>
            <a:pPr algn="ctr" defTabSz="480014">
              <a:defRPr/>
            </a:pPr>
            <a:r>
              <a:rPr lang="en-GB" sz="1260" b="1" dirty="0">
                <a:solidFill>
                  <a:prstClr val="black"/>
                </a:solidFill>
                <a:latin typeface="Calibri" panose="020F0502020204030204"/>
              </a:rPr>
              <a:t>Lesson 6 The modern periodic table</a:t>
            </a:r>
          </a:p>
        </p:txBody>
      </p:sp>
      <p:sp>
        <p:nvSpPr>
          <p:cNvPr id="49" name="Rectangle 48">
            <a:extLst>
              <a:ext uri="{FF2B5EF4-FFF2-40B4-BE49-F238E27FC236}">
                <a16:creationId xmlns:a16="http://schemas.microsoft.com/office/drawing/2014/main" id="{DF27C165-AA5E-45DF-B10C-289C445CCF95}"/>
              </a:ext>
            </a:extLst>
          </p:cNvPr>
          <p:cNvSpPr/>
          <p:nvPr/>
        </p:nvSpPr>
        <p:spPr>
          <a:xfrm>
            <a:off x="192275" y="3867714"/>
            <a:ext cx="4803616" cy="28276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50" name="TextBox 49">
            <a:extLst>
              <a:ext uri="{FF2B5EF4-FFF2-40B4-BE49-F238E27FC236}">
                <a16:creationId xmlns:a16="http://schemas.microsoft.com/office/drawing/2014/main" id="{B2140899-FC3F-48D7-AEE5-9570F2321374}"/>
              </a:ext>
            </a:extLst>
          </p:cNvPr>
          <p:cNvSpPr txBox="1"/>
          <p:nvPr/>
        </p:nvSpPr>
        <p:spPr>
          <a:xfrm>
            <a:off x="1494049" y="3882370"/>
            <a:ext cx="2277547" cy="286232"/>
          </a:xfrm>
          <a:prstGeom prst="rect">
            <a:avLst/>
          </a:prstGeom>
          <a:noFill/>
        </p:spPr>
        <p:txBody>
          <a:bodyPr wrap="none" rtlCol="0">
            <a:spAutoFit/>
          </a:bodyPr>
          <a:lstStyle/>
          <a:p>
            <a:pPr algn="ctr" defTabSz="480014">
              <a:defRPr/>
            </a:pPr>
            <a:r>
              <a:rPr lang="en-GB" sz="1260" b="1" dirty="0">
                <a:solidFill>
                  <a:prstClr val="black"/>
                </a:solidFill>
                <a:latin typeface="Calibri" panose="020F0502020204030204"/>
              </a:rPr>
              <a:t>Lesson 7 Electron configuration</a:t>
            </a:r>
          </a:p>
        </p:txBody>
      </p:sp>
      <p:sp>
        <p:nvSpPr>
          <p:cNvPr id="83" name="Right Arrow 18">
            <a:extLst>
              <a:ext uri="{FF2B5EF4-FFF2-40B4-BE49-F238E27FC236}">
                <a16:creationId xmlns:a16="http://schemas.microsoft.com/office/drawing/2014/main" id="{58B62407-DCD0-4CC3-8CBC-A4380775880E}"/>
              </a:ext>
            </a:extLst>
          </p:cNvPr>
          <p:cNvSpPr/>
          <p:nvPr/>
        </p:nvSpPr>
        <p:spPr>
          <a:xfrm rot="10800000">
            <a:off x="9360291" y="4741852"/>
            <a:ext cx="487292" cy="463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84" name="Right Arrow 18">
            <a:extLst>
              <a:ext uri="{FF2B5EF4-FFF2-40B4-BE49-F238E27FC236}">
                <a16:creationId xmlns:a16="http://schemas.microsoft.com/office/drawing/2014/main" id="{8D23EDDB-5070-43DF-9DCF-0CD175AC4256}"/>
              </a:ext>
            </a:extLst>
          </p:cNvPr>
          <p:cNvSpPr/>
          <p:nvPr/>
        </p:nvSpPr>
        <p:spPr>
          <a:xfrm rot="10800000">
            <a:off x="4786259" y="5378912"/>
            <a:ext cx="487292" cy="463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99" name="Rectangle 98">
            <a:extLst>
              <a:ext uri="{FF2B5EF4-FFF2-40B4-BE49-F238E27FC236}">
                <a16:creationId xmlns:a16="http://schemas.microsoft.com/office/drawing/2014/main" id="{177A6229-D070-4370-82FD-62340F0642EC}"/>
              </a:ext>
            </a:extLst>
          </p:cNvPr>
          <p:cNvSpPr/>
          <p:nvPr/>
        </p:nvSpPr>
        <p:spPr>
          <a:xfrm>
            <a:off x="220909" y="6703192"/>
            <a:ext cx="4768654" cy="32410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100" name="TextBox 99">
            <a:extLst>
              <a:ext uri="{FF2B5EF4-FFF2-40B4-BE49-F238E27FC236}">
                <a16:creationId xmlns:a16="http://schemas.microsoft.com/office/drawing/2014/main" id="{D67EE3EC-DD09-4A63-8499-36984F6E68C2}"/>
              </a:ext>
            </a:extLst>
          </p:cNvPr>
          <p:cNvSpPr txBox="1"/>
          <p:nvPr/>
        </p:nvSpPr>
        <p:spPr>
          <a:xfrm>
            <a:off x="612890" y="6822478"/>
            <a:ext cx="3792384" cy="286232"/>
          </a:xfrm>
          <a:prstGeom prst="rect">
            <a:avLst/>
          </a:prstGeom>
          <a:noFill/>
        </p:spPr>
        <p:txBody>
          <a:bodyPr wrap="none" rtlCol="0">
            <a:spAutoFit/>
          </a:bodyPr>
          <a:lstStyle/>
          <a:p>
            <a:pPr algn="ctr" defTabSz="480014">
              <a:defRPr/>
            </a:pPr>
            <a:r>
              <a:rPr lang="en-GB" sz="1260" b="1" dirty="0">
                <a:solidFill>
                  <a:prstClr val="black"/>
                </a:solidFill>
                <a:latin typeface="Calibri" panose="020F0502020204030204"/>
              </a:rPr>
              <a:t>Lesson 7 Electron configuration and the periodic table</a:t>
            </a:r>
          </a:p>
        </p:txBody>
      </p:sp>
      <p:sp>
        <p:nvSpPr>
          <p:cNvPr id="18" name="Right Arrow 17"/>
          <p:cNvSpPr/>
          <p:nvPr/>
        </p:nvSpPr>
        <p:spPr>
          <a:xfrm>
            <a:off x="4751617" y="1664981"/>
            <a:ext cx="542108" cy="463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19" name="Right Arrow 18"/>
          <p:cNvSpPr/>
          <p:nvPr/>
        </p:nvSpPr>
        <p:spPr>
          <a:xfrm>
            <a:off x="9331396" y="1151623"/>
            <a:ext cx="524185" cy="463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20" name="Right Arrow 19"/>
          <p:cNvSpPr/>
          <p:nvPr/>
        </p:nvSpPr>
        <p:spPr>
          <a:xfrm rot="5400000">
            <a:off x="13646428" y="3580070"/>
            <a:ext cx="393826" cy="440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pic>
        <p:nvPicPr>
          <p:cNvPr id="73" name="Picture 72">
            <a:extLst>
              <a:ext uri="{FF2B5EF4-FFF2-40B4-BE49-F238E27FC236}">
                <a16:creationId xmlns:a16="http://schemas.microsoft.com/office/drawing/2014/main" id="{26EBB788-EE70-4042-A9A5-684BF98C8A05}"/>
              </a:ext>
            </a:extLst>
          </p:cNvPr>
          <p:cNvPicPr/>
          <p:nvPr/>
        </p:nvPicPr>
        <p:blipFill rotWithShape="1">
          <a:blip r:embed="rId2"/>
          <a:srcRect l="2727" r="16784"/>
          <a:stretch/>
        </p:blipFill>
        <p:spPr>
          <a:xfrm rot="5400000">
            <a:off x="6738706" y="5354903"/>
            <a:ext cx="3124147" cy="6054458"/>
          </a:xfrm>
          <a:prstGeom prst="rect">
            <a:avLst/>
          </a:prstGeom>
        </p:spPr>
      </p:pic>
      <p:pic>
        <p:nvPicPr>
          <p:cNvPr id="11" name="Picture 10">
            <a:extLst>
              <a:ext uri="{FF2B5EF4-FFF2-40B4-BE49-F238E27FC236}">
                <a16:creationId xmlns:a16="http://schemas.microsoft.com/office/drawing/2014/main" id="{2EA3DE6C-8A5D-47EE-AD72-F4C550628FFE}"/>
              </a:ext>
            </a:extLst>
          </p:cNvPr>
          <p:cNvPicPr>
            <a:picLocks noChangeAspect="1"/>
          </p:cNvPicPr>
          <p:nvPr/>
        </p:nvPicPr>
        <p:blipFill>
          <a:blip r:embed="rId3"/>
          <a:stretch>
            <a:fillRect/>
          </a:stretch>
        </p:blipFill>
        <p:spPr>
          <a:xfrm>
            <a:off x="11436742" y="7662231"/>
            <a:ext cx="2260140" cy="2260140"/>
          </a:xfrm>
          <a:prstGeom prst="rect">
            <a:avLst/>
          </a:prstGeom>
        </p:spPr>
      </p:pic>
      <p:sp>
        <p:nvSpPr>
          <p:cNvPr id="76" name="TextBox 75">
            <a:extLst>
              <a:ext uri="{FF2B5EF4-FFF2-40B4-BE49-F238E27FC236}">
                <a16:creationId xmlns:a16="http://schemas.microsoft.com/office/drawing/2014/main" id="{4D6F402A-D1F4-4107-AA5B-4E5E00E38469}"/>
              </a:ext>
            </a:extLst>
          </p:cNvPr>
          <p:cNvSpPr txBox="1"/>
          <p:nvPr/>
        </p:nvSpPr>
        <p:spPr>
          <a:xfrm>
            <a:off x="11535184" y="7216180"/>
            <a:ext cx="2122889" cy="318549"/>
          </a:xfrm>
          <a:prstGeom prst="rect">
            <a:avLst/>
          </a:prstGeom>
          <a:noFill/>
        </p:spPr>
        <p:txBody>
          <a:bodyPr wrap="none" rtlCol="0">
            <a:spAutoFit/>
          </a:bodyPr>
          <a:lstStyle/>
          <a:p>
            <a:pPr algn="ctr" defTabSz="480014">
              <a:defRPr/>
            </a:pPr>
            <a:r>
              <a:rPr lang="en-GB" sz="1470" b="1" dirty="0">
                <a:solidFill>
                  <a:prstClr val="black"/>
                </a:solidFill>
                <a:latin typeface="Calibri" panose="020F0502020204030204"/>
              </a:rPr>
              <a:t>The structure of an atom</a:t>
            </a:r>
          </a:p>
        </p:txBody>
      </p:sp>
      <p:sp>
        <p:nvSpPr>
          <p:cNvPr id="13" name="Rectangle 12">
            <a:extLst>
              <a:ext uri="{FF2B5EF4-FFF2-40B4-BE49-F238E27FC236}">
                <a16:creationId xmlns:a16="http://schemas.microsoft.com/office/drawing/2014/main" id="{F8491574-7C8F-4078-BD97-0F342D82F009}"/>
              </a:ext>
            </a:extLst>
          </p:cNvPr>
          <p:cNvSpPr/>
          <p:nvPr/>
        </p:nvSpPr>
        <p:spPr>
          <a:xfrm>
            <a:off x="284012" y="660883"/>
            <a:ext cx="4839437" cy="1449628"/>
          </a:xfrm>
          <a:prstGeom prst="rect">
            <a:avLst/>
          </a:prstGeom>
        </p:spPr>
        <p:txBody>
          <a:bodyPr wrap="square">
            <a:spAutoFit/>
          </a:bodyPr>
          <a:lstStyle/>
          <a:p>
            <a:pPr defTabSz="960029">
              <a:defRPr/>
            </a:pPr>
            <a:r>
              <a:rPr lang="en-GB" sz="1260" kern="0" dirty="0">
                <a:solidFill>
                  <a:prstClr val="black"/>
                </a:solidFill>
              </a:rPr>
              <a:t>Everything in the world is made up of tiny particles called atoms.</a:t>
            </a:r>
          </a:p>
          <a:p>
            <a:pPr defTabSz="960029">
              <a:defRPr/>
            </a:pPr>
            <a:r>
              <a:rPr lang="en-GB" sz="1260" kern="0" dirty="0">
                <a:solidFill>
                  <a:prstClr val="black"/>
                </a:solidFill>
              </a:rPr>
              <a:t>There are 92 different types of atom and different combinations of these atoms make all of the things that you see around you.</a:t>
            </a:r>
          </a:p>
          <a:p>
            <a:pPr defTabSz="960029">
              <a:defRPr/>
            </a:pPr>
            <a:r>
              <a:rPr lang="en-GB" sz="1260" kern="0" dirty="0">
                <a:solidFill>
                  <a:prstClr val="black"/>
                </a:solidFill>
              </a:rPr>
              <a:t>Scientists originally thought that atoms were tiny hard spheres that could not be broken down further (Daltons atomic theory).</a:t>
            </a:r>
          </a:p>
          <a:p>
            <a:pPr defTabSz="960029">
              <a:defRPr/>
            </a:pPr>
            <a:r>
              <a:rPr lang="en-GB" sz="1260" kern="0" dirty="0">
                <a:solidFill>
                  <a:prstClr val="black"/>
                </a:solidFill>
              </a:rPr>
              <a:t>We now know they are made of sub-atomic particles: Protons, Neutrons and Electrons</a:t>
            </a:r>
          </a:p>
        </p:txBody>
      </p:sp>
      <p:grpSp>
        <p:nvGrpSpPr>
          <p:cNvPr id="78" name="Group 77">
            <a:extLst>
              <a:ext uri="{FF2B5EF4-FFF2-40B4-BE49-F238E27FC236}">
                <a16:creationId xmlns:a16="http://schemas.microsoft.com/office/drawing/2014/main" id="{46A7D1D6-5875-468E-B40C-B536067CE6EE}"/>
              </a:ext>
            </a:extLst>
          </p:cNvPr>
          <p:cNvGrpSpPr/>
          <p:nvPr/>
        </p:nvGrpSpPr>
        <p:grpSpPr>
          <a:xfrm>
            <a:off x="1318356" y="2150985"/>
            <a:ext cx="1438468" cy="1341539"/>
            <a:chOff x="4509723" y="1617663"/>
            <a:chExt cx="4046902" cy="3592517"/>
          </a:xfrm>
        </p:grpSpPr>
        <p:grpSp>
          <p:nvGrpSpPr>
            <p:cNvPr id="79" name="Group 99">
              <a:extLst>
                <a:ext uri="{FF2B5EF4-FFF2-40B4-BE49-F238E27FC236}">
                  <a16:creationId xmlns:a16="http://schemas.microsoft.com/office/drawing/2014/main" id="{9A3E58B0-3E67-49F3-B3B3-ED45128099AB}"/>
                </a:ext>
              </a:extLst>
            </p:cNvPr>
            <p:cNvGrpSpPr>
              <a:grpSpLocks/>
            </p:cNvGrpSpPr>
            <p:nvPr/>
          </p:nvGrpSpPr>
          <p:grpSpPr bwMode="auto">
            <a:xfrm>
              <a:off x="4899025" y="1617663"/>
              <a:ext cx="3657600" cy="3543300"/>
              <a:chOff x="3086" y="1019"/>
              <a:chExt cx="2304" cy="2232"/>
            </a:xfrm>
          </p:grpSpPr>
          <p:sp>
            <p:nvSpPr>
              <p:cNvPr id="121" name="Oval 87">
                <a:extLst>
                  <a:ext uri="{FF2B5EF4-FFF2-40B4-BE49-F238E27FC236}">
                    <a16:creationId xmlns:a16="http://schemas.microsoft.com/office/drawing/2014/main" id="{88F1B521-F67F-4CB0-A00B-AD1F164FF122}"/>
                  </a:ext>
                </a:extLst>
              </p:cNvPr>
              <p:cNvSpPr>
                <a:spLocks noChangeArrowheads="1"/>
              </p:cNvSpPr>
              <p:nvPr/>
            </p:nvSpPr>
            <p:spPr bwMode="auto">
              <a:xfrm>
                <a:off x="3150" y="1703"/>
                <a:ext cx="2177" cy="909"/>
              </a:xfrm>
              <a:prstGeom prst="ellipse">
                <a:avLst/>
              </a:prstGeom>
              <a:gradFill rotWithShape="1">
                <a:gsLst>
                  <a:gs pos="0">
                    <a:srgbClr val="4F81BD"/>
                  </a:gs>
                  <a:gs pos="100000">
                    <a:sysClr val="window" lastClr="FFFFFF"/>
                  </a:gs>
                </a:gsLst>
                <a:path path="shape">
                  <a:fillToRect l="50000" t="50000" r="50000" b="50000"/>
                </a:path>
              </a:gradFill>
              <a:ln w="9525" algn="ctr">
                <a:noFill/>
                <a:round/>
                <a:headEnd/>
                <a:tailEnd/>
              </a:ln>
              <a:effectLst/>
            </p:spPr>
            <p:txBody>
              <a:bodyPr anchor="ctr">
                <a:spAutoFit/>
              </a:bodyPr>
              <a:lstStyle/>
              <a:p>
                <a:pPr defTabSz="960029">
                  <a:defRPr/>
                </a:pPr>
                <a:endParaRPr lang="en-US" sz="1890" kern="0">
                  <a:solidFill>
                    <a:prstClr val="black"/>
                  </a:solidFill>
                </a:endParaRPr>
              </a:p>
            </p:txBody>
          </p:sp>
          <p:sp>
            <p:nvSpPr>
              <p:cNvPr id="122" name="Oval 17">
                <a:extLst>
                  <a:ext uri="{FF2B5EF4-FFF2-40B4-BE49-F238E27FC236}">
                    <a16:creationId xmlns:a16="http://schemas.microsoft.com/office/drawing/2014/main" id="{CAFA7968-1E3A-49A4-BC30-0FC44CB41A2B}"/>
                  </a:ext>
                </a:extLst>
              </p:cNvPr>
              <p:cNvSpPr>
                <a:spLocks noChangeArrowheads="1"/>
              </p:cNvSpPr>
              <p:nvPr/>
            </p:nvSpPr>
            <p:spPr bwMode="auto">
              <a:xfrm>
                <a:off x="3437" y="1354"/>
                <a:ext cx="1602" cy="1566"/>
              </a:xfrm>
              <a:prstGeom prst="ellipse">
                <a:avLst/>
              </a:prstGeom>
              <a:noFill/>
              <a:ln w="9525" cap="rnd">
                <a:solidFill>
                  <a:sysClr val="windowText" lastClr="000000"/>
                </a:solidFill>
                <a:prstDash val="sysDot"/>
                <a:round/>
                <a:headEnd/>
                <a:tailEnd/>
              </a:ln>
              <a:effectLst/>
            </p:spPr>
            <p:txBody>
              <a:bodyPr wrap="none" anchor="ctr"/>
              <a:lstStyle/>
              <a:p>
                <a:pPr defTabSz="960029">
                  <a:defRPr/>
                </a:pPr>
                <a:endParaRPr lang="en-GB" sz="1890" kern="0">
                  <a:solidFill>
                    <a:prstClr val="black"/>
                  </a:solidFill>
                </a:endParaRPr>
              </a:p>
            </p:txBody>
          </p:sp>
          <p:sp>
            <p:nvSpPr>
              <p:cNvPr id="123" name="Oval 18">
                <a:extLst>
                  <a:ext uri="{FF2B5EF4-FFF2-40B4-BE49-F238E27FC236}">
                    <a16:creationId xmlns:a16="http://schemas.microsoft.com/office/drawing/2014/main" id="{95F051AE-1A3B-4B19-9CDA-4CCE041AE487}"/>
                  </a:ext>
                </a:extLst>
              </p:cNvPr>
              <p:cNvSpPr>
                <a:spLocks noChangeArrowheads="1"/>
              </p:cNvSpPr>
              <p:nvPr/>
            </p:nvSpPr>
            <p:spPr bwMode="auto">
              <a:xfrm>
                <a:off x="3127" y="1059"/>
                <a:ext cx="2222" cy="2156"/>
              </a:xfrm>
              <a:prstGeom prst="ellipse">
                <a:avLst/>
              </a:prstGeom>
              <a:noFill/>
              <a:ln w="9525" cap="rnd">
                <a:solidFill>
                  <a:sysClr val="windowText" lastClr="000000"/>
                </a:solidFill>
                <a:prstDash val="sysDot"/>
                <a:round/>
                <a:headEnd/>
                <a:tailEnd/>
              </a:ln>
              <a:effectLst/>
            </p:spPr>
            <p:txBody>
              <a:bodyPr wrap="none" anchor="ctr"/>
              <a:lstStyle/>
              <a:p>
                <a:pPr defTabSz="960029">
                  <a:defRPr/>
                </a:pPr>
                <a:endParaRPr lang="en-GB" sz="1890" kern="0">
                  <a:solidFill>
                    <a:prstClr val="black"/>
                  </a:solidFill>
                </a:endParaRPr>
              </a:p>
            </p:txBody>
          </p:sp>
          <p:sp>
            <p:nvSpPr>
              <p:cNvPr id="124" name="Oval 57">
                <a:extLst>
                  <a:ext uri="{FF2B5EF4-FFF2-40B4-BE49-F238E27FC236}">
                    <a16:creationId xmlns:a16="http://schemas.microsoft.com/office/drawing/2014/main" id="{D6CDBE43-8F85-4D60-ABDF-792B62CD0044}"/>
                  </a:ext>
                </a:extLst>
              </p:cNvPr>
              <p:cNvSpPr>
                <a:spLocks noChangeArrowheads="1"/>
              </p:cNvSpPr>
              <p:nvPr/>
            </p:nvSpPr>
            <p:spPr bwMode="auto">
              <a:xfrm>
                <a:off x="4195" y="1318"/>
                <a:ext cx="90" cy="86"/>
              </a:xfrm>
              <a:prstGeom prst="ellipse">
                <a:avLst/>
              </a:prstGeom>
              <a:gradFill rotWithShape="1">
                <a:gsLst>
                  <a:gs pos="0">
                    <a:srgbClr val="010066">
                      <a:gamma/>
                      <a:tint val="27451"/>
                      <a:invGamma/>
                    </a:srgbClr>
                  </a:gs>
                  <a:gs pos="100000">
                    <a:srgbClr val="010066"/>
                  </a:gs>
                </a:gsLst>
                <a:path path="shape">
                  <a:fillToRect l="50000" t="50000" r="50000" b="50000"/>
                </a:path>
              </a:gradFill>
              <a:ln w="9525">
                <a:noFill/>
                <a:round/>
                <a:headEnd/>
                <a:tailEnd/>
              </a:ln>
              <a:effectLst/>
            </p:spPr>
            <p:txBody>
              <a:bodyPr wrap="none" anchor="ctr"/>
              <a:lstStyle/>
              <a:p>
                <a:pPr defTabSz="960029">
                  <a:defRPr/>
                </a:pPr>
                <a:endParaRPr lang="en-US" sz="1890" kern="0">
                  <a:solidFill>
                    <a:prstClr val="black"/>
                  </a:solidFill>
                </a:endParaRPr>
              </a:p>
            </p:txBody>
          </p:sp>
          <p:sp>
            <p:nvSpPr>
              <p:cNvPr id="125" name="Oval 76">
                <a:extLst>
                  <a:ext uri="{FF2B5EF4-FFF2-40B4-BE49-F238E27FC236}">
                    <a16:creationId xmlns:a16="http://schemas.microsoft.com/office/drawing/2014/main" id="{4B83A855-BCB0-4819-AF94-17F8EA684E58}"/>
                  </a:ext>
                </a:extLst>
              </p:cNvPr>
              <p:cNvSpPr>
                <a:spLocks noChangeArrowheads="1"/>
              </p:cNvSpPr>
              <p:nvPr/>
            </p:nvSpPr>
            <p:spPr bwMode="auto">
              <a:xfrm>
                <a:off x="4191" y="2869"/>
                <a:ext cx="90" cy="86"/>
              </a:xfrm>
              <a:prstGeom prst="ellipse">
                <a:avLst/>
              </a:prstGeom>
              <a:gradFill rotWithShape="1">
                <a:gsLst>
                  <a:gs pos="0">
                    <a:srgbClr val="010066">
                      <a:gamma/>
                      <a:tint val="27451"/>
                      <a:invGamma/>
                    </a:srgbClr>
                  </a:gs>
                  <a:gs pos="100000">
                    <a:srgbClr val="010066"/>
                  </a:gs>
                </a:gsLst>
                <a:path path="shape">
                  <a:fillToRect l="50000" t="50000" r="50000" b="50000"/>
                </a:path>
              </a:gradFill>
              <a:ln w="9525">
                <a:noFill/>
                <a:round/>
                <a:headEnd/>
                <a:tailEnd/>
              </a:ln>
              <a:effectLst/>
            </p:spPr>
            <p:txBody>
              <a:bodyPr wrap="none" anchor="ctr"/>
              <a:lstStyle/>
              <a:p>
                <a:pPr defTabSz="960029">
                  <a:defRPr/>
                </a:pPr>
                <a:endParaRPr lang="en-US" sz="1890" kern="0">
                  <a:solidFill>
                    <a:prstClr val="black"/>
                  </a:solidFill>
                </a:endParaRPr>
              </a:p>
            </p:txBody>
          </p:sp>
          <p:sp>
            <p:nvSpPr>
              <p:cNvPr id="126" name="Oval 77">
                <a:extLst>
                  <a:ext uri="{FF2B5EF4-FFF2-40B4-BE49-F238E27FC236}">
                    <a16:creationId xmlns:a16="http://schemas.microsoft.com/office/drawing/2014/main" id="{5EC08719-8EF7-4F25-ADA4-1D9903960289}"/>
                  </a:ext>
                </a:extLst>
              </p:cNvPr>
              <p:cNvSpPr>
                <a:spLocks noChangeArrowheads="1"/>
              </p:cNvSpPr>
              <p:nvPr/>
            </p:nvSpPr>
            <p:spPr bwMode="auto">
              <a:xfrm>
                <a:off x="4048" y="1019"/>
                <a:ext cx="90" cy="86"/>
              </a:xfrm>
              <a:prstGeom prst="ellipse">
                <a:avLst/>
              </a:prstGeom>
              <a:gradFill rotWithShape="1">
                <a:gsLst>
                  <a:gs pos="0">
                    <a:srgbClr val="010066">
                      <a:gamma/>
                      <a:tint val="27451"/>
                      <a:invGamma/>
                    </a:srgbClr>
                  </a:gs>
                  <a:gs pos="100000">
                    <a:srgbClr val="010066"/>
                  </a:gs>
                </a:gsLst>
                <a:path path="shape">
                  <a:fillToRect l="50000" t="50000" r="50000" b="50000"/>
                </a:path>
              </a:gradFill>
              <a:ln w="9525">
                <a:noFill/>
                <a:round/>
                <a:headEnd/>
                <a:tailEnd/>
              </a:ln>
              <a:effectLst/>
            </p:spPr>
            <p:txBody>
              <a:bodyPr wrap="none" anchor="ctr"/>
              <a:lstStyle/>
              <a:p>
                <a:pPr defTabSz="960029">
                  <a:defRPr/>
                </a:pPr>
                <a:endParaRPr lang="en-GB" sz="1890" kern="0">
                  <a:solidFill>
                    <a:prstClr val="black"/>
                  </a:solidFill>
                </a:endParaRPr>
              </a:p>
            </p:txBody>
          </p:sp>
          <p:sp>
            <p:nvSpPr>
              <p:cNvPr id="127" name="Oval 78">
                <a:extLst>
                  <a:ext uri="{FF2B5EF4-FFF2-40B4-BE49-F238E27FC236}">
                    <a16:creationId xmlns:a16="http://schemas.microsoft.com/office/drawing/2014/main" id="{CC2D58E5-79F8-4533-9BE8-999D00C9906C}"/>
                  </a:ext>
                </a:extLst>
              </p:cNvPr>
              <p:cNvSpPr>
                <a:spLocks noChangeArrowheads="1"/>
              </p:cNvSpPr>
              <p:nvPr/>
            </p:nvSpPr>
            <p:spPr bwMode="auto">
              <a:xfrm>
                <a:off x="3086" y="2245"/>
                <a:ext cx="90" cy="86"/>
              </a:xfrm>
              <a:prstGeom prst="ellipse">
                <a:avLst/>
              </a:prstGeom>
              <a:gradFill rotWithShape="1">
                <a:gsLst>
                  <a:gs pos="0">
                    <a:srgbClr val="010066">
                      <a:gamma/>
                      <a:tint val="27451"/>
                      <a:invGamma/>
                    </a:srgbClr>
                  </a:gs>
                  <a:gs pos="100000">
                    <a:srgbClr val="010066"/>
                  </a:gs>
                </a:gsLst>
                <a:path path="shape">
                  <a:fillToRect l="50000" t="50000" r="50000" b="50000"/>
                </a:path>
              </a:gradFill>
              <a:ln w="9525">
                <a:noFill/>
                <a:round/>
                <a:headEnd/>
                <a:tailEnd/>
              </a:ln>
              <a:effectLst/>
            </p:spPr>
            <p:txBody>
              <a:bodyPr wrap="none" anchor="ctr"/>
              <a:lstStyle/>
              <a:p>
                <a:pPr defTabSz="960029">
                  <a:defRPr/>
                </a:pPr>
                <a:endParaRPr lang="en-US" sz="1890" kern="0">
                  <a:solidFill>
                    <a:prstClr val="black"/>
                  </a:solidFill>
                </a:endParaRPr>
              </a:p>
            </p:txBody>
          </p:sp>
          <p:sp>
            <p:nvSpPr>
              <p:cNvPr id="128" name="Oval 79">
                <a:extLst>
                  <a:ext uri="{FF2B5EF4-FFF2-40B4-BE49-F238E27FC236}">
                    <a16:creationId xmlns:a16="http://schemas.microsoft.com/office/drawing/2014/main" id="{04DABC3F-9A4E-4FF1-A41C-A96FCB245AF4}"/>
                  </a:ext>
                </a:extLst>
              </p:cNvPr>
              <p:cNvSpPr>
                <a:spLocks noChangeArrowheads="1"/>
              </p:cNvSpPr>
              <p:nvPr/>
            </p:nvSpPr>
            <p:spPr bwMode="auto">
              <a:xfrm>
                <a:off x="4333" y="3165"/>
                <a:ext cx="90" cy="86"/>
              </a:xfrm>
              <a:prstGeom prst="ellipse">
                <a:avLst/>
              </a:prstGeom>
              <a:gradFill rotWithShape="1">
                <a:gsLst>
                  <a:gs pos="0">
                    <a:srgbClr val="010066">
                      <a:gamma/>
                      <a:tint val="27451"/>
                      <a:invGamma/>
                    </a:srgbClr>
                  </a:gs>
                  <a:gs pos="100000">
                    <a:srgbClr val="010066"/>
                  </a:gs>
                </a:gsLst>
                <a:path path="shape">
                  <a:fillToRect l="50000" t="50000" r="50000" b="50000"/>
                </a:path>
              </a:gradFill>
              <a:ln w="9525">
                <a:noFill/>
                <a:round/>
                <a:headEnd/>
                <a:tailEnd/>
              </a:ln>
              <a:effectLst/>
            </p:spPr>
            <p:txBody>
              <a:bodyPr wrap="none" anchor="ctr"/>
              <a:lstStyle/>
              <a:p>
                <a:pPr defTabSz="960029">
                  <a:defRPr/>
                </a:pPr>
                <a:endParaRPr lang="en-US" sz="1890" kern="0">
                  <a:solidFill>
                    <a:prstClr val="black"/>
                  </a:solidFill>
                </a:endParaRPr>
              </a:p>
            </p:txBody>
          </p:sp>
          <p:sp>
            <p:nvSpPr>
              <p:cNvPr id="129" name="Oval 81">
                <a:extLst>
                  <a:ext uri="{FF2B5EF4-FFF2-40B4-BE49-F238E27FC236}">
                    <a16:creationId xmlns:a16="http://schemas.microsoft.com/office/drawing/2014/main" id="{52D89BFF-24DF-4DD6-8805-3E1E20D9F7BB}"/>
                  </a:ext>
                </a:extLst>
              </p:cNvPr>
              <p:cNvSpPr>
                <a:spLocks noChangeArrowheads="1"/>
              </p:cNvSpPr>
              <p:nvPr/>
            </p:nvSpPr>
            <p:spPr bwMode="auto">
              <a:xfrm>
                <a:off x="5300" y="1977"/>
                <a:ext cx="90" cy="86"/>
              </a:xfrm>
              <a:prstGeom prst="ellipse">
                <a:avLst/>
              </a:prstGeom>
              <a:gradFill rotWithShape="1">
                <a:gsLst>
                  <a:gs pos="0">
                    <a:srgbClr val="010066">
                      <a:gamma/>
                      <a:tint val="27451"/>
                      <a:invGamma/>
                    </a:srgbClr>
                  </a:gs>
                  <a:gs pos="100000">
                    <a:srgbClr val="010066"/>
                  </a:gs>
                </a:gsLst>
                <a:path path="shape">
                  <a:fillToRect l="50000" t="50000" r="50000" b="50000"/>
                </a:path>
              </a:gradFill>
              <a:ln w="9525">
                <a:noFill/>
                <a:round/>
                <a:headEnd/>
                <a:tailEnd/>
              </a:ln>
              <a:effectLst/>
            </p:spPr>
            <p:txBody>
              <a:bodyPr wrap="none" anchor="ctr"/>
              <a:lstStyle/>
              <a:p>
                <a:pPr defTabSz="960029">
                  <a:defRPr/>
                </a:pPr>
                <a:endParaRPr lang="en-US" sz="1890" kern="0">
                  <a:solidFill>
                    <a:prstClr val="black"/>
                  </a:solidFill>
                </a:endParaRPr>
              </a:p>
            </p:txBody>
          </p:sp>
        </p:grpSp>
        <p:grpSp>
          <p:nvGrpSpPr>
            <p:cNvPr id="80" name="Group 100">
              <a:extLst>
                <a:ext uri="{FF2B5EF4-FFF2-40B4-BE49-F238E27FC236}">
                  <a16:creationId xmlns:a16="http://schemas.microsoft.com/office/drawing/2014/main" id="{C2DAA19D-560A-41D3-A92B-FD2F8C005499}"/>
                </a:ext>
              </a:extLst>
            </p:cNvPr>
            <p:cNvGrpSpPr>
              <a:grpSpLocks/>
            </p:cNvGrpSpPr>
            <p:nvPr/>
          </p:nvGrpSpPr>
          <p:grpSpPr bwMode="auto">
            <a:xfrm>
              <a:off x="4899026" y="4608517"/>
              <a:ext cx="1912938" cy="601663"/>
              <a:chOff x="3086" y="2903"/>
              <a:chExt cx="1205" cy="379"/>
            </a:xfrm>
          </p:grpSpPr>
          <p:sp>
            <p:nvSpPr>
              <p:cNvPr id="119" name="Line 91">
                <a:extLst>
                  <a:ext uri="{FF2B5EF4-FFF2-40B4-BE49-F238E27FC236}">
                    <a16:creationId xmlns:a16="http://schemas.microsoft.com/office/drawing/2014/main" id="{762D0F40-4896-4253-A469-287F0193E5EA}"/>
                  </a:ext>
                </a:extLst>
              </p:cNvPr>
              <p:cNvSpPr>
                <a:spLocks noChangeShapeType="1"/>
              </p:cNvSpPr>
              <p:nvPr/>
            </p:nvSpPr>
            <p:spPr bwMode="auto">
              <a:xfrm flipV="1">
                <a:off x="3107" y="2903"/>
                <a:ext cx="1047" cy="379"/>
              </a:xfrm>
              <a:prstGeom prst="line">
                <a:avLst/>
              </a:prstGeom>
              <a:noFill/>
              <a:ln w="6350">
                <a:solidFill>
                  <a:sysClr val="windowText" lastClr="000000"/>
                </a:solidFill>
                <a:round/>
                <a:headEnd type="oval" w="sm" len="sm"/>
                <a:tailEnd type="stealth" w="med" len="med"/>
              </a:ln>
              <a:effectLst/>
            </p:spPr>
            <p:txBody>
              <a:bodyPr wrap="square">
                <a:spAutoFit/>
              </a:bodyPr>
              <a:lstStyle/>
              <a:p>
                <a:pPr defTabSz="960029">
                  <a:defRPr/>
                </a:pPr>
                <a:endParaRPr lang="en-US" sz="1890" kern="0">
                  <a:solidFill>
                    <a:prstClr val="black"/>
                  </a:solidFill>
                </a:endParaRPr>
              </a:p>
            </p:txBody>
          </p:sp>
          <p:sp>
            <p:nvSpPr>
              <p:cNvPr id="120" name="Line 92">
                <a:extLst>
                  <a:ext uri="{FF2B5EF4-FFF2-40B4-BE49-F238E27FC236}">
                    <a16:creationId xmlns:a16="http://schemas.microsoft.com/office/drawing/2014/main" id="{DC98D434-C4D4-4E2D-B74C-35012A831A6A}"/>
                  </a:ext>
                </a:extLst>
              </p:cNvPr>
              <p:cNvSpPr>
                <a:spLocks noChangeShapeType="1"/>
              </p:cNvSpPr>
              <p:nvPr/>
            </p:nvSpPr>
            <p:spPr bwMode="auto">
              <a:xfrm flipV="1">
                <a:off x="3086" y="3221"/>
                <a:ext cx="1205" cy="54"/>
              </a:xfrm>
              <a:prstGeom prst="line">
                <a:avLst/>
              </a:prstGeom>
              <a:noFill/>
              <a:ln w="6350">
                <a:solidFill>
                  <a:sysClr val="windowText" lastClr="000000"/>
                </a:solidFill>
                <a:round/>
                <a:headEnd type="oval" w="sm" len="sm"/>
                <a:tailEnd type="stealth" w="med" len="med"/>
              </a:ln>
              <a:effectLst/>
            </p:spPr>
            <p:txBody>
              <a:bodyPr wrap="square">
                <a:spAutoFit/>
              </a:bodyPr>
              <a:lstStyle/>
              <a:p>
                <a:pPr defTabSz="960029">
                  <a:defRPr/>
                </a:pPr>
                <a:endParaRPr lang="en-US" sz="1890" kern="0">
                  <a:solidFill>
                    <a:prstClr val="black"/>
                  </a:solidFill>
                </a:endParaRPr>
              </a:p>
            </p:txBody>
          </p:sp>
        </p:grpSp>
        <p:sp>
          <p:nvSpPr>
            <p:cNvPr id="87" name="Line 88">
              <a:extLst>
                <a:ext uri="{FF2B5EF4-FFF2-40B4-BE49-F238E27FC236}">
                  <a16:creationId xmlns:a16="http://schemas.microsoft.com/office/drawing/2014/main" id="{F57F3AB6-982F-43AB-9E55-966712F6FF95}"/>
                </a:ext>
              </a:extLst>
            </p:cNvPr>
            <p:cNvSpPr>
              <a:spLocks noChangeShapeType="1"/>
            </p:cNvSpPr>
            <p:nvPr/>
          </p:nvSpPr>
          <p:spPr bwMode="auto">
            <a:xfrm>
              <a:off x="4509723" y="3409950"/>
              <a:ext cx="1708512" cy="19052"/>
            </a:xfrm>
            <a:prstGeom prst="line">
              <a:avLst/>
            </a:prstGeom>
            <a:noFill/>
            <a:ln w="6350">
              <a:solidFill>
                <a:sysClr val="windowText" lastClr="000000"/>
              </a:solidFill>
              <a:round/>
              <a:headEnd type="oval" w="sm" len="sm"/>
              <a:tailEnd type="stealth" w="med" len="med"/>
            </a:ln>
            <a:effectLst/>
          </p:spPr>
          <p:txBody>
            <a:bodyPr wrap="square">
              <a:spAutoFit/>
            </a:bodyPr>
            <a:lstStyle/>
            <a:p>
              <a:pPr defTabSz="960029">
                <a:defRPr/>
              </a:pPr>
              <a:endParaRPr lang="en-US" sz="1890" kern="0">
                <a:solidFill>
                  <a:prstClr val="black"/>
                </a:solidFill>
              </a:endParaRPr>
            </a:p>
          </p:txBody>
        </p:sp>
        <p:grpSp>
          <p:nvGrpSpPr>
            <p:cNvPr id="88" name="Group 74">
              <a:extLst>
                <a:ext uri="{FF2B5EF4-FFF2-40B4-BE49-F238E27FC236}">
                  <a16:creationId xmlns:a16="http://schemas.microsoft.com/office/drawing/2014/main" id="{DB51E6FE-7AD6-4B90-9851-F57537923B99}"/>
                </a:ext>
              </a:extLst>
            </p:cNvPr>
            <p:cNvGrpSpPr>
              <a:grpSpLocks/>
            </p:cNvGrpSpPr>
            <p:nvPr/>
          </p:nvGrpSpPr>
          <p:grpSpPr bwMode="auto">
            <a:xfrm>
              <a:off x="6297613" y="3046413"/>
              <a:ext cx="863600" cy="757237"/>
              <a:chOff x="930" y="1916"/>
              <a:chExt cx="544" cy="477"/>
            </a:xfrm>
          </p:grpSpPr>
          <p:sp>
            <p:nvSpPr>
              <p:cNvPr id="89" name="Oval 72">
                <a:extLst>
                  <a:ext uri="{FF2B5EF4-FFF2-40B4-BE49-F238E27FC236}">
                    <a16:creationId xmlns:a16="http://schemas.microsoft.com/office/drawing/2014/main" id="{6846873F-D4B0-4E69-A075-8CA4347164D2}"/>
                  </a:ext>
                </a:extLst>
              </p:cNvPr>
              <p:cNvSpPr>
                <a:spLocks noChangeArrowheads="1"/>
              </p:cNvSpPr>
              <p:nvPr/>
            </p:nvSpPr>
            <p:spPr bwMode="auto">
              <a:xfrm>
                <a:off x="1111" y="1916"/>
                <a:ext cx="182" cy="175"/>
              </a:xfrm>
              <a:prstGeom prst="ellipse">
                <a:avLst/>
              </a:prstGeom>
              <a:gradFill rotWithShape="1">
                <a:gsLst>
                  <a:gs pos="0">
                    <a:srgbClr val="339966">
                      <a:gamma/>
                      <a:tint val="27451"/>
                      <a:invGamma/>
                    </a:srgbClr>
                  </a:gs>
                  <a:gs pos="100000">
                    <a:srgbClr val="339966"/>
                  </a:gs>
                </a:gsLst>
                <a:path path="shape">
                  <a:fillToRect l="50000" t="50000" r="50000" b="50000"/>
                </a:path>
              </a:gradFill>
              <a:ln w="9525">
                <a:noFill/>
                <a:round/>
                <a:headEnd/>
                <a:tailEnd/>
              </a:ln>
              <a:effectLst/>
            </p:spPr>
            <p:txBody>
              <a:bodyPr wrap="none" anchor="ctr"/>
              <a:lstStyle/>
              <a:p>
                <a:pPr defTabSz="960029">
                  <a:defRPr/>
                </a:pPr>
                <a:endParaRPr lang="en-US" sz="1890" kern="0">
                  <a:solidFill>
                    <a:prstClr val="black"/>
                  </a:solidFill>
                </a:endParaRPr>
              </a:p>
            </p:txBody>
          </p:sp>
          <p:sp>
            <p:nvSpPr>
              <p:cNvPr id="90" name="Oval 62">
                <a:extLst>
                  <a:ext uri="{FF2B5EF4-FFF2-40B4-BE49-F238E27FC236}">
                    <a16:creationId xmlns:a16="http://schemas.microsoft.com/office/drawing/2014/main" id="{EB146F42-8C82-4D98-AF5F-17547ED30120}"/>
                  </a:ext>
                </a:extLst>
              </p:cNvPr>
              <p:cNvSpPr>
                <a:spLocks noChangeArrowheads="1"/>
              </p:cNvSpPr>
              <p:nvPr/>
            </p:nvSpPr>
            <p:spPr bwMode="auto">
              <a:xfrm>
                <a:off x="930" y="2069"/>
                <a:ext cx="181" cy="174"/>
              </a:xfrm>
              <a:prstGeom prst="ellipse">
                <a:avLst/>
              </a:prstGeom>
              <a:gradFill rotWithShape="0">
                <a:gsLst>
                  <a:gs pos="0">
                    <a:srgbClr val="FF0000">
                      <a:gamma/>
                      <a:tint val="27451"/>
                      <a:invGamma/>
                    </a:srgbClr>
                  </a:gs>
                  <a:gs pos="100000">
                    <a:srgbClr val="FF0000"/>
                  </a:gs>
                </a:gsLst>
                <a:path path="shape">
                  <a:fillToRect l="50000" t="50000" r="50000" b="50000"/>
                </a:path>
              </a:gradFill>
              <a:ln w="9525">
                <a:noFill/>
                <a:round/>
                <a:headEnd/>
                <a:tailEnd/>
              </a:ln>
              <a:effectLst/>
            </p:spPr>
            <p:txBody>
              <a:bodyPr wrap="none" anchor="ctr"/>
              <a:lstStyle/>
              <a:p>
                <a:pPr defTabSz="960029">
                  <a:defRPr/>
                </a:pPr>
                <a:endParaRPr lang="en-US" sz="1890" kern="0">
                  <a:solidFill>
                    <a:prstClr val="black"/>
                  </a:solidFill>
                </a:endParaRPr>
              </a:p>
            </p:txBody>
          </p:sp>
          <p:sp>
            <p:nvSpPr>
              <p:cNvPr id="91" name="Oval 69">
                <a:extLst>
                  <a:ext uri="{FF2B5EF4-FFF2-40B4-BE49-F238E27FC236}">
                    <a16:creationId xmlns:a16="http://schemas.microsoft.com/office/drawing/2014/main" id="{FF5308D5-8D70-40EA-88ED-2CA94EBCAFE7}"/>
                  </a:ext>
                </a:extLst>
              </p:cNvPr>
              <p:cNvSpPr>
                <a:spLocks noChangeArrowheads="1"/>
              </p:cNvSpPr>
              <p:nvPr/>
            </p:nvSpPr>
            <p:spPr bwMode="auto">
              <a:xfrm>
                <a:off x="1111" y="2072"/>
                <a:ext cx="182" cy="175"/>
              </a:xfrm>
              <a:prstGeom prst="ellipse">
                <a:avLst/>
              </a:prstGeom>
              <a:gradFill rotWithShape="1">
                <a:gsLst>
                  <a:gs pos="0">
                    <a:srgbClr val="339966">
                      <a:gamma/>
                      <a:tint val="27451"/>
                      <a:invGamma/>
                    </a:srgbClr>
                  </a:gs>
                  <a:gs pos="100000">
                    <a:srgbClr val="339966"/>
                  </a:gs>
                </a:gsLst>
                <a:path path="shape">
                  <a:fillToRect l="50000" t="50000" r="50000" b="50000"/>
                </a:path>
              </a:gradFill>
              <a:ln w="9525">
                <a:noFill/>
                <a:round/>
                <a:headEnd/>
                <a:tailEnd/>
              </a:ln>
              <a:effectLst/>
            </p:spPr>
            <p:txBody>
              <a:bodyPr wrap="none" anchor="ctr"/>
              <a:lstStyle/>
              <a:p>
                <a:pPr defTabSz="960029">
                  <a:defRPr/>
                </a:pPr>
                <a:endParaRPr lang="en-US" sz="1890" kern="0">
                  <a:solidFill>
                    <a:prstClr val="black"/>
                  </a:solidFill>
                </a:endParaRPr>
              </a:p>
            </p:txBody>
          </p:sp>
          <p:sp>
            <p:nvSpPr>
              <p:cNvPr id="92" name="Oval 66">
                <a:extLst>
                  <a:ext uri="{FF2B5EF4-FFF2-40B4-BE49-F238E27FC236}">
                    <a16:creationId xmlns:a16="http://schemas.microsoft.com/office/drawing/2014/main" id="{7B6917F6-84F6-4F43-A61B-D5DEE4F6D479}"/>
                  </a:ext>
                </a:extLst>
              </p:cNvPr>
              <p:cNvSpPr>
                <a:spLocks noChangeArrowheads="1"/>
              </p:cNvSpPr>
              <p:nvPr/>
            </p:nvSpPr>
            <p:spPr bwMode="auto">
              <a:xfrm>
                <a:off x="976" y="1933"/>
                <a:ext cx="181" cy="174"/>
              </a:xfrm>
              <a:prstGeom prst="ellipse">
                <a:avLst/>
              </a:prstGeom>
              <a:gradFill rotWithShape="0">
                <a:gsLst>
                  <a:gs pos="0">
                    <a:srgbClr val="FF0000">
                      <a:gamma/>
                      <a:tint val="27451"/>
                      <a:invGamma/>
                    </a:srgbClr>
                  </a:gs>
                  <a:gs pos="100000">
                    <a:srgbClr val="FF0000"/>
                  </a:gs>
                </a:gsLst>
                <a:path path="shape">
                  <a:fillToRect l="50000" t="50000" r="50000" b="50000"/>
                </a:path>
              </a:gradFill>
              <a:ln w="9525">
                <a:noFill/>
                <a:round/>
                <a:headEnd/>
                <a:tailEnd/>
              </a:ln>
              <a:effectLst/>
            </p:spPr>
            <p:txBody>
              <a:bodyPr wrap="none" anchor="ctr"/>
              <a:lstStyle/>
              <a:p>
                <a:pPr defTabSz="960029">
                  <a:defRPr/>
                </a:pPr>
                <a:endParaRPr lang="en-US" sz="1890" kern="0">
                  <a:solidFill>
                    <a:prstClr val="black"/>
                  </a:solidFill>
                </a:endParaRPr>
              </a:p>
            </p:txBody>
          </p:sp>
          <p:sp>
            <p:nvSpPr>
              <p:cNvPr id="93" name="Oval 71">
                <a:extLst>
                  <a:ext uri="{FF2B5EF4-FFF2-40B4-BE49-F238E27FC236}">
                    <a16:creationId xmlns:a16="http://schemas.microsoft.com/office/drawing/2014/main" id="{9486DD2A-7A06-4A02-9F93-EF1425AD9F4B}"/>
                  </a:ext>
                </a:extLst>
              </p:cNvPr>
              <p:cNvSpPr>
                <a:spLocks noChangeArrowheads="1"/>
              </p:cNvSpPr>
              <p:nvPr/>
            </p:nvSpPr>
            <p:spPr bwMode="auto">
              <a:xfrm>
                <a:off x="975" y="1985"/>
                <a:ext cx="182" cy="175"/>
              </a:xfrm>
              <a:prstGeom prst="ellipse">
                <a:avLst/>
              </a:prstGeom>
              <a:gradFill rotWithShape="1">
                <a:gsLst>
                  <a:gs pos="0">
                    <a:srgbClr val="339966">
                      <a:gamma/>
                      <a:tint val="27451"/>
                      <a:invGamma/>
                    </a:srgbClr>
                  </a:gs>
                  <a:gs pos="100000">
                    <a:srgbClr val="339966"/>
                  </a:gs>
                </a:gsLst>
                <a:path path="shape">
                  <a:fillToRect l="50000" t="50000" r="50000" b="50000"/>
                </a:path>
              </a:gradFill>
              <a:ln w="9525">
                <a:noFill/>
                <a:round/>
                <a:headEnd/>
                <a:tailEnd/>
              </a:ln>
              <a:effectLst/>
            </p:spPr>
            <p:txBody>
              <a:bodyPr wrap="none" anchor="ctr"/>
              <a:lstStyle/>
              <a:p>
                <a:pPr defTabSz="960029">
                  <a:defRPr/>
                </a:pPr>
                <a:endParaRPr lang="en-US" sz="1890" kern="0">
                  <a:solidFill>
                    <a:prstClr val="black"/>
                  </a:solidFill>
                </a:endParaRPr>
              </a:p>
            </p:txBody>
          </p:sp>
          <p:sp>
            <p:nvSpPr>
              <p:cNvPr id="94" name="Oval 54">
                <a:extLst>
                  <a:ext uri="{FF2B5EF4-FFF2-40B4-BE49-F238E27FC236}">
                    <a16:creationId xmlns:a16="http://schemas.microsoft.com/office/drawing/2014/main" id="{AFE99895-59EF-45CA-9964-2E4B5248BA95}"/>
                  </a:ext>
                </a:extLst>
              </p:cNvPr>
              <p:cNvSpPr>
                <a:spLocks noChangeArrowheads="1"/>
              </p:cNvSpPr>
              <p:nvPr/>
            </p:nvSpPr>
            <p:spPr bwMode="auto">
              <a:xfrm>
                <a:off x="1111" y="2218"/>
                <a:ext cx="182" cy="175"/>
              </a:xfrm>
              <a:prstGeom prst="ellipse">
                <a:avLst/>
              </a:prstGeom>
              <a:gradFill rotWithShape="1">
                <a:gsLst>
                  <a:gs pos="0">
                    <a:srgbClr val="339966">
                      <a:gamma/>
                      <a:tint val="27451"/>
                      <a:invGamma/>
                    </a:srgbClr>
                  </a:gs>
                  <a:gs pos="100000">
                    <a:srgbClr val="339966"/>
                  </a:gs>
                </a:gsLst>
                <a:path path="shape">
                  <a:fillToRect l="50000" t="50000" r="50000" b="50000"/>
                </a:path>
              </a:gradFill>
              <a:ln w="9525">
                <a:noFill/>
                <a:round/>
                <a:headEnd/>
                <a:tailEnd/>
              </a:ln>
              <a:effectLst/>
            </p:spPr>
            <p:txBody>
              <a:bodyPr wrap="none" anchor="ctr"/>
              <a:lstStyle/>
              <a:p>
                <a:pPr defTabSz="960029">
                  <a:defRPr/>
                </a:pPr>
                <a:endParaRPr lang="en-US" sz="1890" kern="0">
                  <a:solidFill>
                    <a:prstClr val="black"/>
                  </a:solidFill>
                </a:endParaRPr>
              </a:p>
            </p:txBody>
          </p:sp>
          <p:sp>
            <p:nvSpPr>
              <p:cNvPr id="95" name="Oval 65">
                <a:extLst>
                  <a:ext uri="{FF2B5EF4-FFF2-40B4-BE49-F238E27FC236}">
                    <a16:creationId xmlns:a16="http://schemas.microsoft.com/office/drawing/2014/main" id="{62D8036F-18C8-4AD4-9942-1DB177C69BCA}"/>
                  </a:ext>
                </a:extLst>
              </p:cNvPr>
              <p:cNvSpPr>
                <a:spLocks noChangeArrowheads="1"/>
              </p:cNvSpPr>
              <p:nvPr/>
            </p:nvSpPr>
            <p:spPr bwMode="auto">
              <a:xfrm>
                <a:off x="976" y="2205"/>
                <a:ext cx="181" cy="174"/>
              </a:xfrm>
              <a:prstGeom prst="ellipse">
                <a:avLst/>
              </a:prstGeom>
              <a:gradFill rotWithShape="0">
                <a:gsLst>
                  <a:gs pos="0">
                    <a:srgbClr val="FF0000">
                      <a:gamma/>
                      <a:tint val="27451"/>
                      <a:invGamma/>
                    </a:srgbClr>
                  </a:gs>
                  <a:gs pos="100000">
                    <a:srgbClr val="FF0000"/>
                  </a:gs>
                </a:gsLst>
                <a:path path="shape">
                  <a:fillToRect l="50000" t="50000" r="50000" b="50000"/>
                </a:path>
              </a:gradFill>
              <a:ln w="9525">
                <a:noFill/>
                <a:round/>
                <a:headEnd/>
                <a:tailEnd/>
              </a:ln>
              <a:effectLst/>
            </p:spPr>
            <p:txBody>
              <a:bodyPr wrap="none" anchor="ctr"/>
              <a:lstStyle/>
              <a:p>
                <a:pPr defTabSz="960029">
                  <a:defRPr/>
                </a:pPr>
                <a:endParaRPr lang="en-US" sz="1890" kern="0">
                  <a:solidFill>
                    <a:prstClr val="black"/>
                  </a:solidFill>
                </a:endParaRPr>
              </a:p>
            </p:txBody>
          </p:sp>
          <p:sp>
            <p:nvSpPr>
              <p:cNvPr id="96" name="Oval 63">
                <a:extLst>
                  <a:ext uri="{FF2B5EF4-FFF2-40B4-BE49-F238E27FC236}">
                    <a16:creationId xmlns:a16="http://schemas.microsoft.com/office/drawing/2014/main" id="{CB4775B2-848A-49C0-915E-D423F5511793}"/>
                  </a:ext>
                </a:extLst>
              </p:cNvPr>
              <p:cNvSpPr>
                <a:spLocks noChangeArrowheads="1"/>
              </p:cNvSpPr>
              <p:nvPr/>
            </p:nvSpPr>
            <p:spPr bwMode="auto">
              <a:xfrm>
                <a:off x="1247" y="2205"/>
                <a:ext cx="181" cy="174"/>
              </a:xfrm>
              <a:prstGeom prst="ellipse">
                <a:avLst/>
              </a:prstGeom>
              <a:gradFill rotWithShape="0">
                <a:gsLst>
                  <a:gs pos="0">
                    <a:srgbClr val="FF0000">
                      <a:gamma/>
                      <a:tint val="27451"/>
                      <a:invGamma/>
                    </a:srgbClr>
                  </a:gs>
                  <a:gs pos="100000">
                    <a:srgbClr val="FF0000"/>
                  </a:gs>
                </a:gsLst>
                <a:path path="shape">
                  <a:fillToRect l="50000" t="50000" r="50000" b="50000"/>
                </a:path>
              </a:gradFill>
              <a:ln w="9525">
                <a:noFill/>
                <a:round/>
                <a:headEnd/>
                <a:tailEnd/>
              </a:ln>
              <a:effectLst/>
            </p:spPr>
            <p:txBody>
              <a:bodyPr wrap="none" anchor="ctr"/>
              <a:lstStyle/>
              <a:p>
                <a:pPr defTabSz="960029">
                  <a:defRPr/>
                </a:pPr>
                <a:endParaRPr lang="en-US" sz="1890" kern="0">
                  <a:solidFill>
                    <a:prstClr val="black"/>
                  </a:solidFill>
                </a:endParaRPr>
              </a:p>
            </p:txBody>
          </p:sp>
          <p:sp>
            <p:nvSpPr>
              <p:cNvPr id="106" name="Oval 68">
                <a:extLst>
                  <a:ext uri="{FF2B5EF4-FFF2-40B4-BE49-F238E27FC236}">
                    <a16:creationId xmlns:a16="http://schemas.microsoft.com/office/drawing/2014/main" id="{E1C89FDC-45A0-4BA3-9C97-BCE855053E0A}"/>
                  </a:ext>
                </a:extLst>
              </p:cNvPr>
              <p:cNvSpPr>
                <a:spLocks noChangeArrowheads="1"/>
              </p:cNvSpPr>
              <p:nvPr/>
            </p:nvSpPr>
            <p:spPr bwMode="auto">
              <a:xfrm>
                <a:off x="1202" y="2145"/>
                <a:ext cx="182" cy="175"/>
              </a:xfrm>
              <a:prstGeom prst="ellipse">
                <a:avLst/>
              </a:prstGeom>
              <a:gradFill rotWithShape="1">
                <a:gsLst>
                  <a:gs pos="0">
                    <a:srgbClr val="339966">
                      <a:gamma/>
                      <a:tint val="27451"/>
                      <a:invGamma/>
                    </a:srgbClr>
                  </a:gs>
                  <a:gs pos="100000">
                    <a:srgbClr val="339966"/>
                  </a:gs>
                </a:gsLst>
                <a:path path="shape">
                  <a:fillToRect l="50000" t="50000" r="50000" b="50000"/>
                </a:path>
              </a:gradFill>
              <a:ln w="9525">
                <a:noFill/>
                <a:round/>
                <a:headEnd/>
                <a:tailEnd/>
              </a:ln>
              <a:effectLst/>
            </p:spPr>
            <p:txBody>
              <a:bodyPr wrap="none" anchor="ctr"/>
              <a:lstStyle/>
              <a:p>
                <a:pPr defTabSz="960029">
                  <a:defRPr/>
                </a:pPr>
                <a:endParaRPr lang="en-US" sz="1890" kern="0">
                  <a:solidFill>
                    <a:prstClr val="black"/>
                  </a:solidFill>
                </a:endParaRPr>
              </a:p>
            </p:txBody>
          </p:sp>
          <p:sp>
            <p:nvSpPr>
              <p:cNvPr id="112" name="Oval 73">
                <a:extLst>
                  <a:ext uri="{FF2B5EF4-FFF2-40B4-BE49-F238E27FC236}">
                    <a16:creationId xmlns:a16="http://schemas.microsoft.com/office/drawing/2014/main" id="{907E96D2-B0DB-41E6-B40E-D66243B0BFBE}"/>
                  </a:ext>
                </a:extLst>
              </p:cNvPr>
              <p:cNvSpPr>
                <a:spLocks noChangeArrowheads="1"/>
              </p:cNvSpPr>
              <p:nvPr/>
            </p:nvSpPr>
            <p:spPr bwMode="auto">
              <a:xfrm>
                <a:off x="1247" y="1985"/>
                <a:ext cx="182" cy="175"/>
              </a:xfrm>
              <a:prstGeom prst="ellipse">
                <a:avLst/>
              </a:prstGeom>
              <a:gradFill rotWithShape="1">
                <a:gsLst>
                  <a:gs pos="0">
                    <a:srgbClr val="339966">
                      <a:gamma/>
                      <a:tint val="27451"/>
                      <a:invGamma/>
                    </a:srgbClr>
                  </a:gs>
                  <a:gs pos="100000">
                    <a:srgbClr val="339966"/>
                  </a:gs>
                </a:gsLst>
                <a:path path="shape">
                  <a:fillToRect l="50000" t="50000" r="50000" b="50000"/>
                </a:path>
              </a:gradFill>
              <a:ln w="9525">
                <a:noFill/>
                <a:round/>
                <a:headEnd/>
                <a:tailEnd/>
              </a:ln>
              <a:effectLst/>
            </p:spPr>
            <p:txBody>
              <a:bodyPr wrap="none" anchor="ctr"/>
              <a:lstStyle/>
              <a:p>
                <a:pPr defTabSz="960029">
                  <a:defRPr/>
                </a:pPr>
                <a:endParaRPr lang="en-US" sz="1890" kern="0">
                  <a:solidFill>
                    <a:prstClr val="black"/>
                  </a:solidFill>
                </a:endParaRPr>
              </a:p>
            </p:txBody>
          </p:sp>
          <p:sp>
            <p:nvSpPr>
              <p:cNvPr id="115" name="Oval 67">
                <a:extLst>
                  <a:ext uri="{FF2B5EF4-FFF2-40B4-BE49-F238E27FC236}">
                    <a16:creationId xmlns:a16="http://schemas.microsoft.com/office/drawing/2014/main" id="{CE022432-1C87-432D-805B-DBFD620C329E}"/>
                  </a:ext>
                </a:extLst>
              </p:cNvPr>
              <p:cNvSpPr>
                <a:spLocks noChangeArrowheads="1"/>
              </p:cNvSpPr>
              <p:nvPr/>
            </p:nvSpPr>
            <p:spPr bwMode="auto">
              <a:xfrm>
                <a:off x="1247" y="1933"/>
                <a:ext cx="181" cy="174"/>
              </a:xfrm>
              <a:prstGeom prst="ellipse">
                <a:avLst/>
              </a:prstGeom>
              <a:gradFill rotWithShape="0">
                <a:gsLst>
                  <a:gs pos="0">
                    <a:srgbClr val="FF0000">
                      <a:gamma/>
                      <a:tint val="27451"/>
                      <a:invGamma/>
                    </a:srgbClr>
                  </a:gs>
                  <a:gs pos="100000">
                    <a:srgbClr val="FF0000"/>
                  </a:gs>
                </a:gsLst>
                <a:path path="shape">
                  <a:fillToRect l="50000" t="50000" r="50000" b="50000"/>
                </a:path>
              </a:gradFill>
              <a:ln w="9525">
                <a:noFill/>
                <a:round/>
                <a:headEnd/>
                <a:tailEnd/>
              </a:ln>
              <a:effectLst/>
            </p:spPr>
            <p:txBody>
              <a:bodyPr wrap="none" anchor="ctr"/>
              <a:lstStyle/>
              <a:p>
                <a:pPr defTabSz="960029">
                  <a:defRPr/>
                </a:pPr>
                <a:endParaRPr lang="en-US" sz="1890" kern="0">
                  <a:solidFill>
                    <a:prstClr val="black"/>
                  </a:solidFill>
                </a:endParaRPr>
              </a:p>
            </p:txBody>
          </p:sp>
          <p:sp>
            <p:nvSpPr>
              <p:cNvPr id="116" name="Oval 70">
                <a:extLst>
                  <a:ext uri="{FF2B5EF4-FFF2-40B4-BE49-F238E27FC236}">
                    <a16:creationId xmlns:a16="http://schemas.microsoft.com/office/drawing/2014/main" id="{1C4AEBFE-EE57-455B-B11F-07F76B7708AE}"/>
                  </a:ext>
                </a:extLst>
              </p:cNvPr>
              <p:cNvSpPr>
                <a:spLocks noChangeArrowheads="1"/>
              </p:cNvSpPr>
              <p:nvPr/>
            </p:nvSpPr>
            <p:spPr bwMode="auto">
              <a:xfrm>
                <a:off x="1020" y="2145"/>
                <a:ext cx="182" cy="175"/>
              </a:xfrm>
              <a:prstGeom prst="ellipse">
                <a:avLst/>
              </a:prstGeom>
              <a:gradFill rotWithShape="1">
                <a:gsLst>
                  <a:gs pos="0">
                    <a:srgbClr val="339966">
                      <a:gamma/>
                      <a:tint val="27451"/>
                      <a:invGamma/>
                    </a:srgbClr>
                  </a:gs>
                  <a:gs pos="100000">
                    <a:srgbClr val="339966"/>
                  </a:gs>
                </a:gsLst>
                <a:path path="shape">
                  <a:fillToRect l="50000" t="50000" r="50000" b="50000"/>
                </a:path>
              </a:gradFill>
              <a:ln w="9525">
                <a:noFill/>
                <a:round/>
                <a:headEnd/>
                <a:tailEnd/>
              </a:ln>
              <a:effectLst/>
            </p:spPr>
            <p:txBody>
              <a:bodyPr wrap="none" anchor="ctr"/>
              <a:lstStyle/>
              <a:p>
                <a:pPr defTabSz="960029">
                  <a:defRPr/>
                </a:pPr>
                <a:endParaRPr lang="en-US" sz="1890" kern="0">
                  <a:solidFill>
                    <a:prstClr val="black"/>
                  </a:solidFill>
                </a:endParaRPr>
              </a:p>
            </p:txBody>
          </p:sp>
          <p:sp>
            <p:nvSpPr>
              <p:cNvPr id="117" name="Oval 64">
                <a:extLst>
                  <a:ext uri="{FF2B5EF4-FFF2-40B4-BE49-F238E27FC236}">
                    <a16:creationId xmlns:a16="http://schemas.microsoft.com/office/drawing/2014/main" id="{CB170904-2FD8-4C7E-BB35-5C137FEFC3BE}"/>
                  </a:ext>
                </a:extLst>
              </p:cNvPr>
              <p:cNvSpPr>
                <a:spLocks noChangeArrowheads="1"/>
              </p:cNvSpPr>
              <p:nvPr/>
            </p:nvSpPr>
            <p:spPr bwMode="auto">
              <a:xfrm>
                <a:off x="1075" y="2043"/>
                <a:ext cx="181" cy="174"/>
              </a:xfrm>
              <a:prstGeom prst="ellipse">
                <a:avLst/>
              </a:prstGeom>
              <a:gradFill rotWithShape="0">
                <a:gsLst>
                  <a:gs pos="0">
                    <a:srgbClr val="FF0000">
                      <a:gamma/>
                      <a:tint val="27451"/>
                      <a:invGamma/>
                    </a:srgbClr>
                  </a:gs>
                  <a:gs pos="100000">
                    <a:srgbClr val="FF0000"/>
                  </a:gs>
                </a:gsLst>
                <a:path path="shape">
                  <a:fillToRect l="50000" t="50000" r="50000" b="50000"/>
                </a:path>
              </a:gradFill>
              <a:ln w="9525">
                <a:noFill/>
                <a:round/>
                <a:headEnd/>
                <a:tailEnd/>
              </a:ln>
              <a:effectLst/>
            </p:spPr>
            <p:txBody>
              <a:bodyPr wrap="none" anchor="ctr"/>
              <a:lstStyle/>
              <a:p>
                <a:pPr defTabSz="960029">
                  <a:defRPr/>
                </a:pPr>
                <a:endParaRPr lang="en-US" sz="1890" kern="0">
                  <a:solidFill>
                    <a:prstClr val="black"/>
                  </a:solidFill>
                </a:endParaRPr>
              </a:p>
            </p:txBody>
          </p:sp>
          <p:sp>
            <p:nvSpPr>
              <p:cNvPr id="118" name="Oval 60">
                <a:extLst>
                  <a:ext uri="{FF2B5EF4-FFF2-40B4-BE49-F238E27FC236}">
                    <a16:creationId xmlns:a16="http://schemas.microsoft.com/office/drawing/2014/main" id="{6476CDEB-77C6-4FF1-AAD6-C8C7B8ED606B}"/>
                  </a:ext>
                </a:extLst>
              </p:cNvPr>
              <p:cNvSpPr>
                <a:spLocks noChangeArrowheads="1"/>
              </p:cNvSpPr>
              <p:nvPr/>
            </p:nvSpPr>
            <p:spPr bwMode="auto">
              <a:xfrm>
                <a:off x="1293" y="2069"/>
                <a:ext cx="181" cy="174"/>
              </a:xfrm>
              <a:prstGeom prst="ellipse">
                <a:avLst/>
              </a:prstGeom>
              <a:gradFill rotWithShape="0">
                <a:gsLst>
                  <a:gs pos="0">
                    <a:srgbClr val="FF0000">
                      <a:gamma/>
                      <a:tint val="27451"/>
                      <a:invGamma/>
                    </a:srgbClr>
                  </a:gs>
                  <a:gs pos="100000">
                    <a:srgbClr val="FF0000"/>
                  </a:gs>
                </a:gsLst>
                <a:path path="shape">
                  <a:fillToRect l="50000" t="50000" r="50000" b="50000"/>
                </a:path>
              </a:gradFill>
              <a:ln w="9525">
                <a:noFill/>
                <a:round/>
                <a:headEnd/>
                <a:tailEnd/>
              </a:ln>
              <a:effectLst/>
            </p:spPr>
            <p:txBody>
              <a:bodyPr wrap="none" anchor="ctr"/>
              <a:lstStyle/>
              <a:p>
                <a:pPr defTabSz="960029">
                  <a:defRPr/>
                </a:pPr>
                <a:endParaRPr lang="en-US" sz="1890" kern="0">
                  <a:solidFill>
                    <a:prstClr val="black"/>
                  </a:solidFill>
                </a:endParaRPr>
              </a:p>
            </p:txBody>
          </p:sp>
        </p:grpSp>
      </p:grpSp>
      <p:pic>
        <p:nvPicPr>
          <p:cNvPr id="14" name="Picture 13">
            <a:extLst>
              <a:ext uri="{FF2B5EF4-FFF2-40B4-BE49-F238E27FC236}">
                <a16:creationId xmlns:a16="http://schemas.microsoft.com/office/drawing/2014/main" id="{104721F3-8141-4D91-9ED2-7AA439B991D6}"/>
              </a:ext>
            </a:extLst>
          </p:cNvPr>
          <p:cNvPicPr>
            <a:picLocks noChangeAspect="1"/>
          </p:cNvPicPr>
          <p:nvPr/>
        </p:nvPicPr>
        <p:blipFill>
          <a:blip r:embed="rId4"/>
          <a:stretch>
            <a:fillRect/>
          </a:stretch>
        </p:blipFill>
        <p:spPr>
          <a:xfrm>
            <a:off x="2842088" y="2514643"/>
            <a:ext cx="2050379" cy="1160068"/>
          </a:xfrm>
          <a:prstGeom prst="rect">
            <a:avLst/>
          </a:prstGeom>
        </p:spPr>
      </p:pic>
      <p:sp>
        <p:nvSpPr>
          <p:cNvPr id="15" name="TextBox 14">
            <a:extLst>
              <a:ext uri="{FF2B5EF4-FFF2-40B4-BE49-F238E27FC236}">
                <a16:creationId xmlns:a16="http://schemas.microsoft.com/office/drawing/2014/main" id="{39D90214-DE9F-455A-AA97-7934F279FF71}"/>
              </a:ext>
            </a:extLst>
          </p:cNvPr>
          <p:cNvSpPr txBox="1"/>
          <p:nvPr/>
        </p:nvSpPr>
        <p:spPr>
          <a:xfrm>
            <a:off x="343491" y="2157957"/>
            <a:ext cx="1299332" cy="867930"/>
          </a:xfrm>
          <a:prstGeom prst="rect">
            <a:avLst/>
          </a:prstGeom>
          <a:noFill/>
        </p:spPr>
        <p:txBody>
          <a:bodyPr wrap="square" rtlCol="0">
            <a:spAutoFit/>
          </a:bodyPr>
          <a:lstStyle/>
          <a:p>
            <a:r>
              <a:rPr lang="en-GB" sz="1260" dirty="0"/>
              <a:t>Protons and neutrons are found in the nucleus</a:t>
            </a:r>
          </a:p>
        </p:txBody>
      </p:sp>
      <p:sp>
        <p:nvSpPr>
          <p:cNvPr id="131" name="TextBox 130">
            <a:extLst>
              <a:ext uri="{FF2B5EF4-FFF2-40B4-BE49-F238E27FC236}">
                <a16:creationId xmlns:a16="http://schemas.microsoft.com/office/drawing/2014/main" id="{A7301142-5BE3-4F01-B137-C0783A3D5BD5}"/>
              </a:ext>
            </a:extLst>
          </p:cNvPr>
          <p:cNvSpPr txBox="1"/>
          <p:nvPr/>
        </p:nvSpPr>
        <p:spPr>
          <a:xfrm>
            <a:off x="350155" y="3254991"/>
            <a:ext cx="1410243" cy="480131"/>
          </a:xfrm>
          <a:prstGeom prst="rect">
            <a:avLst/>
          </a:prstGeom>
          <a:noFill/>
        </p:spPr>
        <p:txBody>
          <a:bodyPr wrap="square" rtlCol="0">
            <a:spAutoFit/>
          </a:bodyPr>
          <a:lstStyle/>
          <a:p>
            <a:r>
              <a:rPr lang="en-GB" sz="1260" dirty="0"/>
              <a:t>Electrons are found in shells</a:t>
            </a:r>
          </a:p>
        </p:txBody>
      </p:sp>
      <p:sp>
        <p:nvSpPr>
          <p:cNvPr id="132" name="TextBox 131">
            <a:extLst>
              <a:ext uri="{FF2B5EF4-FFF2-40B4-BE49-F238E27FC236}">
                <a16:creationId xmlns:a16="http://schemas.microsoft.com/office/drawing/2014/main" id="{E8AEB2A3-B0CB-497E-8B0F-E4AB4A81F934}"/>
              </a:ext>
            </a:extLst>
          </p:cNvPr>
          <p:cNvSpPr txBox="1"/>
          <p:nvPr/>
        </p:nvSpPr>
        <p:spPr>
          <a:xfrm>
            <a:off x="2547170" y="1922757"/>
            <a:ext cx="2285181" cy="480131"/>
          </a:xfrm>
          <a:prstGeom prst="rect">
            <a:avLst/>
          </a:prstGeom>
          <a:noFill/>
        </p:spPr>
        <p:txBody>
          <a:bodyPr wrap="square" rtlCol="0">
            <a:spAutoFit/>
          </a:bodyPr>
          <a:lstStyle/>
          <a:p>
            <a:r>
              <a:rPr lang="en-GB" sz="1260" dirty="0"/>
              <a:t>Protons neutrons and electrons have different mass and charge</a:t>
            </a:r>
          </a:p>
        </p:txBody>
      </p:sp>
      <p:pic>
        <p:nvPicPr>
          <p:cNvPr id="16" name="Picture 15">
            <a:extLst>
              <a:ext uri="{FF2B5EF4-FFF2-40B4-BE49-F238E27FC236}">
                <a16:creationId xmlns:a16="http://schemas.microsoft.com/office/drawing/2014/main" id="{2FEA348C-15CC-4AB0-AE89-75CCDC8E03D4}"/>
              </a:ext>
            </a:extLst>
          </p:cNvPr>
          <p:cNvPicPr>
            <a:picLocks noChangeAspect="1"/>
          </p:cNvPicPr>
          <p:nvPr/>
        </p:nvPicPr>
        <p:blipFill>
          <a:blip r:embed="rId5"/>
          <a:stretch>
            <a:fillRect/>
          </a:stretch>
        </p:blipFill>
        <p:spPr>
          <a:xfrm>
            <a:off x="5157402" y="2030975"/>
            <a:ext cx="2363470" cy="1584177"/>
          </a:xfrm>
          <a:prstGeom prst="rect">
            <a:avLst/>
          </a:prstGeom>
        </p:spPr>
      </p:pic>
      <p:sp>
        <p:nvSpPr>
          <p:cNvPr id="133" name="Content Placeholder 2">
            <a:extLst>
              <a:ext uri="{FF2B5EF4-FFF2-40B4-BE49-F238E27FC236}">
                <a16:creationId xmlns:a16="http://schemas.microsoft.com/office/drawing/2014/main" id="{216E02E4-438F-4EB6-964E-DCA75E2715D1}"/>
              </a:ext>
            </a:extLst>
          </p:cNvPr>
          <p:cNvSpPr txBox="1">
            <a:spLocks/>
          </p:cNvSpPr>
          <p:nvPr/>
        </p:nvSpPr>
        <p:spPr>
          <a:xfrm>
            <a:off x="5194017" y="736422"/>
            <a:ext cx="4351273" cy="2020675"/>
          </a:xfrm>
          <a:prstGeom prst="rect">
            <a:avLst/>
          </a:prstGeom>
        </p:spPr>
        <p:txBody>
          <a:bodyPr vert="horz" lIns="96006" tIns="48003" rIns="96006" bIns="48003"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60029">
              <a:buNone/>
              <a:defRPr/>
            </a:pPr>
            <a:r>
              <a:rPr lang="en-GB" sz="1260" dirty="0">
                <a:solidFill>
                  <a:sysClr val="windowText" lastClr="000000"/>
                </a:solidFill>
                <a:latin typeface="Calibri"/>
              </a:rPr>
              <a:t>Different atoms have different numbers of protons, neutrons and electrons.  The periodic table is arranged in order of increasing number of protons.</a:t>
            </a:r>
          </a:p>
          <a:p>
            <a:pPr marL="0" indent="0" defTabSz="960029">
              <a:buNone/>
              <a:defRPr/>
            </a:pPr>
            <a:r>
              <a:rPr lang="en-GB" sz="1260" dirty="0">
                <a:solidFill>
                  <a:sysClr val="windowText" lastClr="000000"/>
                </a:solidFill>
                <a:latin typeface="Calibri"/>
              </a:rPr>
              <a:t>Information about the number of protons, neutrons and electrons can be found from the periodic table</a:t>
            </a:r>
          </a:p>
          <a:p>
            <a:pPr marL="0" indent="0" defTabSz="960029">
              <a:buNone/>
              <a:defRPr/>
            </a:pPr>
            <a:endParaRPr lang="en-GB" sz="3360" dirty="0">
              <a:solidFill>
                <a:sysClr val="windowText" lastClr="000000"/>
              </a:solidFill>
              <a:latin typeface="Calibri"/>
            </a:endParaRPr>
          </a:p>
          <a:p>
            <a:pPr marL="0" indent="0" defTabSz="960029">
              <a:buNone/>
              <a:defRPr/>
            </a:pPr>
            <a:endParaRPr lang="en-GB" sz="3360" dirty="0">
              <a:solidFill>
                <a:sysClr val="windowText" lastClr="000000"/>
              </a:solidFill>
              <a:latin typeface="Calibri"/>
            </a:endParaRPr>
          </a:p>
        </p:txBody>
      </p:sp>
      <p:sp>
        <p:nvSpPr>
          <p:cNvPr id="134" name="Content Placeholder 2">
            <a:extLst>
              <a:ext uri="{FF2B5EF4-FFF2-40B4-BE49-F238E27FC236}">
                <a16:creationId xmlns:a16="http://schemas.microsoft.com/office/drawing/2014/main" id="{036EFA37-6E93-4A1A-84DC-CAA124FD81FF}"/>
              </a:ext>
            </a:extLst>
          </p:cNvPr>
          <p:cNvSpPr txBox="1">
            <a:spLocks/>
          </p:cNvSpPr>
          <p:nvPr/>
        </p:nvSpPr>
        <p:spPr>
          <a:xfrm>
            <a:off x="7680096" y="1773571"/>
            <a:ext cx="1867334" cy="1690642"/>
          </a:xfrm>
          <a:prstGeom prst="rect">
            <a:avLst/>
          </a:prstGeom>
        </p:spPr>
        <p:txBody>
          <a:bodyPr vert="horz" lIns="96006" tIns="48003" rIns="96006" bIns="48003"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60029">
              <a:spcBef>
                <a:spcPts val="0"/>
              </a:spcBef>
              <a:buNone/>
              <a:defRPr/>
            </a:pPr>
            <a:r>
              <a:rPr lang="en-GB" sz="1260" dirty="0">
                <a:solidFill>
                  <a:sysClr val="windowText" lastClr="000000"/>
                </a:solidFill>
                <a:latin typeface="Calibri"/>
              </a:rPr>
              <a:t>Every element has a different proton number</a:t>
            </a:r>
          </a:p>
          <a:p>
            <a:pPr marL="0" indent="0" defTabSz="960029">
              <a:spcBef>
                <a:spcPts val="0"/>
              </a:spcBef>
              <a:buNone/>
              <a:defRPr/>
            </a:pPr>
            <a:r>
              <a:rPr lang="en-GB" sz="1260" dirty="0">
                <a:solidFill>
                  <a:sysClr val="windowText" lastClr="000000"/>
                </a:solidFill>
                <a:latin typeface="Calibri"/>
              </a:rPr>
              <a:t>If the proton number changes, the type of element changes!</a:t>
            </a:r>
          </a:p>
          <a:p>
            <a:pPr marL="0" indent="0" defTabSz="960029">
              <a:spcBef>
                <a:spcPts val="0"/>
              </a:spcBef>
              <a:buNone/>
              <a:defRPr/>
            </a:pPr>
            <a:r>
              <a:rPr lang="en-GB" sz="1260" dirty="0">
                <a:solidFill>
                  <a:sysClr val="windowText" lastClr="000000"/>
                </a:solidFill>
                <a:latin typeface="Calibri"/>
              </a:rPr>
              <a:t>Atoms are overall neutral charge</a:t>
            </a:r>
          </a:p>
          <a:p>
            <a:pPr marL="0" indent="0" defTabSz="960029">
              <a:spcBef>
                <a:spcPts val="0"/>
              </a:spcBef>
              <a:buNone/>
              <a:defRPr/>
            </a:pPr>
            <a:r>
              <a:rPr lang="en-GB" sz="1260" dirty="0">
                <a:solidFill>
                  <a:sysClr val="windowText" lastClr="000000"/>
                </a:solidFill>
                <a:latin typeface="Calibri"/>
              </a:rPr>
              <a:t>The number of protons = number of electrons in a neutral atom</a:t>
            </a:r>
          </a:p>
        </p:txBody>
      </p:sp>
      <p:sp>
        <p:nvSpPr>
          <p:cNvPr id="135" name="TextBox 134">
            <a:extLst>
              <a:ext uri="{FF2B5EF4-FFF2-40B4-BE49-F238E27FC236}">
                <a16:creationId xmlns:a16="http://schemas.microsoft.com/office/drawing/2014/main" id="{AFDC7F9D-4A7C-445F-B481-A8B6415B1838}"/>
              </a:ext>
            </a:extLst>
          </p:cNvPr>
          <p:cNvSpPr txBox="1"/>
          <p:nvPr/>
        </p:nvSpPr>
        <p:spPr>
          <a:xfrm>
            <a:off x="9772671" y="671028"/>
            <a:ext cx="4559940" cy="1449628"/>
          </a:xfrm>
          <a:prstGeom prst="rect">
            <a:avLst/>
          </a:prstGeom>
          <a:noFill/>
        </p:spPr>
        <p:txBody>
          <a:bodyPr wrap="square" rtlCol="0">
            <a:spAutoFit/>
          </a:bodyPr>
          <a:lstStyle/>
          <a:p>
            <a:pPr defTabSz="960029">
              <a:defRPr/>
            </a:pPr>
            <a:r>
              <a:rPr lang="en-GB" sz="1260" kern="0" dirty="0">
                <a:solidFill>
                  <a:prstClr val="black"/>
                </a:solidFill>
              </a:rPr>
              <a:t>An isotope is the same element that has a different mass</a:t>
            </a:r>
          </a:p>
          <a:p>
            <a:pPr defTabSz="960029">
              <a:defRPr/>
            </a:pPr>
            <a:r>
              <a:rPr lang="en-GB" sz="1260" kern="0" dirty="0">
                <a:solidFill>
                  <a:prstClr val="black"/>
                </a:solidFill>
              </a:rPr>
              <a:t>Atoms of isotopes have the same number of protons and electrons but different numbers of neutrons giving them different mass.</a:t>
            </a:r>
          </a:p>
          <a:p>
            <a:pPr defTabSz="960029">
              <a:defRPr/>
            </a:pPr>
            <a:endParaRPr lang="en-GB" sz="1260" kern="0" dirty="0">
              <a:solidFill>
                <a:prstClr val="black"/>
              </a:solidFill>
            </a:endParaRPr>
          </a:p>
          <a:p>
            <a:pPr defTabSz="960029">
              <a:defRPr/>
            </a:pPr>
            <a:r>
              <a:rPr lang="en-GB" sz="1260" kern="0" dirty="0">
                <a:solidFill>
                  <a:prstClr val="black"/>
                </a:solidFill>
              </a:rPr>
              <a:t>The Relative Atomic Mass (RAM) is the mass of an atom of an element relative to a Carbon-12 atom and taking into account the naturally occurring isotopes and their  natural abundances</a:t>
            </a:r>
          </a:p>
        </p:txBody>
      </p:sp>
      <p:pic>
        <p:nvPicPr>
          <p:cNvPr id="17" name="Picture 16">
            <a:extLst>
              <a:ext uri="{FF2B5EF4-FFF2-40B4-BE49-F238E27FC236}">
                <a16:creationId xmlns:a16="http://schemas.microsoft.com/office/drawing/2014/main" id="{A27791D4-32F7-4D92-BC4F-3363FBB7B99F}"/>
              </a:ext>
            </a:extLst>
          </p:cNvPr>
          <p:cNvPicPr>
            <a:picLocks noChangeAspect="1"/>
          </p:cNvPicPr>
          <p:nvPr/>
        </p:nvPicPr>
        <p:blipFill>
          <a:blip r:embed="rId6"/>
          <a:stretch>
            <a:fillRect/>
          </a:stretch>
        </p:blipFill>
        <p:spPr>
          <a:xfrm>
            <a:off x="12136829" y="2247161"/>
            <a:ext cx="1975203" cy="674381"/>
          </a:xfrm>
          <a:prstGeom prst="rect">
            <a:avLst/>
          </a:prstGeom>
        </p:spPr>
      </p:pic>
      <p:sp>
        <p:nvSpPr>
          <p:cNvPr id="136" name="TextBox 135">
            <a:extLst>
              <a:ext uri="{FF2B5EF4-FFF2-40B4-BE49-F238E27FC236}">
                <a16:creationId xmlns:a16="http://schemas.microsoft.com/office/drawing/2014/main" id="{BF9A2A3B-02C3-4C9A-A308-9F6F4CAAF5AB}"/>
              </a:ext>
            </a:extLst>
          </p:cNvPr>
          <p:cNvSpPr txBox="1"/>
          <p:nvPr/>
        </p:nvSpPr>
        <p:spPr>
          <a:xfrm>
            <a:off x="9901003" y="2244114"/>
            <a:ext cx="2186817" cy="480131"/>
          </a:xfrm>
          <a:prstGeom prst="rect">
            <a:avLst/>
          </a:prstGeom>
          <a:noFill/>
        </p:spPr>
        <p:txBody>
          <a:bodyPr wrap="none" rtlCol="0">
            <a:spAutoFit/>
          </a:bodyPr>
          <a:lstStyle/>
          <a:p>
            <a:pPr defTabSz="960029">
              <a:defRPr/>
            </a:pPr>
            <a:r>
              <a:rPr lang="en-GB" sz="1260" kern="0" dirty="0">
                <a:solidFill>
                  <a:prstClr val="black"/>
                </a:solidFill>
              </a:rPr>
              <a:t>e.g. Chlorine has two isotopes </a:t>
            </a:r>
          </a:p>
          <a:p>
            <a:pPr defTabSz="960029">
              <a:defRPr/>
            </a:pPr>
            <a:r>
              <a:rPr lang="en-GB" sz="1260" kern="0" dirty="0">
                <a:solidFill>
                  <a:prstClr val="black"/>
                </a:solidFill>
              </a:rPr>
              <a:t> </a:t>
            </a:r>
            <a:r>
              <a:rPr lang="en-GB" sz="1260" kern="0" baseline="30000" dirty="0">
                <a:solidFill>
                  <a:prstClr val="black"/>
                </a:solidFill>
              </a:rPr>
              <a:t>35</a:t>
            </a:r>
            <a:r>
              <a:rPr lang="en-GB" sz="1260" kern="0" dirty="0">
                <a:solidFill>
                  <a:prstClr val="black"/>
                </a:solidFill>
              </a:rPr>
              <a:t>Cl and </a:t>
            </a:r>
            <a:r>
              <a:rPr lang="en-GB" sz="1260" kern="0" baseline="30000" dirty="0">
                <a:solidFill>
                  <a:prstClr val="black"/>
                </a:solidFill>
              </a:rPr>
              <a:t>37</a:t>
            </a:r>
            <a:r>
              <a:rPr lang="en-GB" sz="1260" kern="0" dirty="0">
                <a:solidFill>
                  <a:prstClr val="black"/>
                </a:solidFill>
              </a:rPr>
              <a:t>Cl</a:t>
            </a:r>
          </a:p>
        </p:txBody>
      </p:sp>
      <p:pic>
        <p:nvPicPr>
          <p:cNvPr id="28" name="Picture 27">
            <a:extLst>
              <a:ext uri="{FF2B5EF4-FFF2-40B4-BE49-F238E27FC236}">
                <a16:creationId xmlns:a16="http://schemas.microsoft.com/office/drawing/2014/main" id="{26EAE42F-2B79-4D2F-AAAD-1AF334B08496}"/>
              </a:ext>
            </a:extLst>
          </p:cNvPr>
          <p:cNvPicPr>
            <a:picLocks noChangeAspect="1"/>
          </p:cNvPicPr>
          <p:nvPr/>
        </p:nvPicPr>
        <p:blipFill>
          <a:blip r:embed="rId7"/>
          <a:stretch>
            <a:fillRect/>
          </a:stretch>
        </p:blipFill>
        <p:spPr>
          <a:xfrm>
            <a:off x="12003594" y="3048149"/>
            <a:ext cx="2136748" cy="554151"/>
          </a:xfrm>
          <a:prstGeom prst="rect">
            <a:avLst/>
          </a:prstGeom>
        </p:spPr>
      </p:pic>
      <p:sp>
        <p:nvSpPr>
          <p:cNvPr id="51" name="TextBox 50">
            <a:extLst>
              <a:ext uri="{FF2B5EF4-FFF2-40B4-BE49-F238E27FC236}">
                <a16:creationId xmlns:a16="http://schemas.microsoft.com/office/drawing/2014/main" id="{419C56DD-64E6-43EA-87E6-FA5247DBF211}"/>
              </a:ext>
            </a:extLst>
          </p:cNvPr>
          <p:cNvSpPr txBox="1"/>
          <p:nvPr/>
        </p:nvSpPr>
        <p:spPr>
          <a:xfrm>
            <a:off x="9772671" y="2806731"/>
            <a:ext cx="2204934" cy="867930"/>
          </a:xfrm>
          <a:prstGeom prst="rect">
            <a:avLst/>
          </a:prstGeom>
          <a:noFill/>
        </p:spPr>
        <p:txBody>
          <a:bodyPr wrap="square" rtlCol="0">
            <a:spAutoFit/>
          </a:bodyPr>
          <a:lstStyle/>
          <a:p>
            <a:r>
              <a:rPr lang="en-GB" sz="1260" dirty="0"/>
              <a:t>If naturally occurring chlorine is 75% chlorine-35 and 25% chlorine 37 then the RAM can be calculated: </a:t>
            </a:r>
          </a:p>
        </p:txBody>
      </p:sp>
      <p:sp>
        <p:nvSpPr>
          <p:cNvPr id="57" name="Rectangle 56">
            <a:extLst>
              <a:ext uri="{FF2B5EF4-FFF2-40B4-BE49-F238E27FC236}">
                <a16:creationId xmlns:a16="http://schemas.microsoft.com/office/drawing/2014/main" id="{E20C22E1-A16D-40C9-B317-58743FCC79A9}"/>
              </a:ext>
            </a:extLst>
          </p:cNvPr>
          <p:cNvSpPr/>
          <p:nvPr/>
        </p:nvSpPr>
        <p:spPr>
          <a:xfrm>
            <a:off x="9835232" y="4100790"/>
            <a:ext cx="3444860" cy="906723"/>
          </a:xfrm>
          <a:prstGeom prst="rect">
            <a:avLst/>
          </a:prstGeom>
        </p:spPr>
        <p:txBody>
          <a:bodyPr wrap="square">
            <a:spAutoFit/>
          </a:bodyPr>
          <a:lstStyle/>
          <a:p>
            <a:pPr defTabSz="960029">
              <a:spcBef>
                <a:spcPct val="20000"/>
              </a:spcBef>
              <a:defRPr/>
            </a:pPr>
            <a:r>
              <a:rPr lang="en-GB" sz="1260" kern="0" dirty="0">
                <a:solidFill>
                  <a:prstClr val="black"/>
                </a:solidFill>
              </a:rPr>
              <a:t>When Mendeleev wrote his table scientists knew about 40 different elements</a:t>
            </a:r>
          </a:p>
          <a:p>
            <a:pPr defTabSz="960029">
              <a:spcBef>
                <a:spcPct val="20000"/>
              </a:spcBef>
              <a:defRPr/>
            </a:pPr>
            <a:r>
              <a:rPr lang="en-GB" sz="1260" kern="0" dirty="0">
                <a:solidFill>
                  <a:prstClr val="black"/>
                </a:solidFill>
              </a:rPr>
              <a:t>They arranged these elements in order of </a:t>
            </a:r>
            <a:r>
              <a:rPr lang="en-GB" sz="1260" b="1" kern="0" dirty="0">
                <a:solidFill>
                  <a:prstClr val="black"/>
                </a:solidFill>
              </a:rPr>
              <a:t>increasing mass</a:t>
            </a:r>
          </a:p>
        </p:txBody>
      </p:sp>
      <p:pic>
        <p:nvPicPr>
          <p:cNvPr id="58" name="Picture 57">
            <a:extLst>
              <a:ext uri="{FF2B5EF4-FFF2-40B4-BE49-F238E27FC236}">
                <a16:creationId xmlns:a16="http://schemas.microsoft.com/office/drawing/2014/main" id="{7D33414E-3222-498E-9AAD-8F937D42FFB7}"/>
              </a:ext>
            </a:extLst>
          </p:cNvPr>
          <p:cNvPicPr>
            <a:picLocks noChangeAspect="1"/>
          </p:cNvPicPr>
          <p:nvPr/>
        </p:nvPicPr>
        <p:blipFill>
          <a:blip r:embed="rId8"/>
          <a:stretch>
            <a:fillRect/>
          </a:stretch>
        </p:blipFill>
        <p:spPr>
          <a:xfrm>
            <a:off x="13149476" y="4170084"/>
            <a:ext cx="870252" cy="676064"/>
          </a:xfrm>
          <a:prstGeom prst="rect">
            <a:avLst/>
          </a:prstGeom>
        </p:spPr>
      </p:pic>
      <p:sp>
        <p:nvSpPr>
          <p:cNvPr id="59" name="Rectangle 58">
            <a:extLst>
              <a:ext uri="{FF2B5EF4-FFF2-40B4-BE49-F238E27FC236}">
                <a16:creationId xmlns:a16="http://schemas.microsoft.com/office/drawing/2014/main" id="{EF631EA7-6D44-4A5B-A4B1-5C9493C5F025}"/>
              </a:ext>
            </a:extLst>
          </p:cNvPr>
          <p:cNvSpPr/>
          <p:nvPr/>
        </p:nvSpPr>
        <p:spPr>
          <a:xfrm>
            <a:off x="9809893" y="4934561"/>
            <a:ext cx="4276111" cy="480131"/>
          </a:xfrm>
          <a:prstGeom prst="rect">
            <a:avLst/>
          </a:prstGeom>
        </p:spPr>
        <p:txBody>
          <a:bodyPr wrap="square">
            <a:spAutoFit/>
          </a:bodyPr>
          <a:lstStyle/>
          <a:p>
            <a:pPr defTabSz="960029">
              <a:spcBef>
                <a:spcPct val="20000"/>
              </a:spcBef>
              <a:defRPr/>
            </a:pPr>
            <a:r>
              <a:rPr lang="en-GB" sz="1260" kern="0" dirty="0">
                <a:solidFill>
                  <a:prstClr val="black"/>
                </a:solidFill>
              </a:rPr>
              <a:t>Scientists who first did this found that the properties of elements repeated themselves every 8 elements.</a:t>
            </a:r>
          </a:p>
        </p:txBody>
      </p:sp>
      <p:pic>
        <p:nvPicPr>
          <p:cNvPr id="139" name="Picture 138">
            <a:extLst>
              <a:ext uri="{FF2B5EF4-FFF2-40B4-BE49-F238E27FC236}">
                <a16:creationId xmlns:a16="http://schemas.microsoft.com/office/drawing/2014/main" id="{78390EDC-D39F-49BE-B726-F444C4E08149}"/>
              </a:ext>
            </a:extLst>
          </p:cNvPr>
          <p:cNvPicPr>
            <a:picLocks noChangeAspect="1"/>
          </p:cNvPicPr>
          <p:nvPr/>
        </p:nvPicPr>
        <p:blipFill>
          <a:blip r:embed="rId9"/>
          <a:stretch>
            <a:fillRect/>
          </a:stretch>
        </p:blipFill>
        <p:spPr>
          <a:xfrm>
            <a:off x="12585829" y="5578820"/>
            <a:ext cx="1554513" cy="1053425"/>
          </a:xfrm>
          <a:prstGeom prst="rect">
            <a:avLst/>
          </a:prstGeom>
        </p:spPr>
      </p:pic>
      <p:sp>
        <p:nvSpPr>
          <p:cNvPr id="140" name="Rectangle 139">
            <a:extLst>
              <a:ext uri="{FF2B5EF4-FFF2-40B4-BE49-F238E27FC236}">
                <a16:creationId xmlns:a16="http://schemas.microsoft.com/office/drawing/2014/main" id="{8BC9C4E9-F4EC-439A-BA59-E510266FE071}"/>
              </a:ext>
            </a:extLst>
          </p:cNvPr>
          <p:cNvSpPr/>
          <p:nvPr/>
        </p:nvSpPr>
        <p:spPr>
          <a:xfrm>
            <a:off x="9848284" y="5369523"/>
            <a:ext cx="2656111" cy="1255728"/>
          </a:xfrm>
          <a:prstGeom prst="rect">
            <a:avLst/>
          </a:prstGeom>
        </p:spPr>
        <p:txBody>
          <a:bodyPr wrap="square">
            <a:spAutoFit/>
          </a:bodyPr>
          <a:lstStyle/>
          <a:p>
            <a:pPr defTabSz="960029">
              <a:spcBef>
                <a:spcPct val="20000"/>
              </a:spcBef>
              <a:defRPr/>
            </a:pPr>
            <a:r>
              <a:rPr lang="en-GB" sz="1260" kern="0" dirty="0">
                <a:solidFill>
                  <a:prstClr val="black"/>
                </a:solidFill>
              </a:rPr>
              <a:t>Mendeleev is famous because he left gaps in his periodic table for elements which had not  been discovered.  He predicted the properties of these elements. When they were found they fitted his predictions</a:t>
            </a:r>
          </a:p>
        </p:txBody>
      </p:sp>
      <p:pic>
        <p:nvPicPr>
          <p:cNvPr id="60" name="Picture 59">
            <a:extLst>
              <a:ext uri="{FF2B5EF4-FFF2-40B4-BE49-F238E27FC236}">
                <a16:creationId xmlns:a16="http://schemas.microsoft.com/office/drawing/2014/main" id="{580E280C-57BE-4EC4-8A7D-C3971C4B3C82}"/>
              </a:ext>
            </a:extLst>
          </p:cNvPr>
          <p:cNvPicPr>
            <a:picLocks noChangeAspect="1"/>
          </p:cNvPicPr>
          <p:nvPr/>
        </p:nvPicPr>
        <p:blipFill>
          <a:blip r:embed="rId10"/>
          <a:stretch>
            <a:fillRect/>
          </a:stretch>
        </p:blipFill>
        <p:spPr>
          <a:xfrm>
            <a:off x="5460827" y="4170084"/>
            <a:ext cx="2223626" cy="1489453"/>
          </a:xfrm>
          <a:prstGeom prst="rect">
            <a:avLst/>
          </a:prstGeom>
        </p:spPr>
      </p:pic>
      <p:sp>
        <p:nvSpPr>
          <p:cNvPr id="61" name="Rectangle 60">
            <a:extLst>
              <a:ext uri="{FF2B5EF4-FFF2-40B4-BE49-F238E27FC236}">
                <a16:creationId xmlns:a16="http://schemas.microsoft.com/office/drawing/2014/main" id="{E97087ED-D691-44C4-8B7F-6832A9022B4F}"/>
              </a:ext>
            </a:extLst>
          </p:cNvPr>
          <p:cNvSpPr/>
          <p:nvPr/>
        </p:nvSpPr>
        <p:spPr>
          <a:xfrm>
            <a:off x="5157402" y="5965984"/>
            <a:ext cx="3485995" cy="751616"/>
          </a:xfrm>
          <a:prstGeom prst="rect">
            <a:avLst/>
          </a:prstGeom>
        </p:spPr>
        <p:txBody>
          <a:bodyPr wrap="square">
            <a:spAutoFit/>
          </a:bodyPr>
          <a:lstStyle/>
          <a:p>
            <a:pPr marL="360011" indent="-360011" defTabSz="960029">
              <a:spcBef>
                <a:spcPct val="20000"/>
              </a:spcBef>
              <a:buFont typeface="Arial" pitchFamily="34" charset="0"/>
              <a:buChar char="•"/>
              <a:defRPr/>
            </a:pPr>
            <a:r>
              <a:rPr lang="en-GB" sz="1260" kern="0" dirty="0">
                <a:solidFill>
                  <a:prstClr val="black"/>
                </a:solidFill>
              </a:rPr>
              <a:t>Columns of elements are called groups</a:t>
            </a:r>
          </a:p>
          <a:p>
            <a:pPr marL="360011" indent="-360011" defTabSz="960029">
              <a:spcBef>
                <a:spcPct val="20000"/>
              </a:spcBef>
              <a:buFont typeface="Arial" pitchFamily="34" charset="0"/>
              <a:buChar char="•"/>
              <a:defRPr/>
            </a:pPr>
            <a:r>
              <a:rPr lang="en-GB" sz="1260" kern="0" dirty="0">
                <a:solidFill>
                  <a:prstClr val="black"/>
                </a:solidFill>
              </a:rPr>
              <a:t>Groups of elements have similar properties</a:t>
            </a:r>
          </a:p>
          <a:p>
            <a:pPr marL="360011" indent="-360011" defTabSz="960029">
              <a:spcBef>
                <a:spcPct val="20000"/>
              </a:spcBef>
              <a:buFont typeface="Arial" pitchFamily="34" charset="0"/>
              <a:buChar char="•"/>
              <a:defRPr/>
            </a:pPr>
            <a:r>
              <a:rPr lang="en-GB" sz="1260" kern="0" dirty="0">
                <a:solidFill>
                  <a:prstClr val="black"/>
                </a:solidFill>
              </a:rPr>
              <a:t>Rows of elements are called periods</a:t>
            </a:r>
            <a:endParaRPr lang="en-US" sz="1260" kern="0" dirty="0">
              <a:solidFill>
                <a:prstClr val="black"/>
              </a:solidFill>
            </a:endParaRPr>
          </a:p>
        </p:txBody>
      </p:sp>
      <p:sp>
        <p:nvSpPr>
          <p:cNvPr id="142" name="Rectangle 141">
            <a:extLst>
              <a:ext uri="{FF2B5EF4-FFF2-40B4-BE49-F238E27FC236}">
                <a16:creationId xmlns:a16="http://schemas.microsoft.com/office/drawing/2014/main" id="{BC111652-98BB-44FB-A385-BCAC2DEF0E15}"/>
              </a:ext>
            </a:extLst>
          </p:cNvPr>
          <p:cNvSpPr/>
          <p:nvPr/>
        </p:nvSpPr>
        <p:spPr>
          <a:xfrm>
            <a:off x="5126654" y="5754019"/>
            <a:ext cx="3940385" cy="286232"/>
          </a:xfrm>
          <a:prstGeom prst="rect">
            <a:avLst/>
          </a:prstGeom>
        </p:spPr>
        <p:txBody>
          <a:bodyPr wrap="square">
            <a:spAutoFit/>
          </a:bodyPr>
          <a:lstStyle/>
          <a:p>
            <a:pPr defTabSz="960029">
              <a:spcBef>
                <a:spcPct val="20000"/>
              </a:spcBef>
              <a:defRPr/>
            </a:pPr>
            <a:r>
              <a:rPr lang="en-GB" sz="1260" kern="0" dirty="0">
                <a:solidFill>
                  <a:prstClr val="black"/>
                </a:solidFill>
              </a:rPr>
              <a:t>You don’t have to do this in the modern periodic table</a:t>
            </a:r>
          </a:p>
        </p:txBody>
      </p:sp>
      <p:sp>
        <p:nvSpPr>
          <p:cNvPr id="143" name="Content Placeholder 2">
            <a:extLst>
              <a:ext uri="{FF2B5EF4-FFF2-40B4-BE49-F238E27FC236}">
                <a16:creationId xmlns:a16="http://schemas.microsoft.com/office/drawing/2014/main" id="{7CF8271C-A8A1-459F-822B-8523243B83BC}"/>
              </a:ext>
            </a:extLst>
          </p:cNvPr>
          <p:cNvSpPr txBox="1">
            <a:spLocks/>
          </p:cNvSpPr>
          <p:nvPr/>
        </p:nvSpPr>
        <p:spPr>
          <a:xfrm>
            <a:off x="459618" y="5615592"/>
            <a:ext cx="4468118" cy="1137000"/>
          </a:xfrm>
          <a:prstGeom prst="rect">
            <a:avLst/>
          </a:prstGeom>
        </p:spPr>
        <p:txBody>
          <a:bodyPr vert="horz" lIns="96006" tIns="48003" rIns="96006" bIns="48003"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011" indent="-360011" defTabSz="960029">
              <a:defRPr/>
            </a:pPr>
            <a:r>
              <a:rPr lang="en-GB" sz="1260" dirty="0">
                <a:solidFill>
                  <a:sysClr val="windowText" lastClr="000000"/>
                </a:solidFill>
                <a:latin typeface="Calibri"/>
              </a:rPr>
              <a:t>Electrons are found in ‘shells’ around the nucleus</a:t>
            </a:r>
          </a:p>
          <a:p>
            <a:pPr marL="360011" indent="-360011" defTabSz="960029">
              <a:defRPr/>
            </a:pPr>
            <a:r>
              <a:rPr lang="en-GB" sz="1260" dirty="0">
                <a:solidFill>
                  <a:sysClr val="windowText" lastClr="000000"/>
                </a:solidFill>
                <a:latin typeface="Calibri"/>
              </a:rPr>
              <a:t>Each shells can only fit a certain number of electrons.  </a:t>
            </a:r>
          </a:p>
          <a:p>
            <a:pPr marL="360011" indent="-360011" defTabSz="960029">
              <a:defRPr/>
            </a:pPr>
            <a:r>
              <a:rPr lang="en-GB" sz="1260" dirty="0">
                <a:solidFill>
                  <a:sysClr val="windowText" lastClr="000000"/>
                </a:solidFill>
                <a:latin typeface="Calibri"/>
              </a:rPr>
              <a:t>Shells are filled with the inside (lowest energy) ones first.</a:t>
            </a:r>
          </a:p>
          <a:p>
            <a:pPr marL="360011" indent="-360011" defTabSz="960029">
              <a:defRPr/>
            </a:pPr>
            <a:r>
              <a:rPr lang="en-GB" sz="1260" dirty="0">
                <a:solidFill>
                  <a:sysClr val="windowText" lastClr="000000"/>
                </a:solidFill>
                <a:latin typeface="Calibri"/>
              </a:rPr>
              <a:t>The first 3 shells can fit   2, 8, 18 electrons (best remembered 2,8,8)</a:t>
            </a:r>
            <a:endParaRPr lang="en-US" sz="1260" dirty="0">
              <a:solidFill>
                <a:sysClr val="windowText" lastClr="000000"/>
              </a:solidFill>
              <a:latin typeface="Calibri"/>
            </a:endParaRPr>
          </a:p>
        </p:txBody>
      </p:sp>
      <p:pic>
        <p:nvPicPr>
          <p:cNvPr id="144" name="Picture 143">
            <a:extLst>
              <a:ext uri="{FF2B5EF4-FFF2-40B4-BE49-F238E27FC236}">
                <a16:creationId xmlns:a16="http://schemas.microsoft.com/office/drawing/2014/main" id="{C91689A8-6BA5-4ED6-A99A-B2ACB9DBC65D}"/>
              </a:ext>
            </a:extLst>
          </p:cNvPr>
          <p:cNvPicPr>
            <a:picLocks noChangeAspect="1"/>
          </p:cNvPicPr>
          <p:nvPr/>
        </p:nvPicPr>
        <p:blipFill>
          <a:blip r:embed="rId11"/>
          <a:stretch>
            <a:fillRect/>
          </a:stretch>
        </p:blipFill>
        <p:spPr>
          <a:xfrm>
            <a:off x="548062" y="4092933"/>
            <a:ext cx="1659859" cy="1465399"/>
          </a:xfrm>
          <a:prstGeom prst="rect">
            <a:avLst/>
          </a:prstGeom>
        </p:spPr>
      </p:pic>
      <p:grpSp>
        <p:nvGrpSpPr>
          <p:cNvPr id="2" name="Group 1">
            <a:extLst>
              <a:ext uri="{FF2B5EF4-FFF2-40B4-BE49-F238E27FC236}">
                <a16:creationId xmlns:a16="http://schemas.microsoft.com/office/drawing/2014/main" id="{FD1A5B79-BB80-41C7-923B-224F6FCB2382}"/>
              </a:ext>
            </a:extLst>
          </p:cNvPr>
          <p:cNvGrpSpPr/>
          <p:nvPr/>
        </p:nvGrpSpPr>
        <p:grpSpPr>
          <a:xfrm>
            <a:off x="2598989" y="4120009"/>
            <a:ext cx="1889712" cy="1568904"/>
            <a:chOff x="2989537" y="4112159"/>
            <a:chExt cx="1889712" cy="1568904"/>
          </a:xfrm>
        </p:grpSpPr>
        <p:pic>
          <p:nvPicPr>
            <p:cNvPr id="62" name="Picture 61">
              <a:extLst>
                <a:ext uri="{FF2B5EF4-FFF2-40B4-BE49-F238E27FC236}">
                  <a16:creationId xmlns:a16="http://schemas.microsoft.com/office/drawing/2014/main" id="{9801D51B-AFD2-491D-B35A-E22A5D795E31}"/>
                </a:ext>
              </a:extLst>
            </p:cNvPr>
            <p:cNvPicPr>
              <a:picLocks noChangeAspect="1"/>
            </p:cNvPicPr>
            <p:nvPr/>
          </p:nvPicPr>
          <p:blipFill>
            <a:blip r:embed="rId12"/>
            <a:stretch>
              <a:fillRect/>
            </a:stretch>
          </p:blipFill>
          <p:spPr>
            <a:xfrm>
              <a:off x="3538831" y="4318179"/>
              <a:ext cx="1069991" cy="1109277"/>
            </a:xfrm>
            <a:prstGeom prst="rect">
              <a:avLst/>
            </a:prstGeom>
          </p:spPr>
        </p:pic>
        <p:sp>
          <p:nvSpPr>
            <p:cNvPr id="63" name="Rectangle 62">
              <a:extLst>
                <a:ext uri="{FF2B5EF4-FFF2-40B4-BE49-F238E27FC236}">
                  <a16:creationId xmlns:a16="http://schemas.microsoft.com/office/drawing/2014/main" id="{AD4A4B0F-77BB-4E44-9AC3-7AD42A47E0C7}"/>
                </a:ext>
              </a:extLst>
            </p:cNvPr>
            <p:cNvSpPr/>
            <p:nvPr/>
          </p:nvSpPr>
          <p:spPr>
            <a:xfrm>
              <a:off x="3002030" y="5394831"/>
              <a:ext cx="1749197" cy="286232"/>
            </a:xfrm>
            <a:prstGeom prst="rect">
              <a:avLst/>
            </a:prstGeom>
          </p:spPr>
          <p:txBody>
            <a:bodyPr wrap="none">
              <a:spAutoFit/>
            </a:bodyPr>
            <a:lstStyle/>
            <a:p>
              <a:pPr defTabSz="960029">
                <a:defRPr/>
              </a:pPr>
              <a:r>
                <a:rPr lang="en-GB" sz="1260" kern="0" dirty="0">
                  <a:solidFill>
                    <a:srgbClr val="FF0000"/>
                  </a:solidFill>
                </a:rPr>
                <a:t>Fluorine has 9 electrons</a:t>
              </a:r>
            </a:p>
          </p:txBody>
        </p:sp>
        <p:sp>
          <p:nvSpPr>
            <p:cNvPr id="145" name="Rectangle 144">
              <a:extLst>
                <a:ext uri="{FF2B5EF4-FFF2-40B4-BE49-F238E27FC236}">
                  <a16:creationId xmlns:a16="http://schemas.microsoft.com/office/drawing/2014/main" id="{0660FD65-7E20-457C-BD7A-10D4A7588B7E}"/>
                </a:ext>
              </a:extLst>
            </p:cNvPr>
            <p:cNvSpPr/>
            <p:nvPr/>
          </p:nvSpPr>
          <p:spPr>
            <a:xfrm>
              <a:off x="4391615" y="4112159"/>
              <a:ext cx="487634" cy="286232"/>
            </a:xfrm>
            <a:prstGeom prst="rect">
              <a:avLst/>
            </a:prstGeom>
          </p:spPr>
          <p:txBody>
            <a:bodyPr wrap="none">
              <a:spAutoFit/>
            </a:bodyPr>
            <a:lstStyle/>
            <a:p>
              <a:pPr defTabSz="960029">
                <a:defRPr/>
              </a:pPr>
              <a:r>
                <a:rPr lang="en-GB" sz="1260" kern="0" dirty="0">
                  <a:solidFill>
                    <a:srgbClr val="FF0000"/>
                  </a:solidFill>
                </a:rPr>
                <a:t>[2,7]</a:t>
              </a:r>
            </a:p>
          </p:txBody>
        </p:sp>
        <p:pic>
          <p:nvPicPr>
            <p:cNvPr id="65" name="Picture 64">
              <a:extLst>
                <a:ext uri="{FF2B5EF4-FFF2-40B4-BE49-F238E27FC236}">
                  <a16:creationId xmlns:a16="http://schemas.microsoft.com/office/drawing/2014/main" id="{46E1FB09-B75C-42F4-AE35-F16F2C6458E8}"/>
                </a:ext>
              </a:extLst>
            </p:cNvPr>
            <p:cNvPicPr>
              <a:picLocks noChangeAspect="1"/>
            </p:cNvPicPr>
            <p:nvPr/>
          </p:nvPicPr>
          <p:blipFill>
            <a:blip r:embed="rId13"/>
            <a:stretch>
              <a:fillRect/>
            </a:stretch>
          </p:blipFill>
          <p:spPr>
            <a:xfrm>
              <a:off x="2989537" y="4167084"/>
              <a:ext cx="659407" cy="672169"/>
            </a:xfrm>
            <a:prstGeom prst="rect">
              <a:avLst/>
            </a:prstGeom>
          </p:spPr>
        </p:pic>
      </p:grpSp>
      <p:pic>
        <p:nvPicPr>
          <p:cNvPr id="66" name="Picture 65">
            <a:extLst>
              <a:ext uri="{FF2B5EF4-FFF2-40B4-BE49-F238E27FC236}">
                <a16:creationId xmlns:a16="http://schemas.microsoft.com/office/drawing/2014/main" id="{0B6F1A42-B499-42A6-87AB-902BCCEFC9BA}"/>
              </a:ext>
            </a:extLst>
          </p:cNvPr>
          <p:cNvPicPr>
            <a:picLocks noChangeAspect="1"/>
          </p:cNvPicPr>
          <p:nvPr/>
        </p:nvPicPr>
        <p:blipFill>
          <a:blip r:embed="rId14"/>
          <a:stretch>
            <a:fillRect/>
          </a:stretch>
        </p:blipFill>
        <p:spPr>
          <a:xfrm>
            <a:off x="429879" y="7116775"/>
            <a:ext cx="3160595" cy="2167971"/>
          </a:xfrm>
          <a:prstGeom prst="rect">
            <a:avLst/>
          </a:prstGeom>
        </p:spPr>
      </p:pic>
      <p:sp>
        <p:nvSpPr>
          <p:cNvPr id="146" name="Rectangle 145">
            <a:extLst>
              <a:ext uri="{FF2B5EF4-FFF2-40B4-BE49-F238E27FC236}">
                <a16:creationId xmlns:a16="http://schemas.microsoft.com/office/drawing/2014/main" id="{4CC00D54-16F7-4CB8-A3C5-312E646DF861}"/>
              </a:ext>
            </a:extLst>
          </p:cNvPr>
          <p:cNvSpPr/>
          <p:nvPr/>
        </p:nvSpPr>
        <p:spPr>
          <a:xfrm>
            <a:off x="3799444" y="7204135"/>
            <a:ext cx="1244320" cy="1837426"/>
          </a:xfrm>
          <a:prstGeom prst="rect">
            <a:avLst/>
          </a:prstGeom>
        </p:spPr>
        <p:txBody>
          <a:bodyPr wrap="square">
            <a:spAutoFit/>
          </a:bodyPr>
          <a:lstStyle/>
          <a:p>
            <a:pPr defTabSz="960029">
              <a:spcBef>
                <a:spcPct val="20000"/>
              </a:spcBef>
              <a:defRPr/>
            </a:pPr>
            <a:r>
              <a:rPr lang="en-GB" sz="1260" kern="0" dirty="0">
                <a:solidFill>
                  <a:prstClr val="black"/>
                </a:solidFill>
              </a:rPr>
              <a:t>Elements in the same group have same number of electrons in the outer shell and have similar chemical properties</a:t>
            </a:r>
          </a:p>
        </p:txBody>
      </p:sp>
      <p:sp>
        <p:nvSpPr>
          <p:cNvPr id="147" name="Rectangle 146">
            <a:extLst>
              <a:ext uri="{FF2B5EF4-FFF2-40B4-BE49-F238E27FC236}">
                <a16:creationId xmlns:a16="http://schemas.microsoft.com/office/drawing/2014/main" id="{560ED95A-CB51-415F-8869-DB9748D73C8D}"/>
              </a:ext>
            </a:extLst>
          </p:cNvPr>
          <p:cNvSpPr/>
          <p:nvPr/>
        </p:nvSpPr>
        <p:spPr>
          <a:xfrm>
            <a:off x="492558" y="9344551"/>
            <a:ext cx="4271947" cy="480131"/>
          </a:xfrm>
          <a:prstGeom prst="rect">
            <a:avLst/>
          </a:prstGeom>
        </p:spPr>
        <p:txBody>
          <a:bodyPr wrap="square">
            <a:spAutoFit/>
          </a:bodyPr>
          <a:lstStyle/>
          <a:p>
            <a:pPr defTabSz="960029">
              <a:spcBef>
                <a:spcPct val="20000"/>
              </a:spcBef>
              <a:defRPr/>
            </a:pPr>
            <a:r>
              <a:rPr lang="en-GB" sz="1260" kern="0" dirty="0">
                <a:solidFill>
                  <a:prstClr val="black"/>
                </a:solidFill>
              </a:rPr>
              <a:t>Elements in the period have the same number of shells with an extra electron added to the same shell as you move along.</a:t>
            </a:r>
          </a:p>
        </p:txBody>
      </p:sp>
      <p:sp>
        <p:nvSpPr>
          <p:cNvPr id="97" name="Rectangle 96">
            <a:extLst>
              <a:ext uri="{FF2B5EF4-FFF2-40B4-BE49-F238E27FC236}">
                <a16:creationId xmlns:a16="http://schemas.microsoft.com/office/drawing/2014/main" id="{C613C564-DAD5-494D-81E2-2C04EE53F174}"/>
              </a:ext>
            </a:extLst>
          </p:cNvPr>
          <p:cNvSpPr/>
          <p:nvPr/>
        </p:nvSpPr>
        <p:spPr>
          <a:xfrm>
            <a:off x="7839931" y="4088595"/>
            <a:ext cx="1765895" cy="1606594"/>
          </a:xfrm>
          <a:prstGeom prst="rect">
            <a:avLst/>
          </a:prstGeom>
        </p:spPr>
        <p:txBody>
          <a:bodyPr wrap="square">
            <a:spAutoFit/>
          </a:bodyP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rPr>
              <a:t>The modern periodic table is arranged according to increasing atomic number</a:t>
            </a:r>
          </a:p>
          <a:p>
            <a:pPr marL="0" marR="0" lvl="0" indent="0" defTabSz="914400" eaLnBrk="1" fontAlgn="auto" latinLnBrk="0" hangingPunct="1">
              <a:lnSpc>
                <a:spcPct val="100000"/>
              </a:lnSpc>
              <a:spcBef>
                <a:spcPct val="2000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rPr>
              <a:t>Mendeleev had to reverse the order of some elements to make them fit their families</a:t>
            </a:r>
          </a:p>
        </p:txBody>
      </p:sp>
    </p:spTree>
    <p:extLst>
      <p:ext uri="{BB962C8B-B14F-4D97-AF65-F5344CB8AC3E}">
        <p14:creationId xmlns:p14="http://schemas.microsoft.com/office/powerpoint/2010/main" val="1486472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6106-F0E0-4EC0-9243-3AF96D475E7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16BCFFA-3C22-43F6-B43D-4F2231A99C22}"/>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BCFB913F-E7C1-4BDE-A087-C3995D0F3551}"/>
              </a:ext>
            </a:extLst>
          </p:cNvPr>
          <p:cNvPicPr>
            <a:picLocks noChangeAspect="1"/>
          </p:cNvPicPr>
          <p:nvPr/>
        </p:nvPicPr>
        <p:blipFill>
          <a:blip r:embed="rId2"/>
          <a:stretch>
            <a:fillRect/>
          </a:stretch>
        </p:blipFill>
        <p:spPr>
          <a:xfrm>
            <a:off x="165446" y="0"/>
            <a:ext cx="14241818" cy="9543923"/>
          </a:xfrm>
          <a:prstGeom prst="rect">
            <a:avLst/>
          </a:prstGeom>
        </p:spPr>
      </p:pic>
    </p:spTree>
    <p:extLst>
      <p:ext uri="{BB962C8B-B14F-4D97-AF65-F5344CB8AC3E}">
        <p14:creationId xmlns:p14="http://schemas.microsoft.com/office/powerpoint/2010/main" val="263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C31F3-3F86-4EDF-B918-1E4D3E46304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DAB8F2A-6188-458D-BB07-E804277EAD99}"/>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C1957097-F1B3-488F-B51A-8D87EBD5E424}"/>
              </a:ext>
            </a:extLst>
          </p:cNvPr>
          <p:cNvPicPr>
            <a:picLocks noChangeAspect="1"/>
          </p:cNvPicPr>
          <p:nvPr/>
        </p:nvPicPr>
        <p:blipFill>
          <a:blip r:embed="rId2"/>
          <a:stretch>
            <a:fillRect/>
          </a:stretch>
        </p:blipFill>
        <p:spPr>
          <a:xfrm>
            <a:off x="0" y="-1"/>
            <a:ext cx="14211300" cy="10086135"/>
          </a:xfrm>
          <a:prstGeom prst="rect">
            <a:avLst/>
          </a:prstGeom>
        </p:spPr>
      </p:pic>
    </p:spTree>
    <p:extLst>
      <p:ext uri="{BB962C8B-B14F-4D97-AF65-F5344CB8AC3E}">
        <p14:creationId xmlns:p14="http://schemas.microsoft.com/office/powerpoint/2010/main" val="259811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681D5C-C1D2-4BBD-9AE7-4848B0F6E7F6}"/>
              </a:ext>
            </a:extLst>
          </p:cNvPr>
          <p:cNvSpPr/>
          <p:nvPr/>
        </p:nvSpPr>
        <p:spPr>
          <a:xfrm>
            <a:off x="243839" y="536388"/>
            <a:ext cx="6649077" cy="43735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600">
              <a:solidFill>
                <a:prstClr val="white"/>
              </a:solidFill>
              <a:latin typeface="Calibri" panose="020F0502020204030204"/>
            </a:endParaRPr>
          </a:p>
        </p:txBody>
      </p:sp>
      <p:sp>
        <p:nvSpPr>
          <p:cNvPr id="6" name="TextBox 5">
            <a:extLst>
              <a:ext uri="{FF2B5EF4-FFF2-40B4-BE49-F238E27FC236}">
                <a16:creationId xmlns:a16="http://schemas.microsoft.com/office/drawing/2014/main" id="{8F69EA0A-20D6-4814-A498-FAC178DCF2A8}"/>
              </a:ext>
            </a:extLst>
          </p:cNvPr>
          <p:cNvSpPr txBox="1"/>
          <p:nvPr/>
        </p:nvSpPr>
        <p:spPr>
          <a:xfrm>
            <a:off x="210145" y="483329"/>
            <a:ext cx="2408544" cy="338554"/>
          </a:xfrm>
          <a:prstGeom prst="rect">
            <a:avLst/>
          </a:prstGeom>
          <a:noFill/>
        </p:spPr>
        <p:txBody>
          <a:bodyPr wrap="none" rtlCol="0">
            <a:spAutoFit/>
          </a:bodyPr>
          <a:lstStyle/>
          <a:p>
            <a:pPr algn="ctr" defTabSz="480014">
              <a:defRPr/>
            </a:pPr>
            <a:r>
              <a:rPr lang="en-GB" sz="1600" b="1" u="sng" dirty="0">
                <a:solidFill>
                  <a:prstClr val="black"/>
                </a:solidFill>
                <a:latin typeface="Calibri" panose="020F0502020204030204"/>
              </a:rPr>
              <a:t>Lesson 1: Resultant Forces</a:t>
            </a:r>
          </a:p>
        </p:txBody>
      </p:sp>
      <p:sp>
        <p:nvSpPr>
          <p:cNvPr id="24" name="Rectangle 23">
            <a:extLst>
              <a:ext uri="{FF2B5EF4-FFF2-40B4-BE49-F238E27FC236}">
                <a16:creationId xmlns:a16="http://schemas.microsoft.com/office/drawing/2014/main" id="{CE32FD2F-248A-4A1C-8595-FEDAE985D9FF}"/>
              </a:ext>
            </a:extLst>
          </p:cNvPr>
          <p:cNvSpPr/>
          <p:nvPr/>
        </p:nvSpPr>
        <p:spPr>
          <a:xfrm>
            <a:off x="7126651" y="5017683"/>
            <a:ext cx="7086793" cy="48789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600">
              <a:solidFill>
                <a:prstClr val="white"/>
              </a:solidFill>
              <a:latin typeface="Calibri" panose="020F0502020204030204"/>
            </a:endParaRPr>
          </a:p>
        </p:txBody>
      </p:sp>
      <p:sp>
        <p:nvSpPr>
          <p:cNvPr id="25" name="TextBox 24">
            <a:extLst>
              <a:ext uri="{FF2B5EF4-FFF2-40B4-BE49-F238E27FC236}">
                <a16:creationId xmlns:a16="http://schemas.microsoft.com/office/drawing/2014/main" id="{033D83A0-F06F-49E1-A1AF-D60141DED79A}"/>
              </a:ext>
            </a:extLst>
          </p:cNvPr>
          <p:cNvSpPr txBox="1"/>
          <p:nvPr/>
        </p:nvSpPr>
        <p:spPr>
          <a:xfrm>
            <a:off x="7095702" y="4966509"/>
            <a:ext cx="2736982" cy="338554"/>
          </a:xfrm>
          <a:prstGeom prst="rect">
            <a:avLst/>
          </a:prstGeom>
          <a:noFill/>
        </p:spPr>
        <p:txBody>
          <a:bodyPr wrap="square" rtlCol="0">
            <a:spAutoFit/>
          </a:bodyPr>
          <a:lstStyle/>
          <a:p>
            <a:pPr defTabSz="480014">
              <a:defRPr/>
            </a:pPr>
            <a:r>
              <a:rPr lang="en-GB" sz="1600" b="1" u="sng" dirty="0">
                <a:solidFill>
                  <a:prstClr val="black"/>
                </a:solidFill>
                <a:latin typeface="Calibri" panose="020F0502020204030204"/>
              </a:rPr>
              <a:t>Lesson 3: Mass and Weight</a:t>
            </a:r>
            <a:endParaRPr lang="en-GB" sz="1600" b="1" u="sng" baseline="30000" dirty="0">
              <a:solidFill>
                <a:prstClr val="black"/>
              </a:solidFill>
              <a:latin typeface="Calibri" panose="020F0502020204030204"/>
            </a:endParaRPr>
          </a:p>
        </p:txBody>
      </p:sp>
      <p:sp>
        <p:nvSpPr>
          <p:cNvPr id="30" name="Rectangle 29">
            <a:extLst>
              <a:ext uri="{FF2B5EF4-FFF2-40B4-BE49-F238E27FC236}">
                <a16:creationId xmlns:a16="http://schemas.microsoft.com/office/drawing/2014/main" id="{8E188F31-4F1B-468E-9D35-A3E320D40A36}"/>
              </a:ext>
            </a:extLst>
          </p:cNvPr>
          <p:cNvSpPr/>
          <p:nvPr/>
        </p:nvSpPr>
        <p:spPr>
          <a:xfrm>
            <a:off x="176453" y="5017684"/>
            <a:ext cx="6716463" cy="48956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600">
              <a:solidFill>
                <a:prstClr val="white"/>
              </a:solidFill>
              <a:latin typeface="Calibri" panose="020F0502020204030204"/>
            </a:endParaRPr>
          </a:p>
        </p:txBody>
      </p:sp>
      <p:sp>
        <p:nvSpPr>
          <p:cNvPr id="75" name="TextBox 74">
            <a:extLst>
              <a:ext uri="{FF2B5EF4-FFF2-40B4-BE49-F238E27FC236}">
                <a16:creationId xmlns:a16="http://schemas.microsoft.com/office/drawing/2014/main" id="{436ED583-2C85-40EA-B903-7C965DEF30A9}"/>
              </a:ext>
            </a:extLst>
          </p:cNvPr>
          <p:cNvSpPr txBox="1"/>
          <p:nvPr/>
        </p:nvSpPr>
        <p:spPr>
          <a:xfrm>
            <a:off x="3545940" y="-15416"/>
            <a:ext cx="6893460" cy="544765"/>
          </a:xfrm>
          <a:prstGeom prst="rect">
            <a:avLst/>
          </a:prstGeom>
          <a:noFill/>
        </p:spPr>
        <p:txBody>
          <a:bodyPr wrap="square" rtlCol="0">
            <a:spAutoFit/>
          </a:bodyPr>
          <a:lstStyle/>
          <a:p>
            <a:pPr defTabSz="480014">
              <a:defRPr/>
            </a:pPr>
            <a:r>
              <a:rPr lang="en-GB" sz="2940" b="1" u="sng" dirty="0">
                <a:solidFill>
                  <a:prstClr val="black"/>
                </a:solidFill>
                <a:latin typeface="Calibri" panose="020F0502020204030204"/>
              </a:rPr>
              <a:t>Forces : Year 9 : Cycle 2   </a:t>
            </a:r>
          </a:p>
        </p:txBody>
      </p:sp>
      <p:sp>
        <p:nvSpPr>
          <p:cNvPr id="87" name="Rectangle 86"/>
          <p:cNvSpPr/>
          <p:nvPr/>
        </p:nvSpPr>
        <p:spPr>
          <a:xfrm>
            <a:off x="254633" y="768824"/>
            <a:ext cx="3361931" cy="738664"/>
          </a:xfrm>
          <a:prstGeom prst="rect">
            <a:avLst/>
          </a:prstGeom>
        </p:spPr>
        <p:txBody>
          <a:bodyPr wrap="square">
            <a:spAutoFit/>
          </a:bodyPr>
          <a:lstStyle/>
          <a:p>
            <a:r>
              <a:rPr lang="en-GB" sz="1400" dirty="0"/>
              <a:t>Force is a vector quantity, forces have size and direction. </a:t>
            </a:r>
          </a:p>
          <a:p>
            <a:r>
              <a:rPr lang="en-GB" sz="1400" dirty="0"/>
              <a:t>The unit for force is the Newton, N. </a:t>
            </a:r>
          </a:p>
        </p:txBody>
      </p:sp>
      <p:sp>
        <p:nvSpPr>
          <p:cNvPr id="36" name="Rectangle 35">
            <a:extLst>
              <a:ext uri="{FF2B5EF4-FFF2-40B4-BE49-F238E27FC236}">
                <a16:creationId xmlns:a16="http://schemas.microsoft.com/office/drawing/2014/main" id="{F8681D5C-C1D2-4BBD-9AE7-4848B0F6E7F6}"/>
              </a:ext>
            </a:extLst>
          </p:cNvPr>
          <p:cNvSpPr/>
          <p:nvPr/>
        </p:nvSpPr>
        <p:spPr>
          <a:xfrm>
            <a:off x="7126651" y="529349"/>
            <a:ext cx="7086793" cy="43805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600">
              <a:solidFill>
                <a:prstClr val="white"/>
              </a:solidFill>
              <a:latin typeface="Calibri" panose="020F0502020204030204"/>
            </a:endParaRPr>
          </a:p>
        </p:txBody>
      </p:sp>
      <p:sp>
        <p:nvSpPr>
          <p:cNvPr id="37" name="Right Arrow 17">
            <a:extLst>
              <a:ext uri="{FF2B5EF4-FFF2-40B4-BE49-F238E27FC236}">
                <a16:creationId xmlns:a16="http://schemas.microsoft.com/office/drawing/2014/main" id="{D56DDBA3-0429-4930-B90F-6C0E52913BBD}"/>
              </a:ext>
            </a:extLst>
          </p:cNvPr>
          <p:cNvSpPr/>
          <p:nvPr/>
        </p:nvSpPr>
        <p:spPr>
          <a:xfrm>
            <a:off x="6755329" y="2625476"/>
            <a:ext cx="525507" cy="461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600">
              <a:solidFill>
                <a:prstClr val="white"/>
              </a:solidFill>
              <a:latin typeface="Calibri" panose="020F0502020204030204"/>
            </a:endParaRPr>
          </a:p>
        </p:txBody>
      </p:sp>
      <p:sp>
        <p:nvSpPr>
          <p:cNvPr id="38" name="TextBox 37">
            <a:extLst>
              <a:ext uri="{FF2B5EF4-FFF2-40B4-BE49-F238E27FC236}">
                <a16:creationId xmlns:a16="http://schemas.microsoft.com/office/drawing/2014/main" id="{8F69EA0A-20D6-4814-A498-FAC178DCF2A8}"/>
              </a:ext>
            </a:extLst>
          </p:cNvPr>
          <p:cNvSpPr txBox="1"/>
          <p:nvPr/>
        </p:nvSpPr>
        <p:spPr>
          <a:xfrm>
            <a:off x="7097567" y="500552"/>
            <a:ext cx="2420086" cy="338554"/>
          </a:xfrm>
          <a:prstGeom prst="rect">
            <a:avLst/>
          </a:prstGeom>
          <a:noFill/>
        </p:spPr>
        <p:txBody>
          <a:bodyPr wrap="none" rtlCol="0">
            <a:spAutoFit/>
          </a:bodyPr>
          <a:lstStyle/>
          <a:p>
            <a:pPr algn="ctr" defTabSz="480014">
              <a:defRPr/>
            </a:pPr>
            <a:r>
              <a:rPr lang="en-GB" sz="1600" b="1" u="sng" dirty="0">
                <a:solidFill>
                  <a:prstClr val="black"/>
                </a:solidFill>
                <a:latin typeface="Calibri" panose="020F0502020204030204"/>
              </a:rPr>
              <a:t>Lesson 2: Newton's 1</a:t>
            </a:r>
            <a:r>
              <a:rPr lang="en-GB" sz="1600" b="1" u="sng" baseline="30000" dirty="0">
                <a:solidFill>
                  <a:prstClr val="black"/>
                </a:solidFill>
                <a:latin typeface="Calibri" panose="020F0502020204030204"/>
              </a:rPr>
              <a:t>st</a:t>
            </a:r>
            <a:r>
              <a:rPr lang="en-GB" sz="1600" b="1" u="sng" dirty="0">
                <a:solidFill>
                  <a:prstClr val="black"/>
                </a:solidFill>
                <a:latin typeface="Calibri" panose="020F0502020204030204"/>
              </a:rPr>
              <a:t> law</a:t>
            </a:r>
          </a:p>
        </p:txBody>
      </p:sp>
      <p:sp>
        <p:nvSpPr>
          <p:cNvPr id="39" name="TextBox 38">
            <a:extLst>
              <a:ext uri="{FF2B5EF4-FFF2-40B4-BE49-F238E27FC236}">
                <a16:creationId xmlns:a16="http://schemas.microsoft.com/office/drawing/2014/main" id="{033D83A0-F06F-49E1-A1AF-D60141DED79A}"/>
              </a:ext>
            </a:extLst>
          </p:cNvPr>
          <p:cNvSpPr txBox="1"/>
          <p:nvPr/>
        </p:nvSpPr>
        <p:spPr>
          <a:xfrm>
            <a:off x="176453" y="4978072"/>
            <a:ext cx="3560660" cy="338554"/>
          </a:xfrm>
          <a:prstGeom prst="rect">
            <a:avLst/>
          </a:prstGeom>
          <a:noFill/>
        </p:spPr>
        <p:txBody>
          <a:bodyPr wrap="square" rtlCol="0">
            <a:spAutoFit/>
          </a:bodyPr>
          <a:lstStyle/>
          <a:p>
            <a:pPr defTabSz="480014">
              <a:defRPr/>
            </a:pPr>
            <a:r>
              <a:rPr lang="en-GB" sz="1600" b="1" u="sng" dirty="0">
                <a:solidFill>
                  <a:prstClr val="black"/>
                </a:solidFill>
              </a:rPr>
              <a:t>Lesson 4: Newton's 2</a:t>
            </a:r>
            <a:r>
              <a:rPr lang="en-GB" sz="1600" b="1" u="sng" baseline="30000" dirty="0">
                <a:solidFill>
                  <a:prstClr val="black"/>
                </a:solidFill>
              </a:rPr>
              <a:t>nd</a:t>
            </a:r>
            <a:r>
              <a:rPr lang="en-GB" sz="1600" b="1" u="sng" dirty="0">
                <a:solidFill>
                  <a:prstClr val="black"/>
                </a:solidFill>
              </a:rPr>
              <a:t> law</a:t>
            </a:r>
          </a:p>
        </p:txBody>
      </p:sp>
      <p:sp>
        <p:nvSpPr>
          <p:cNvPr id="43" name="Rectangle 42"/>
          <p:cNvSpPr/>
          <p:nvPr/>
        </p:nvSpPr>
        <p:spPr>
          <a:xfrm>
            <a:off x="3316766" y="1609851"/>
            <a:ext cx="3491031" cy="738664"/>
          </a:xfrm>
          <a:prstGeom prst="rect">
            <a:avLst/>
          </a:prstGeom>
        </p:spPr>
        <p:txBody>
          <a:bodyPr wrap="square">
            <a:spAutoFit/>
          </a:bodyPr>
          <a:lstStyle/>
          <a:p>
            <a:r>
              <a:rPr lang="en-GB" sz="1400" dirty="0"/>
              <a:t>The size of the arrow represents the size of the force, the direction of the force is represented by the direction of the arrow,  </a:t>
            </a:r>
            <a:endParaRPr lang="en-GB" sz="1400" b="1" dirty="0"/>
          </a:p>
        </p:txBody>
      </p:sp>
      <p:sp>
        <p:nvSpPr>
          <p:cNvPr id="47" name="Rectangle 46"/>
          <p:cNvSpPr/>
          <p:nvPr/>
        </p:nvSpPr>
        <p:spPr>
          <a:xfrm>
            <a:off x="217237" y="2644658"/>
            <a:ext cx="3285307" cy="738664"/>
          </a:xfrm>
          <a:prstGeom prst="rect">
            <a:avLst/>
          </a:prstGeom>
        </p:spPr>
        <p:txBody>
          <a:bodyPr wrap="square">
            <a:spAutoFit/>
          </a:bodyPr>
          <a:lstStyle/>
          <a:p>
            <a:r>
              <a:rPr lang="en-GB" sz="1400" dirty="0"/>
              <a:t>If the size of the arrows are equal in size and opposite in direction then the resultant force is zero. </a:t>
            </a:r>
          </a:p>
        </p:txBody>
      </p:sp>
      <p:sp>
        <p:nvSpPr>
          <p:cNvPr id="50" name="Rectangle 49"/>
          <p:cNvSpPr/>
          <p:nvPr/>
        </p:nvSpPr>
        <p:spPr>
          <a:xfrm>
            <a:off x="9517653" y="581946"/>
            <a:ext cx="4749064" cy="954107"/>
          </a:xfrm>
          <a:prstGeom prst="rect">
            <a:avLst/>
          </a:prstGeom>
        </p:spPr>
        <p:txBody>
          <a:bodyPr wrap="square">
            <a:spAutoFit/>
          </a:bodyPr>
          <a:lstStyle/>
          <a:p>
            <a:r>
              <a:rPr lang="en-GB" sz="1400" u="sng" dirty="0"/>
              <a:t>Newton's 1</a:t>
            </a:r>
            <a:r>
              <a:rPr lang="en-GB" sz="1400" u="sng" baseline="30000" dirty="0"/>
              <a:t>st</a:t>
            </a:r>
            <a:r>
              <a:rPr lang="en-GB" sz="1400" u="sng" dirty="0"/>
              <a:t> law states  that:</a:t>
            </a:r>
          </a:p>
          <a:p>
            <a:r>
              <a:rPr lang="en-GB" sz="1400" b="1" dirty="0"/>
              <a:t>An object with zero resultant force will remain stationary or at constant velocity.</a:t>
            </a:r>
          </a:p>
          <a:p>
            <a:endParaRPr lang="en-GB" sz="1400" dirty="0"/>
          </a:p>
        </p:txBody>
      </p:sp>
      <p:sp>
        <p:nvSpPr>
          <p:cNvPr id="61" name="Rectangle 60"/>
          <p:cNvSpPr/>
          <p:nvPr/>
        </p:nvSpPr>
        <p:spPr>
          <a:xfrm>
            <a:off x="9547777" y="1327290"/>
            <a:ext cx="4609561" cy="1354217"/>
          </a:xfrm>
          <a:prstGeom prst="rect">
            <a:avLst/>
          </a:prstGeom>
        </p:spPr>
        <p:txBody>
          <a:bodyPr wrap="square">
            <a:spAutoFit/>
          </a:bodyPr>
          <a:lstStyle/>
          <a:p>
            <a:r>
              <a:rPr lang="en-GB" sz="1400" dirty="0"/>
              <a:t>So an object acted upon by only balanced forces will experience no change in either speed or direction .</a:t>
            </a:r>
          </a:p>
          <a:p>
            <a:pPr marL="171450" indent="-171450">
              <a:buFont typeface="Arial" panose="020B0604020202020204" pitchFamily="34" charset="0"/>
              <a:buChar char="•"/>
            </a:pPr>
            <a:r>
              <a:rPr lang="en-GB" sz="1400" b="1" dirty="0"/>
              <a:t>a stationary object stays stationary</a:t>
            </a:r>
          </a:p>
          <a:p>
            <a:pPr marL="171450" indent="-171450">
              <a:buFont typeface="Arial" panose="020B0604020202020204" pitchFamily="34" charset="0"/>
              <a:buChar char="•"/>
            </a:pPr>
            <a:r>
              <a:rPr lang="en-GB" sz="1400" b="1" dirty="0"/>
              <a:t>a moving object continues to move at the same velocity (at the same speed and in the same direction)</a:t>
            </a:r>
          </a:p>
          <a:p>
            <a:endParaRPr lang="en-GB" sz="1200" dirty="0"/>
          </a:p>
        </p:txBody>
      </p:sp>
      <p:sp>
        <p:nvSpPr>
          <p:cNvPr id="72" name="Rectangle 71"/>
          <p:cNvSpPr/>
          <p:nvPr/>
        </p:nvSpPr>
        <p:spPr>
          <a:xfrm>
            <a:off x="7173290" y="2909102"/>
            <a:ext cx="2707917" cy="1815882"/>
          </a:xfrm>
          <a:prstGeom prst="rect">
            <a:avLst/>
          </a:prstGeom>
        </p:spPr>
        <p:txBody>
          <a:bodyPr wrap="square">
            <a:spAutoFit/>
          </a:bodyPr>
          <a:lstStyle/>
          <a:p>
            <a:r>
              <a:rPr lang="en-GB" sz="1400" dirty="0"/>
              <a:t>This submarines engine force and water resistance are balanced meaning it will neither speed up or slow down.</a:t>
            </a:r>
          </a:p>
          <a:p>
            <a:r>
              <a:rPr lang="en-GB" sz="1400" dirty="0"/>
              <a:t>The weight and buoyancy forces are balanced so it will not move up or down and stay at the same depth.</a:t>
            </a:r>
            <a:endParaRPr lang="en-GB" sz="1200" dirty="0"/>
          </a:p>
        </p:txBody>
      </p:sp>
      <p:sp>
        <p:nvSpPr>
          <p:cNvPr id="73" name="Rectangle 72"/>
          <p:cNvSpPr/>
          <p:nvPr/>
        </p:nvSpPr>
        <p:spPr>
          <a:xfrm>
            <a:off x="7127509" y="5300081"/>
            <a:ext cx="4093969" cy="523220"/>
          </a:xfrm>
          <a:prstGeom prst="rect">
            <a:avLst/>
          </a:prstGeom>
        </p:spPr>
        <p:txBody>
          <a:bodyPr wrap="square">
            <a:spAutoFit/>
          </a:bodyPr>
          <a:lstStyle/>
          <a:p>
            <a:r>
              <a:rPr lang="en-GB" sz="1400" dirty="0"/>
              <a:t>Weight is a force, it is the downward pull caused by the Earths gravitational field.</a:t>
            </a:r>
          </a:p>
        </p:txBody>
      </p:sp>
      <p:sp>
        <p:nvSpPr>
          <p:cNvPr id="79" name="Rectangle 78"/>
          <p:cNvSpPr/>
          <p:nvPr/>
        </p:nvSpPr>
        <p:spPr>
          <a:xfrm>
            <a:off x="7095702" y="5956724"/>
            <a:ext cx="4148359" cy="738664"/>
          </a:xfrm>
          <a:prstGeom prst="rect">
            <a:avLst/>
          </a:prstGeom>
        </p:spPr>
        <p:txBody>
          <a:bodyPr wrap="square">
            <a:spAutoFit/>
          </a:bodyPr>
          <a:lstStyle/>
          <a:p>
            <a:r>
              <a:rPr lang="en-GB" sz="1400" dirty="0"/>
              <a:t>Mass is a scalar quantity (size only, no direction) and refers to the amount of material an object is made out of.</a:t>
            </a:r>
            <a:endParaRPr lang="en-GB" sz="1200" dirty="0"/>
          </a:p>
        </p:txBody>
      </p:sp>
      <p:sp>
        <p:nvSpPr>
          <p:cNvPr id="84" name="Rectangle 83"/>
          <p:cNvSpPr/>
          <p:nvPr/>
        </p:nvSpPr>
        <p:spPr>
          <a:xfrm>
            <a:off x="7308873" y="7010666"/>
            <a:ext cx="5201598" cy="307777"/>
          </a:xfrm>
          <a:prstGeom prst="rect">
            <a:avLst/>
          </a:prstGeom>
        </p:spPr>
        <p:txBody>
          <a:bodyPr wrap="square">
            <a:spAutoFit/>
          </a:bodyPr>
          <a:lstStyle/>
          <a:p>
            <a:r>
              <a:rPr lang="en-GB" sz="1400" dirty="0"/>
              <a:t>Weight can be calculated using the equation:</a:t>
            </a:r>
          </a:p>
        </p:txBody>
      </p:sp>
      <p:sp>
        <p:nvSpPr>
          <p:cNvPr id="92" name="Rectangle 91"/>
          <p:cNvSpPr/>
          <p:nvPr/>
        </p:nvSpPr>
        <p:spPr>
          <a:xfrm>
            <a:off x="-90265" y="5127082"/>
            <a:ext cx="6562276" cy="523220"/>
          </a:xfrm>
          <a:prstGeom prst="rect">
            <a:avLst/>
          </a:prstGeom>
        </p:spPr>
        <p:txBody>
          <a:bodyPr wrap="square">
            <a:spAutoFit/>
          </a:bodyPr>
          <a:lstStyle/>
          <a:p>
            <a:pPr algn="r"/>
            <a:r>
              <a:rPr lang="en-GB" sz="1400" u="sng" dirty="0"/>
              <a:t>Newton's 2</a:t>
            </a:r>
            <a:r>
              <a:rPr lang="en-GB" sz="1400" u="sng" baseline="30000" dirty="0"/>
              <a:t>nd</a:t>
            </a:r>
            <a:r>
              <a:rPr lang="en-GB" sz="1400" u="sng" dirty="0"/>
              <a:t> law states  that:</a:t>
            </a:r>
          </a:p>
          <a:p>
            <a:pPr algn="r"/>
            <a:r>
              <a:rPr lang="en-GB" sz="1400" b="1" dirty="0"/>
              <a:t>The acceleration of an object is proportional to the resultant force acting upon it. </a:t>
            </a:r>
          </a:p>
        </p:txBody>
      </p:sp>
      <p:sp>
        <p:nvSpPr>
          <p:cNvPr id="93" name="Rectangle 92"/>
          <p:cNvSpPr/>
          <p:nvPr/>
        </p:nvSpPr>
        <p:spPr>
          <a:xfrm>
            <a:off x="263807" y="5732124"/>
            <a:ext cx="3635935" cy="1169551"/>
          </a:xfrm>
          <a:prstGeom prst="rect">
            <a:avLst/>
          </a:prstGeom>
        </p:spPr>
        <p:txBody>
          <a:bodyPr wrap="square">
            <a:spAutoFit/>
          </a:bodyPr>
          <a:lstStyle/>
          <a:p>
            <a:r>
              <a:rPr lang="en-GB" sz="1400" dirty="0"/>
              <a:t>This object has a resultant force acting upon it and so will accelerate in the direction of the larger force. </a:t>
            </a:r>
          </a:p>
          <a:p>
            <a:r>
              <a:rPr lang="en-GB" sz="1400" dirty="0"/>
              <a:t>How much it will accelerate also depends on the mass of the object. </a:t>
            </a:r>
          </a:p>
        </p:txBody>
      </p:sp>
      <p:pic>
        <p:nvPicPr>
          <p:cNvPr id="8" name="Picture 7"/>
          <p:cNvPicPr>
            <a:picLocks noChangeAspect="1"/>
          </p:cNvPicPr>
          <p:nvPr/>
        </p:nvPicPr>
        <p:blipFill rotWithShape="1">
          <a:blip r:embed="rId2"/>
          <a:srcRect r="53080" b="-2024"/>
          <a:stretch/>
        </p:blipFill>
        <p:spPr>
          <a:xfrm>
            <a:off x="3915299" y="713024"/>
            <a:ext cx="2788720" cy="796856"/>
          </a:xfrm>
          <a:prstGeom prst="rect">
            <a:avLst/>
          </a:prstGeom>
        </p:spPr>
      </p:pic>
      <p:pic>
        <p:nvPicPr>
          <p:cNvPr id="9" name="Picture 8"/>
          <p:cNvPicPr>
            <a:picLocks noChangeAspect="1"/>
          </p:cNvPicPr>
          <p:nvPr/>
        </p:nvPicPr>
        <p:blipFill rotWithShape="1">
          <a:blip r:embed="rId3"/>
          <a:srcRect r="52746" b="-2024"/>
          <a:stretch/>
        </p:blipFill>
        <p:spPr>
          <a:xfrm>
            <a:off x="382275" y="1588459"/>
            <a:ext cx="2808598" cy="796856"/>
          </a:xfrm>
          <a:prstGeom prst="rect">
            <a:avLst/>
          </a:prstGeom>
        </p:spPr>
      </p:pic>
      <p:pic>
        <p:nvPicPr>
          <p:cNvPr id="10" name="Picture 9"/>
          <p:cNvPicPr>
            <a:picLocks noChangeAspect="1"/>
          </p:cNvPicPr>
          <p:nvPr/>
        </p:nvPicPr>
        <p:blipFill>
          <a:blip r:embed="rId4"/>
          <a:stretch>
            <a:fillRect/>
          </a:stretch>
        </p:blipFill>
        <p:spPr>
          <a:xfrm>
            <a:off x="3386602" y="2543640"/>
            <a:ext cx="3351842" cy="2309047"/>
          </a:xfrm>
          <a:prstGeom prst="rect">
            <a:avLst/>
          </a:prstGeom>
        </p:spPr>
      </p:pic>
      <p:sp>
        <p:nvSpPr>
          <p:cNvPr id="55" name="Rectangle 54"/>
          <p:cNvSpPr/>
          <p:nvPr/>
        </p:nvSpPr>
        <p:spPr>
          <a:xfrm>
            <a:off x="226954" y="3437775"/>
            <a:ext cx="3285307" cy="1600438"/>
          </a:xfrm>
          <a:prstGeom prst="rect">
            <a:avLst/>
          </a:prstGeom>
        </p:spPr>
        <p:txBody>
          <a:bodyPr wrap="square">
            <a:spAutoFit/>
          </a:bodyPr>
          <a:lstStyle/>
          <a:p>
            <a:r>
              <a:rPr lang="en-GB" sz="1400" dirty="0"/>
              <a:t>The resultant force is the overall force acting on the object.</a:t>
            </a:r>
          </a:p>
          <a:p>
            <a:r>
              <a:rPr lang="en-GB" sz="1400" dirty="0"/>
              <a:t>If the forces are acting in opposite directions they are subtracted.</a:t>
            </a:r>
          </a:p>
          <a:p>
            <a:r>
              <a:rPr lang="en-GB" sz="1400" dirty="0"/>
              <a:t>If the forces are acting in the same direction they are added.</a:t>
            </a:r>
          </a:p>
          <a:p>
            <a:endParaRPr lang="en-GB" sz="1400" dirty="0"/>
          </a:p>
        </p:txBody>
      </p:sp>
      <p:pic>
        <p:nvPicPr>
          <p:cNvPr id="12" name="Picture 11"/>
          <p:cNvPicPr>
            <a:picLocks noChangeAspect="1"/>
          </p:cNvPicPr>
          <p:nvPr/>
        </p:nvPicPr>
        <p:blipFill>
          <a:blip r:embed="rId5"/>
          <a:stretch>
            <a:fillRect/>
          </a:stretch>
        </p:blipFill>
        <p:spPr>
          <a:xfrm>
            <a:off x="7394242" y="883813"/>
            <a:ext cx="1921094" cy="1921094"/>
          </a:xfrm>
          <a:prstGeom prst="rect">
            <a:avLst/>
          </a:prstGeom>
        </p:spPr>
      </p:pic>
      <p:pic>
        <p:nvPicPr>
          <p:cNvPr id="13" name="Picture 12"/>
          <p:cNvPicPr>
            <a:picLocks noChangeAspect="1"/>
          </p:cNvPicPr>
          <p:nvPr/>
        </p:nvPicPr>
        <p:blipFill>
          <a:blip r:embed="rId6"/>
          <a:stretch>
            <a:fillRect/>
          </a:stretch>
        </p:blipFill>
        <p:spPr>
          <a:xfrm>
            <a:off x="9857574" y="2814930"/>
            <a:ext cx="4257462" cy="1828525"/>
          </a:xfrm>
          <a:prstGeom prst="rect">
            <a:avLst/>
          </a:prstGeom>
        </p:spPr>
      </p:pic>
      <p:pic>
        <p:nvPicPr>
          <p:cNvPr id="1026" name="Picture 2" descr="What is Weigh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63397" y="5135055"/>
            <a:ext cx="2993941" cy="224062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6" name="Rectangle 15"/>
              <p:cNvSpPr/>
              <p:nvPr/>
            </p:nvSpPr>
            <p:spPr>
              <a:xfrm>
                <a:off x="7208102" y="7520617"/>
                <a:ext cx="6906934" cy="989053"/>
              </a:xfrm>
              <a:prstGeom prst="rect">
                <a:avLst/>
              </a:prstGeom>
            </p:spPr>
            <p:txBody>
              <a:bodyPr wrap="square">
                <a:spAutoFit/>
              </a:bodyPr>
              <a:lstStyle/>
              <a:p>
                <a:pPr algn="ctr">
                  <a:lnSpc>
                    <a:spcPct val="107000"/>
                  </a:lnSpc>
                  <a:spcAft>
                    <a:spcPts val="800"/>
                  </a:spcAft>
                </a:pPr>
                <a14:m>
                  <m:oMath xmlns:m="http://schemas.openxmlformats.org/officeDocument/2006/math">
                    <m:r>
                      <a:rPr lang="en-GB" sz="1400" b="1" i="1" smtClean="0">
                        <a:latin typeface="Cambria Math" panose="02040503050406030204" pitchFamily="18" charset="0"/>
                        <a:ea typeface="Calibri" panose="020F0502020204030204" pitchFamily="34" charset="0"/>
                        <a:cs typeface="Times New Roman" panose="02020603050405020304" pitchFamily="18" charset="0"/>
                      </a:rPr>
                      <m:t>𝑾𝒆𝒊𝒈𝒉𝒕</m:t>
                    </m:r>
                    <m:r>
                      <a:rPr lang="en-GB" sz="1400" b="1" i="1" smtClean="0">
                        <a:latin typeface="Cambria Math" panose="02040503050406030204" pitchFamily="18" charset="0"/>
                        <a:ea typeface="Calibri" panose="020F0502020204030204" pitchFamily="34" charset="0"/>
                        <a:cs typeface="Times New Roman" panose="02020603050405020304" pitchFamily="18" charset="0"/>
                      </a:rPr>
                      <m:t> </m:t>
                    </m:r>
                    <m:d>
                      <m:dPr>
                        <m:ctrlPr>
                          <a:rPr lang="en-GB" sz="1400" b="1" i="1">
                            <a:latin typeface="Cambria Math" panose="02040503050406030204" pitchFamily="18" charset="0"/>
                            <a:ea typeface="Calibri" panose="020F0502020204030204" pitchFamily="34" charset="0"/>
                            <a:cs typeface="Times New Roman" panose="02020603050405020304" pitchFamily="18" charset="0"/>
                          </a:rPr>
                        </m:ctrlPr>
                      </m:dPr>
                      <m:e>
                        <m:r>
                          <a:rPr lang="en-GB" sz="1400" b="1" i="1">
                            <a:latin typeface="Cambria Math" panose="02040503050406030204" pitchFamily="18" charset="0"/>
                            <a:ea typeface="Calibri" panose="020F0502020204030204" pitchFamily="34" charset="0"/>
                            <a:cs typeface="Times New Roman" panose="02020603050405020304" pitchFamily="18" charset="0"/>
                          </a:rPr>
                          <m:t>𝑵</m:t>
                        </m:r>
                      </m:e>
                    </m:d>
                    <m:r>
                      <a:rPr lang="en-GB" sz="1400" b="1" i="1">
                        <a:latin typeface="Cambria Math" panose="02040503050406030204" pitchFamily="18" charset="0"/>
                        <a:ea typeface="Calibri" panose="020F0502020204030204" pitchFamily="34" charset="0"/>
                        <a:cs typeface="Times New Roman" panose="02020603050405020304" pitchFamily="18" charset="0"/>
                      </a:rPr>
                      <m:t>=</m:t>
                    </m:r>
                    <m:r>
                      <a:rPr lang="en-GB" sz="1400" b="1" i="1" smtClean="0">
                        <a:latin typeface="Cambria Math" panose="02040503050406030204" pitchFamily="18" charset="0"/>
                        <a:ea typeface="Calibri" panose="020F0502020204030204" pitchFamily="34" charset="0"/>
                        <a:cs typeface="Times New Roman" panose="02020603050405020304" pitchFamily="18" charset="0"/>
                      </a:rPr>
                      <m:t>𝑴𝒂𝒔𝒔</m:t>
                    </m:r>
                    <m:d>
                      <m:dPr>
                        <m:ctrlPr>
                          <a:rPr lang="en-GB" sz="1400" b="1" i="1">
                            <a:latin typeface="Cambria Math" panose="02040503050406030204" pitchFamily="18" charset="0"/>
                            <a:ea typeface="Calibri" panose="020F0502020204030204" pitchFamily="34" charset="0"/>
                            <a:cs typeface="Times New Roman" panose="02020603050405020304" pitchFamily="18" charset="0"/>
                          </a:rPr>
                        </m:ctrlPr>
                      </m:dPr>
                      <m:e>
                        <m:r>
                          <a:rPr lang="en-GB" sz="1400" b="1" i="1" smtClean="0">
                            <a:latin typeface="Cambria Math" panose="02040503050406030204" pitchFamily="18" charset="0"/>
                            <a:ea typeface="Calibri" panose="020F0502020204030204" pitchFamily="34" charset="0"/>
                            <a:cs typeface="Times New Roman" panose="02020603050405020304" pitchFamily="18" charset="0"/>
                          </a:rPr>
                          <m:t>𝒌𝒈</m:t>
                        </m:r>
                      </m:e>
                    </m:d>
                    <m:r>
                      <a:rPr lang="en-GB" sz="1400" b="1" i="1" smtClean="0">
                        <a:latin typeface="Cambria Math" panose="02040503050406030204" pitchFamily="18" charset="0"/>
                        <a:ea typeface="Cambria Math" panose="02040503050406030204" pitchFamily="18" charset="0"/>
                        <a:cs typeface="Times New Roman" panose="02020603050405020304" pitchFamily="18" charset="0"/>
                      </a:rPr>
                      <m:t>×</m:t>
                    </m:r>
                    <m:r>
                      <a:rPr lang="en-GB" sz="1400" b="1" i="1" smtClean="0">
                        <a:latin typeface="Cambria Math" panose="02040503050406030204" pitchFamily="18" charset="0"/>
                        <a:ea typeface="Calibri" panose="020F0502020204030204" pitchFamily="34" charset="0"/>
                        <a:cs typeface="Times New Roman" panose="02020603050405020304" pitchFamily="18" charset="0"/>
                      </a:rPr>
                      <m:t>𝑮𝒓𝒂𝒗𝒊𝒕𝒂𝒕𝒊𝒐𝒏𝒂𝒍</m:t>
                    </m:r>
                    <m:r>
                      <a:rPr lang="en-GB" sz="1400" b="1" i="1" smtClean="0">
                        <a:latin typeface="Cambria Math" panose="02040503050406030204" pitchFamily="18" charset="0"/>
                        <a:ea typeface="Calibri" panose="020F0502020204030204" pitchFamily="34" charset="0"/>
                        <a:cs typeface="Times New Roman" panose="02020603050405020304" pitchFamily="18" charset="0"/>
                      </a:rPr>
                      <m:t> </m:t>
                    </m:r>
                    <m:r>
                      <a:rPr lang="en-GB" sz="1400" b="1" i="1" smtClean="0">
                        <a:latin typeface="Cambria Math" panose="02040503050406030204" pitchFamily="18" charset="0"/>
                        <a:ea typeface="Calibri" panose="020F0502020204030204" pitchFamily="34" charset="0"/>
                        <a:cs typeface="Times New Roman" panose="02020603050405020304" pitchFamily="18" charset="0"/>
                      </a:rPr>
                      <m:t>𝑭𝒊𝒆𝒍𝒅</m:t>
                    </m:r>
                    <m:r>
                      <a:rPr lang="en-GB" sz="1400" b="1" i="1" smtClean="0">
                        <a:latin typeface="Cambria Math" panose="02040503050406030204" pitchFamily="18" charset="0"/>
                        <a:ea typeface="Calibri" panose="020F0502020204030204" pitchFamily="34" charset="0"/>
                        <a:cs typeface="Times New Roman" panose="02020603050405020304" pitchFamily="18" charset="0"/>
                      </a:rPr>
                      <m:t> </m:t>
                    </m:r>
                    <m:r>
                      <a:rPr lang="en-GB" sz="1400" b="1" i="1" smtClean="0">
                        <a:latin typeface="Cambria Math" panose="02040503050406030204" pitchFamily="18" charset="0"/>
                        <a:ea typeface="Calibri" panose="020F0502020204030204" pitchFamily="34" charset="0"/>
                        <a:cs typeface="Times New Roman" panose="02020603050405020304" pitchFamily="18" charset="0"/>
                      </a:rPr>
                      <m:t>𝑺𝒕𝒓𝒆𝒏𝒈𝒉𝒕</m:t>
                    </m:r>
                    <m:r>
                      <a:rPr lang="en-GB" sz="1400" b="1" i="1">
                        <a:latin typeface="Cambria Math" panose="02040503050406030204" pitchFamily="18" charset="0"/>
                        <a:ea typeface="Calibri" panose="020F0502020204030204" pitchFamily="34" charset="0"/>
                        <a:cs typeface="Times New Roman" panose="02020603050405020304" pitchFamily="18" charset="0"/>
                      </a:rPr>
                      <m:t>(</m:t>
                    </m:r>
                    <m:r>
                      <a:rPr lang="en-GB" sz="1400" b="1" i="1" smtClean="0">
                        <a:latin typeface="Cambria Math" panose="02040503050406030204" pitchFamily="18" charset="0"/>
                        <a:ea typeface="Calibri" panose="020F0502020204030204" pitchFamily="34" charset="0"/>
                        <a:cs typeface="Times New Roman" panose="02020603050405020304" pitchFamily="18" charset="0"/>
                      </a:rPr>
                      <m:t>𝑵</m:t>
                    </m:r>
                    <m:r>
                      <a:rPr lang="en-GB" sz="1400" b="1" i="1" smtClean="0">
                        <a:latin typeface="Cambria Math" panose="02040503050406030204" pitchFamily="18" charset="0"/>
                        <a:ea typeface="Calibri" panose="020F0502020204030204" pitchFamily="34" charset="0"/>
                        <a:cs typeface="Times New Roman" panose="02020603050405020304" pitchFamily="18" charset="0"/>
                      </a:rPr>
                      <m:t>/</m:t>
                    </m:r>
                    <m:r>
                      <a:rPr lang="en-GB" sz="1400" b="1" i="1" smtClean="0">
                        <a:latin typeface="Cambria Math" panose="02040503050406030204" pitchFamily="18" charset="0"/>
                        <a:ea typeface="Calibri" panose="020F0502020204030204" pitchFamily="34" charset="0"/>
                        <a:cs typeface="Times New Roman" panose="02020603050405020304" pitchFamily="18" charset="0"/>
                      </a:rPr>
                      <m:t>𝒌𝒈</m:t>
                    </m:r>
                    <m:r>
                      <a:rPr lang="en-GB" sz="1400" b="1" i="1">
                        <a:latin typeface="Cambria Math" panose="02040503050406030204" pitchFamily="18" charset="0"/>
                        <a:ea typeface="Calibri" panose="020F0502020204030204" pitchFamily="34" charset="0"/>
                        <a:cs typeface="Times New Roman" panose="02020603050405020304" pitchFamily="18" charset="0"/>
                      </a:rPr>
                      <m:t>)</m:t>
                    </m:r>
                  </m:oMath>
                </a14:m>
                <a:r>
                  <a:rPr lang="en-GB" sz="1400" dirty="0">
                    <a:latin typeface="Calibri" panose="020F0502020204030204" pitchFamily="34" charset="0"/>
                    <a:ea typeface="Times New Roman" panose="02020603050405020304" pitchFamily="18" charset="0"/>
                    <a:cs typeface="Times New Roman" panose="02020603050405020304" pitchFamily="18" charset="0"/>
                  </a:rPr>
                  <a:t>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GB" sz="1400" b="1" i="1" smtClean="0">
                          <a:latin typeface="Cambria Math" panose="02040503050406030204" pitchFamily="18" charset="0"/>
                          <a:ea typeface="Calibri" panose="020F0502020204030204" pitchFamily="34" charset="0"/>
                          <a:cs typeface="Times New Roman" panose="02020603050405020304" pitchFamily="18" charset="0"/>
                        </a:rPr>
                        <m:t>𝑾</m:t>
                      </m:r>
                      <m:r>
                        <a:rPr lang="en-GB" sz="1400" b="1" i="1">
                          <a:latin typeface="Cambria Math" panose="02040503050406030204" pitchFamily="18" charset="0"/>
                          <a:ea typeface="Calibri" panose="020F0502020204030204" pitchFamily="34" charset="0"/>
                          <a:cs typeface="Times New Roman" panose="02020603050405020304" pitchFamily="18" charset="0"/>
                        </a:rPr>
                        <m:t>=</m:t>
                      </m:r>
                      <m:r>
                        <a:rPr lang="en-GB" sz="1400" b="1" i="1" smtClean="0">
                          <a:latin typeface="Cambria Math" panose="02040503050406030204" pitchFamily="18" charset="0"/>
                          <a:ea typeface="Calibri" panose="020F0502020204030204" pitchFamily="34" charset="0"/>
                          <a:cs typeface="Times New Roman" panose="02020603050405020304" pitchFamily="18" charset="0"/>
                        </a:rPr>
                        <m:t>𝒎</m:t>
                      </m:r>
                      <m:r>
                        <a:rPr lang="en-GB" sz="1400" b="1" i="1">
                          <a:latin typeface="Cambria Math" panose="02040503050406030204" pitchFamily="18" charset="0"/>
                          <a:ea typeface="Cambria Math" panose="02040503050406030204" pitchFamily="18" charset="0"/>
                          <a:cs typeface="Times New Roman" panose="02020603050405020304" pitchFamily="18" charset="0"/>
                        </a:rPr>
                        <m:t>×</m:t>
                      </m:r>
                      <m:r>
                        <a:rPr lang="en-GB" sz="1400" b="1" i="1" smtClean="0">
                          <a:latin typeface="Cambria Math" panose="02040503050406030204" pitchFamily="18" charset="0"/>
                          <a:ea typeface="Calibri" panose="020F0502020204030204" pitchFamily="34" charset="0"/>
                          <a:cs typeface="Times New Roman" panose="02020603050405020304" pitchFamily="18" charset="0"/>
                        </a:rPr>
                        <m:t>𝒈</m:t>
                      </m:r>
                    </m:oMath>
                  </m:oMathPara>
                </a14:m>
                <a:endParaRPr lang="en-GB" sz="1400" dirty="0"/>
              </a:p>
              <a:p>
                <a:pPr algn="r">
                  <a:lnSpc>
                    <a:spcPct val="107000"/>
                  </a:lnSpc>
                  <a:spcAft>
                    <a:spcPts val="800"/>
                  </a:spcAft>
                </a:pPr>
                <a:r>
                  <a:rPr lang="en-GB" sz="1400" dirty="0"/>
                  <a:t>On Earth g  = 10N/kg</a:t>
                </a:r>
              </a:p>
            </p:txBody>
          </p:sp>
        </mc:Choice>
        <mc:Fallback xmlns="">
          <p:sp>
            <p:nvSpPr>
              <p:cNvPr id="16" name="Rectangle 15"/>
              <p:cNvSpPr>
                <a:spLocks noRot="1" noChangeAspect="1" noMove="1" noResize="1" noEditPoints="1" noAdjustHandles="1" noChangeArrowheads="1" noChangeShapeType="1" noTextEdit="1"/>
              </p:cNvSpPr>
              <p:nvPr/>
            </p:nvSpPr>
            <p:spPr>
              <a:xfrm>
                <a:off x="7208102" y="7520617"/>
                <a:ext cx="6906934" cy="989053"/>
              </a:xfrm>
              <a:prstGeom prst="rect">
                <a:avLst/>
              </a:prstGeom>
              <a:blipFill>
                <a:blip r:embed="rId8"/>
                <a:stretch>
                  <a:fillRect r="-265" b="-432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Rectangle 63"/>
              <p:cNvSpPr/>
              <p:nvPr/>
            </p:nvSpPr>
            <p:spPr>
              <a:xfrm>
                <a:off x="7308873" y="8734795"/>
                <a:ext cx="6188466" cy="1384995"/>
              </a:xfrm>
              <a:prstGeom prst="rect">
                <a:avLst/>
              </a:prstGeom>
            </p:spPr>
            <p:txBody>
              <a:bodyPr wrap="square">
                <a:spAutoFit/>
              </a:bodyPr>
              <a:lstStyle/>
              <a:p>
                <a:r>
                  <a:rPr lang="en-GB" sz="1400" dirty="0"/>
                  <a:t>An apple has a mass of 0.2 kg. Calculate its weight on Earth .</a:t>
                </a:r>
              </a:p>
              <a:p>
                <a:endParaRPr lang="en-GB" sz="1400" dirty="0"/>
              </a:p>
              <a:p>
                <a14:m>
                  <m:oMath xmlns:m="http://schemas.openxmlformats.org/officeDocument/2006/math">
                    <m:r>
                      <a:rPr lang="en-GB" sz="1400" b="1" i="1">
                        <a:latin typeface="Cambria Math" panose="02040503050406030204" pitchFamily="18" charset="0"/>
                        <a:ea typeface="Calibri" panose="020F0502020204030204" pitchFamily="34" charset="0"/>
                        <a:cs typeface="Times New Roman" panose="02020603050405020304" pitchFamily="18" charset="0"/>
                      </a:rPr>
                      <m:t>𝑾</m:t>
                    </m:r>
                    <m:r>
                      <a:rPr lang="en-GB" sz="1400" b="1" i="1">
                        <a:latin typeface="Cambria Math" panose="02040503050406030204" pitchFamily="18" charset="0"/>
                        <a:ea typeface="Calibri" panose="020F0502020204030204" pitchFamily="34" charset="0"/>
                        <a:cs typeface="Times New Roman" panose="02020603050405020304" pitchFamily="18" charset="0"/>
                      </a:rPr>
                      <m:t>=</m:t>
                    </m:r>
                    <m:r>
                      <a:rPr lang="en-GB" sz="1400" b="1" i="1">
                        <a:latin typeface="Cambria Math" panose="02040503050406030204" pitchFamily="18" charset="0"/>
                        <a:ea typeface="Calibri" panose="020F0502020204030204" pitchFamily="34" charset="0"/>
                        <a:cs typeface="Times New Roman" panose="02020603050405020304" pitchFamily="18" charset="0"/>
                      </a:rPr>
                      <m:t>𝒎</m:t>
                    </m:r>
                    <m:r>
                      <a:rPr lang="en-GB" sz="1400" b="1" i="1">
                        <a:latin typeface="Cambria Math" panose="02040503050406030204" pitchFamily="18" charset="0"/>
                        <a:ea typeface="Cambria Math" panose="02040503050406030204" pitchFamily="18" charset="0"/>
                        <a:cs typeface="Times New Roman" panose="02020603050405020304" pitchFamily="18" charset="0"/>
                      </a:rPr>
                      <m:t>×</m:t>
                    </m:r>
                    <m:r>
                      <a:rPr lang="en-GB" sz="1400" b="1" i="1">
                        <a:latin typeface="Cambria Math" panose="02040503050406030204" pitchFamily="18" charset="0"/>
                        <a:ea typeface="Calibri" panose="020F0502020204030204" pitchFamily="34" charset="0"/>
                        <a:cs typeface="Times New Roman" panose="02020603050405020304" pitchFamily="18" charset="0"/>
                      </a:rPr>
                      <m:t>𝒈</m:t>
                    </m:r>
                    <m:r>
                      <a:rPr lang="en-GB" sz="1400" b="1" i="1" smtClean="0">
                        <a:latin typeface="Cambria Math" panose="02040503050406030204" pitchFamily="18" charset="0"/>
                        <a:ea typeface="Calibri" panose="020F0502020204030204" pitchFamily="34" charset="0"/>
                        <a:cs typeface="Times New Roman" panose="02020603050405020304" pitchFamily="18" charset="0"/>
                      </a:rPr>
                      <m:t>                       </m:t>
                    </m:r>
                    <m:r>
                      <a:rPr lang="en-GB" sz="1400" b="1" i="1">
                        <a:latin typeface="Cambria Math" panose="02040503050406030204" pitchFamily="18" charset="0"/>
                        <a:ea typeface="Calibri" panose="020F0502020204030204" pitchFamily="34" charset="0"/>
                        <a:cs typeface="Times New Roman" panose="02020603050405020304" pitchFamily="18" charset="0"/>
                      </a:rPr>
                      <m:t>𝑾</m:t>
                    </m:r>
                    <m:r>
                      <a:rPr lang="en-GB" sz="1400" b="1" i="1">
                        <a:latin typeface="Cambria Math" panose="02040503050406030204" pitchFamily="18" charset="0"/>
                        <a:ea typeface="Calibri" panose="020F0502020204030204" pitchFamily="34" charset="0"/>
                        <a:cs typeface="Times New Roman" panose="02020603050405020304" pitchFamily="18" charset="0"/>
                      </a:rPr>
                      <m:t>=</m:t>
                    </m:r>
                    <m:r>
                      <a:rPr lang="en-GB" sz="1400" b="1" i="1" smtClean="0">
                        <a:latin typeface="Cambria Math" panose="02040503050406030204" pitchFamily="18" charset="0"/>
                        <a:ea typeface="Calibri" panose="020F0502020204030204" pitchFamily="34" charset="0"/>
                        <a:cs typeface="Times New Roman" panose="02020603050405020304" pitchFamily="18" charset="0"/>
                      </a:rPr>
                      <m:t>𝟎</m:t>
                    </m:r>
                    <m:r>
                      <a:rPr lang="en-GB" sz="1400" b="1" i="1" smtClean="0">
                        <a:latin typeface="Cambria Math" panose="02040503050406030204" pitchFamily="18" charset="0"/>
                        <a:ea typeface="Calibri" panose="020F0502020204030204" pitchFamily="34" charset="0"/>
                        <a:cs typeface="Times New Roman" panose="02020603050405020304" pitchFamily="18" charset="0"/>
                      </a:rPr>
                      <m:t>.</m:t>
                    </m:r>
                    <m:r>
                      <a:rPr lang="en-GB" sz="1400" b="1" i="1" smtClean="0">
                        <a:latin typeface="Cambria Math" panose="02040503050406030204" pitchFamily="18" charset="0"/>
                        <a:ea typeface="Calibri" panose="020F0502020204030204" pitchFamily="34" charset="0"/>
                        <a:cs typeface="Times New Roman" panose="02020603050405020304" pitchFamily="18" charset="0"/>
                      </a:rPr>
                      <m:t>𝟐</m:t>
                    </m:r>
                    <m:r>
                      <a:rPr lang="en-GB" sz="1400" b="1" i="1">
                        <a:latin typeface="Cambria Math" panose="02040503050406030204" pitchFamily="18" charset="0"/>
                        <a:ea typeface="Cambria Math" panose="02040503050406030204" pitchFamily="18" charset="0"/>
                        <a:cs typeface="Times New Roman" panose="02020603050405020304" pitchFamily="18" charset="0"/>
                      </a:rPr>
                      <m:t>×</m:t>
                    </m:r>
                    <m:r>
                      <a:rPr lang="en-GB" sz="1400" b="1" i="1" smtClean="0">
                        <a:latin typeface="Cambria Math" panose="02040503050406030204" pitchFamily="18" charset="0"/>
                        <a:ea typeface="Cambria Math" panose="02040503050406030204" pitchFamily="18" charset="0"/>
                        <a:cs typeface="Times New Roman" panose="02020603050405020304" pitchFamily="18" charset="0"/>
                      </a:rPr>
                      <m:t>𝟏𝟎</m:t>
                    </m:r>
                  </m:oMath>
                </a14:m>
                <a:r>
                  <a:rPr lang="en-GB" sz="1400" dirty="0"/>
                  <a:t>		    </a:t>
                </a:r>
                <a14:m>
                  <m:oMath xmlns:m="http://schemas.openxmlformats.org/officeDocument/2006/math">
                    <m:r>
                      <a:rPr lang="en-GB" sz="1400" b="1" i="1">
                        <a:latin typeface="Cambria Math" panose="02040503050406030204" pitchFamily="18" charset="0"/>
                        <a:ea typeface="Calibri" panose="020F0502020204030204" pitchFamily="34" charset="0"/>
                        <a:cs typeface="Times New Roman" panose="02020603050405020304" pitchFamily="18" charset="0"/>
                      </a:rPr>
                      <m:t>𝑾</m:t>
                    </m:r>
                    <m:r>
                      <a:rPr lang="en-GB" sz="1400" b="1" i="1">
                        <a:latin typeface="Cambria Math" panose="02040503050406030204" pitchFamily="18" charset="0"/>
                        <a:ea typeface="Calibri" panose="020F0502020204030204" pitchFamily="34" charset="0"/>
                        <a:cs typeface="Times New Roman" panose="02020603050405020304" pitchFamily="18" charset="0"/>
                      </a:rPr>
                      <m:t>=</m:t>
                    </m:r>
                    <m:r>
                      <a:rPr lang="en-GB" sz="1400" b="1" i="1" smtClean="0">
                        <a:latin typeface="Cambria Math" panose="02040503050406030204" pitchFamily="18" charset="0"/>
                        <a:ea typeface="Calibri" panose="020F0502020204030204" pitchFamily="34" charset="0"/>
                        <a:cs typeface="Times New Roman" panose="02020603050405020304" pitchFamily="18" charset="0"/>
                      </a:rPr>
                      <m:t>𝟐𝟎</m:t>
                    </m:r>
                    <m:r>
                      <a:rPr lang="en-GB" sz="1400" b="1" i="1" smtClean="0">
                        <a:latin typeface="Cambria Math" panose="02040503050406030204" pitchFamily="18" charset="0"/>
                        <a:ea typeface="Calibri" panose="020F0502020204030204" pitchFamily="34" charset="0"/>
                        <a:cs typeface="Times New Roman" panose="02020603050405020304" pitchFamily="18" charset="0"/>
                      </a:rPr>
                      <m:t>𝑵</m:t>
                    </m:r>
                  </m:oMath>
                </a14:m>
                <a:endParaRPr lang="en-GB" sz="1400" dirty="0"/>
              </a:p>
              <a:p>
                <a:endParaRPr lang="en-GB" sz="1400" dirty="0"/>
              </a:p>
              <a:p>
                <a:endParaRPr lang="en-GB" sz="1400" dirty="0"/>
              </a:p>
              <a:p>
                <a:endParaRPr lang="en-GB" sz="1400" dirty="0"/>
              </a:p>
            </p:txBody>
          </p:sp>
        </mc:Choice>
        <mc:Fallback xmlns="">
          <p:sp>
            <p:nvSpPr>
              <p:cNvPr id="64" name="Rectangle 63"/>
              <p:cNvSpPr>
                <a:spLocks noRot="1" noChangeAspect="1" noMove="1" noResize="1" noEditPoints="1" noAdjustHandles="1" noChangeArrowheads="1" noChangeShapeType="1" noTextEdit="1"/>
              </p:cNvSpPr>
              <p:nvPr/>
            </p:nvSpPr>
            <p:spPr>
              <a:xfrm>
                <a:off x="7308873" y="8734795"/>
                <a:ext cx="6188466" cy="1384995"/>
              </a:xfrm>
              <a:prstGeom prst="rect">
                <a:avLst/>
              </a:prstGeom>
              <a:blipFill>
                <a:blip r:embed="rId9"/>
                <a:stretch>
                  <a:fillRect l="-296" t="-881"/>
                </a:stretch>
              </a:blipFill>
            </p:spPr>
            <p:txBody>
              <a:bodyPr/>
              <a:lstStyle/>
              <a:p>
                <a:r>
                  <a:rPr lang="en-GB">
                    <a:noFill/>
                  </a:rPr>
                  <a:t> </a:t>
                </a:r>
              </a:p>
            </p:txBody>
          </p:sp>
        </mc:Fallback>
      </mc:AlternateContent>
      <p:pic>
        <p:nvPicPr>
          <p:cNvPr id="18" name="Picture 4" descr="Resultant Force | Formula, Calculation &amp; Symbol - Video &amp; Lesson Transcript  | Study.com"/>
          <p:cNvPicPr>
            <a:picLocks noChangeAspect="1" noChangeArrowheads="1"/>
          </p:cNvPicPr>
          <p:nvPr/>
        </p:nvPicPr>
        <p:blipFill rotWithShape="1">
          <a:blip r:embed="rId10">
            <a:extLst>
              <a:ext uri="{28A0092B-C50C-407E-A947-70E740481C1C}">
                <a14:useLocalDpi xmlns:a14="http://schemas.microsoft.com/office/drawing/2010/main" val="0"/>
              </a:ext>
            </a:extLst>
          </a:blip>
          <a:srcRect t="49921"/>
          <a:stretch/>
        </p:blipFill>
        <p:spPr bwMode="auto">
          <a:xfrm>
            <a:off x="299783" y="6878425"/>
            <a:ext cx="3322232" cy="112394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963405" y="7343115"/>
            <a:ext cx="604653" cy="395045"/>
          </a:xfrm>
          <a:prstGeom prst="rect">
            <a:avLst/>
          </a:prstGeom>
          <a:noFill/>
        </p:spPr>
        <p:txBody>
          <a:bodyPr wrap="none" rtlCol="0">
            <a:spAutoFit/>
          </a:bodyPr>
          <a:lstStyle/>
          <a:p>
            <a:r>
              <a:rPr lang="en-GB" dirty="0"/>
              <a:t>3 kg</a:t>
            </a:r>
          </a:p>
        </p:txBody>
      </p:sp>
      <p:sp>
        <p:nvSpPr>
          <p:cNvPr id="67" name="Rectangle 66"/>
          <p:cNvSpPr/>
          <p:nvPr/>
        </p:nvSpPr>
        <p:spPr>
          <a:xfrm>
            <a:off x="168634" y="8652533"/>
            <a:ext cx="3217968" cy="532095"/>
          </a:xfrm>
          <a:prstGeom prst="rect">
            <a:avLst/>
          </a:prstGeom>
        </p:spPr>
        <p:txBody>
          <a:bodyPr wrap="square">
            <a:spAutoFit/>
          </a:bodyPr>
          <a:lstStyle/>
          <a:p>
            <a:r>
              <a:rPr lang="en-GB" sz="1400" dirty="0"/>
              <a:t>Newton's 2</a:t>
            </a:r>
            <a:r>
              <a:rPr lang="en-GB" sz="1400" baseline="30000" dirty="0"/>
              <a:t>nd</a:t>
            </a:r>
            <a:r>
              <a:rPr lang="en-GB" sz="1400" dirty="0"/>
              <a:t> law is most often stated as an equation:</a:t>
            </a:r>
          </a:p>
        </p:txBody>
      </p:sp>
      <mc:AlternateContent xmlns:mc="http://schemas.openxmlformats.org/markup-compatibility/2006" xmlns:a14="http://schemas.microsoft.com/office/drawing/2010/main">
        <mc:Choice Requires="a14">
          <p:sp>
            <p:nvSpPr>
              <p:cNvPr id="69" name="TextBox 68"/>
              <p:cNvSpPr txBox="1"/>
              <p:nvPr/>
            </p:nvSpPr>
            <p:spPr>
              <a:xfrm>
                <a:off x="382275" y="8109159"/>
                <a:ext cx="2104230" cy="523220"/>
              </a:xfrm>
              <a:prstGeom prst="rect">
                <a:avLst/>
              </a:prstGeom>
              <a:noFill/>
            </p:spPr>
            <p:txBody>
              <a:bodyPr wrap="none" rtlCol="0">
                <a:spAutoFit/>
              </a:bodyPr>
              <a:lstStyle/>
              <a:p>
                <a:r>
                  <a:rPr lang="en-GB" sz="1400" b="1" dirty="0"/>
                  <a:t>Acceleration = 45N  </a:t>
                </a:r>
                <a14:m>
                  <m:oMath xmlns:m="http://schemas.openxmlformats.org/officeDocument/2006/math">
                    <m:r>
                      <a:rPr lang="en-GB" sz="1400" b="1" i="1" smtClean="0">
                        <a:latin typeface="Cambria Math" panose="02040503050406030204" pitchFamily="18" charset="0"/>
                        <a:ea typeface="Cambria Math" panose="02040503050406030204" pitchFamily="18" charset="0"/>
                      </a:rPr>
                      <m:t>÷</m:t>
                    </m:r>
                  </m:oMath>
                </a14:m>
                <a:r>
                  <a:rPr lang="en-GB" sz="1400" b="1" dirty="0"/>
                  <a:t> 3kg</a:t>
                </a:r>
              </a:p>
              <a:p>
                <a:r>
                  <a:rPr lang="en-GB" sz="1400" b="1" dirty="0"/>
                  <a:t>Acceleration = 15m/s</a:t>
                </a:r>
                <a:r>
                  <a:rPr lang="en-GB" sz="1400" b="1" baseline="30000" dirty="0"/>
                  <a:t>2</a:t>
                </a:r>
              </a:p>
            </p:txBody>
          </p:sp>
        </mc:Choice>
        <mc:Fallback xmlns="">
          <p:sp>
            <p:nvSpPr>
              <p:cNvPr id="69" name="TextBox 68"/>
              <p:cNvSpPr txBox="1">
                <a:spLocks noRot="1" noChangeAspect="1" noMove="1" noResize="1" noEditPoints="1" noAdjustHandles="1" noChangeArrowheads="1" noChangeShapeType="1" noTextEdit="1"/>
              </p:cNvSpPr>
              <p:nvPr/>
            </p:nvSpPr>
            <p:spPr>
              <a:xfrm>
                <a:off x="382275" y="8109159"/>
                <a:ext cx="2104230" cy="523220"/>
              </a:xfrm>
              <a:prstGeom prst="rect">
                <a:avLst/>
              </a:prstGeom>
              <a:blipFill>
                <a:blip r:embed="rId11"/>
                <a:stretch>
                  <a:fillRect l="-870" t="-2326" b="-116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Rectangle 69"/>
              <p:cNvSpPr/>
              <p:nvPr/>
            </p:nvSpPr>
            <p:spPr>
              <a:xfrm>
                <a:off x="-1371693" y="9194402"/>
                <a:ext cx="6906934" cy="725583"/>
              </a:xfrm>
              <a:prstGeom prst="rect">
                <a:avLst/>
              </a:prstGeom>
            </p:spPr>
            <p:txBody>
              <a:bodyPr wrap="square">
                <a:spAutoFit/>
              </a:bodyPr>
              <a:lstStyle/>
              <a:p>
                <a:pPr algn="ctr">
                  <a:lnSpc>
                    <a:spcPct val="107000"/>
                  </a:lnSpc>
                  <a:spcAft>
                    <a:spcPts val="800"/>
                  </a:spcAft>
                </a:pPr>
                <a14:m>
                  <m:oMath xmlns:m="http://schemas.openxmlformats.org/officeDocument/2006/math">
                    <m:r>
                      <a:rPr lang="en-GB" sz="1300" b="1" i="1" smtClean="0">
                        <a:latin typeface="Cambria Math" panose="02040503050406030204" pitchFamily="18" charset="0"/>
                        <a:ea typeface="Calibri" panose="020F0502020204030204" pitchFamily="34" charset="0"/>
                        <a:cs typeface="Times New Roman" panose="02020603050405020304" pitchFamily="18" charset="0"/>
                      </a:rPr>
                      <m:t>𝑭𝒐𝒓𝒄𝒆</m:t>
                    </m:r>
                    <m:r>
                      <a:rPr lang="en-GB" sz="1300" b="1" i="1" smtClean="0">
                        <a:latin typeface="Cambria Math" panose="02040503050406030204" pitchFamily="18" charset="0"/>
                        <a:ea typeface="Calibri" panose="020F0502020204030204" pitchFamily="34" charset="0"/>
                        <a:cs typeface="Times New Roman" panose="02020603050405020304" pitchFamily="18" charset="0"/>
                      </a:rPr>
                      <m:t> </m:t>
                    </m:r>
                    <m:d>
                      <m:dPr>
                        <m:ctrlPr>
                          <a:rPr lang="en-GB" sz="1300" b="1" i="1">
                            <a:latin typeface="Cambria Math" panose="02040503050406030204" pitchFamily="18" charset="0"/>
                            <a:ea typeface="Calibri" panose="020F0502020204030204" pitchFamily="34" charset="0"/>
                            <a:cs typeface="Times New Roman" panose="02020603050405020304" pitchFamily="18" charset="0"/>
                          </a:rPr>
                        </m:ctrlPr>
                      </m:dPr>
                      <m:e>
                        <m:r>
                          <a:rPr lang="en-GB" sz="1300" b="1" i="1">
                            <a:latin typeface="Cambria Math" panose="02040503050406030204" pitchFamily="18" charset="0"/>
                            <a:ea typeface="Calibri" panose="020F0502020204030204" pitchFamily="34" charset="0"/>
                            <a:cs typeface="Times New Roman" panose="02020603050405020304" pitchFamily="18" charset="0"/>
                          </a:rPr>
                          <m:t>𝑵</m:t>
                        </m:r>
                      </m:e>
                    </m:d>
                    <m:r>
                      <a:rPr lang="en-GB" sz="1300" b="1" i="1">
                        <a:latin typeface="Cambria Math" panose="02040503050406030204" pitchFamily="18" charset="0"/>
                        <a:ea typeface="Calibri" panose="020F0502020204030204" pitchFamily="34" charset="0"/>
                        <a:cs typeface="Times New Roman" panose="02020603050405020304" pitchFamily="18" charset="0"/>
                      </a:rPr>
                      <m:t>=</m:t>
                    </m:r>
                    <m:r>
                      <a:rPr lang="en-GB" sz="1300" b="1" i="1" smtClean="0">
                        <a:latin typeface="Cambria Math" panose="02040503050406030204" pitchFamily="18" charset="0"/>
                        <a:ea typeface="Calibri" panose="020F0502020204030204" pitchFamily="34" charset="0"/>
                        <a:cs typeface="Times New Roman" panose="02020603050405020304" pitchFamily="18" charset="0"/>
                      </a:rPr>
                      <m:t>𝑴𝒂𝒔𝒔</m:t>
                    </m:r>
                    <m:d>
                      <m:dPr>
                        <m:ctrlPr>
                          <a:rPr lang="en-GB" sz="1300" b="1" i="1">
                            <a:latin typeface="Cambria Math" panose="02040503050406030204" pitchFamily="18" charset="0"/>
                            <a:ea typeface="Calibri" panose="020F0502020204030204" pitchFamily="34" charset="0"/>
                            <a:cs typeface="Times New Roman" panose="02020603050405020304" pitchFamily="18" charset="0"/>
                          </a:rPr>
                        </m:ctrlPr>
                      </m:dPr>
                      <m:e>
                        <m:r>
                          <a:rPr lang="en-GB" sz="1300" b="1" i="1" smtClean="0">
                            <a:latin typeface="Cambria Math" panose="02040503050406030204" pitchFamily="18" charset="0"/>
                            <a:ea typeface="Calibri" panose="020F0502020204030204" pitchFamily="34" charset="0"/>
                            <a:cs typeface="Times New Roman" panose="02020603050405020304" pitchFamily="18" charset="0"/>
                          </a:rPr>
                          <m:t>𝒌𝒈</m:t>
                        </m:r>
                      </m:e>
                    </m:d>
                    <m:r>
                      <a:rPr lang="en-GB" sz="1300" b="1" i="1" smtClean="0">
                        <a:latin typeface="Cambria Math" panose="02040503050406030204" pitchFamily="18" charset="0"/>
                        <a:ea typeface="Cambria Math" panose="02040503050406030204" pitchFamily="18" charset="0"/>
                        <a:cs typeface="Times New Roman" panose="02020603050405020304" pitchFamily="18" charset="0"/>
                      </a:rPr>
                      <m:t>×</m:t>
                    </m:r>
                    <m:r>
                      <a:rPr lang="en-GB" sz="1300" b="1" i="1" smtClean="0">
                        <a:latin typeface="Cambria Math" panose="02040503050406030204" pitchFamily="18" charset="0"/>
                        <a:ea typeface="Cambria Math" panose="02040503050406030204" pitchFamily="18" charset="0"/>
                        <a:cs typeface="Times New Roman" panose="02020603050405020304" pitchFamily="18" charset="0"/>
                      </a:rPr>
                      <m:t>𝑨𝒄𝒄𝒆𝒍𝒆𝒓𝒂𝒕𝒊𝒐𝒏</m:t>
                    </m:r>
                    <m:r>
                      <a:rPr lang="en-GB" sz="1300" b="1" i="1" smtClean="0">
                        <a:latin typeface="Cambria Math" panose="02040503050406030204" pitchFamily="18" charset="0"/>
                        <a:ea typeface="Cambria Math" panose="02040503050406030204" pitchFamily="18" charset="0"/>
                        <a:cs typeface="Times New Roman" panose="02020603050405020304" pitchFamily="18" charset="0"/>
                      </a:rPr>
                      <m:t> (</m:t>
                    </m:r>
                    <m:r>
                      <a:rPr lang="en-GB" sz="1300" b="1" i="1" smtClean="0">
                        <a:latin typeface="Cambria Math" panose="02040503050406030204" pitchFamily="18" charset="0"/>
                        <a:ea typeface="Calibri" panose="020F0502020204030204" pitchFamily="34" charset="0"/>
                        <a:cs typeface="Times New Roman" panose="02020603050405020304" pitchFamily="18" charset="0"/>
                      </a:rPr>
                      <m:t>𝒎</m:t>
                    </m:r>
                    <m:r>
                      <a:rPr lang="en-GB" sz="1300" b="1" i="1" smtClean="0">
                        <a:latin typeface="Cambria Math" panose="02040503050406030204" pitchFamily="18" charset="0"/>
                        <a:ea typeface="Calibri" panose="020F0502020204030204" pitchFamily="34" charset="0"/>
                        <a:cs typeface="Times New Roman" panose="02020603050405020304" pitchFamily="18" charset="0"/>
                      </a:rPr>
                      <m:t>/</m:t>
                    </m:r>
                    <m:r>
                      <a:rPr lang="en-GB" sz="1300" b="1" i="1" smtClean="0">
                        <a:latin typeface="Cambria Math" panose="02040503050406030204" pitchFamily="18" charset="0"/>
                        <a:ea typeface="Calibri" panose="020F0502020204030204" pitchFamily="34" charset="0"/>
                        <a:cs typeface="Times New Roman" panose="02020603050405020304" pitchFamily="18" charset="0"/>
                      </a:rPr>
                      <m:t>𝒔</m:t>
                    </m:r>
                    <m:r>
                      <a:rPr lang="en-GB" sz="1300" b="1" i="1" baseline="30000" smtClean="0">
                        <a:latin typeface="Cambria Math" panose="02040503050406030204" pitchFamily="18" charset="0"/>
                        <a:ea typeface="Calibri" panose="020F0502020204030204" pitchFamily="34" charset="0"/>
                        <a:cs typeface="Times New Roman" panose="02020603050405020304" pitchFamily="18" charset="0"/>
                      </a:rPr>
                      <m:t>𝟐</m:t>
                    </m:r>
                    <m:r>
                      <a:rPr lang="en-GB" sz="1300" b="1" i="1">
                        <a:latin typeface="Cambria Math" panose="02040503050406030204" pitchFamily="18" charset="0"/>
                        <a:ea typeface="Calibri" panose="020F0502020204030204" pitchFamily="34" charset="0"/>
                        <a:cs typeface="Times New Roman" panose="02020603050405020304" pitchFamily="18" charset="0"/>
                      </a:rPr>
                      <m:t>)</m:t>
                    </m:r>
                  </m:oMath>
                </a14:m>
                <a:r>
                  <a:rPr lang="en-GB" sz="1300" dirty="0">
                    <a:latin typeface="Calibri" panose="020F0502020204030204" pitchFamily="34" charset="0"/>
                    <a:ea typeface="Times New Roman" panose="02020603050405020304" pitchFamily="18" charset="0"/>
                    <a:cs typeface="Times New Roman" panose="02020603050405020304" pitchFamily="18" charset="0"/>
                  </a:rPr>
                  <a:t> </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GB" sz="1300" b="1" i="1" smtClean="0">
                          <a:latin typeface="Cambria Math" panose="02040503050406030204" pitchFamily="18" charset="0"/>
                          <a:ea typeface="Calibri" panose="020F0502020204030204" pitchFamily="34" charset="0"/>
                          <a:cs typeface="Times New Roman" panose="02020603050405020304" pitchFamily="18" charset="0"/>
                        </a:rPr>
                        <m:t>𝑭</m:t>
                      </m:r>
                      <m:r>
                        <a:rPr lang="en-GB" sz="1300" b="1" i="1">
                          <a:latin typeface="Cambria Math" panose="02040503050406030204" pitchFamily="18" charset="0"/>
                          <a:ea typeface="Calibri" panose="020F0502020204030204" pitchFamily="34" charset="0"/>
                          <a:cs typeface="Times New Roman" panose="02020603050405020304" pitchFamily="18" charset="0"/>
                        </a:rPr>
                        <m:t>=</m:t>
                      </m:r>
                      <m:r>
                        <a:rPr lang="en-GB" sz="1300" b="1" i="1" smtClean="0">
                          <a:latin typeface="Cambria Math" panose="02040503050406030204" pitchFamily="18" charset="0"/>
                          <a:ea typeface="Calibri" panose="020F0502020204030204" pitchFamily="34" charset="0"/>
                          <a:cs typeface="Times New Roman" panose="02020603050405020304" pitchFamily="18" charset="0"/>
                        </a:rPr>
                        <m:t>𝒎</m:t>
                      </m:r>
                      <m:r>
                        <a:rPr lang="en-GB" sz="1300" b="1" i="1">
                          <a:latin typeface="Cambria Math" panose="02040503050406030204" pitchFamily="18" charset="0"/>
                          <a:ea typeface="Cambria Math" panose="02040503050406030204" pitchFamily="18" charset="0"/>
                          <a:cs typeface="Times New Roman" panose="02020603050405020304" pitchFamily="18" charset="0"/>
                        </a:rPr>
                        <m:t>×</m:t>
                      </m:r>
                      <m:r>
                        <a:rPr lang="en-GB" sz="1300" b="1" i="1" smtClean="0">
                          <a:latin typeface="Cambria Math" panose="02040503050406030204" pitchFamily="18" charset="0"/>
                          <a:ea typeface="Calibri" panose="020F0502020204030204" pitchFamily="34" charset="0"/>
                          <a:cs typeface="Times New Roman" panose="02020603050405020304" pitchFamily="18" charset="0"/>
                        </a:rPr>
                        <m:t>𝒂</m:t>
                      </m:r>
                    </m:oMath>
                  </m:oMathPara>
                </a14:m>
                <a:endParaRPr lang="en-GB" sz="1300" b="1" dirty="0">
                  <a:ea typeface="Calibri" panose="020F0502020204030204" pitchFamily="34" charset="0"/>
                  <a:cs typeface="Times New Roman" panose="02020603050405020304" pitchFamily="18" charset="0"/>
                </a:endParaRPr>
              </a:p>
            </p:txBody>
          </p:sp>
        </mc:Choice>
        <mc:Fallback xmlns="">
          <p:sp>
            <p:nvSpPr>
              <p:cNvPr id="70" name="Rectangle 69"/>
              <p:cNvSpPr>
                <a:spLocks noRot="1" noChangeAspect="1" noMove="1" noResize="1" noEditPoints="1" noAdjustHandles="1" noChangeArrowheads="1" noChangeShapeType="1" noTextEdit="1"/>
              </p:cNvSpPr>
              <p:nvPr/>
            </p:nvSpPr>
            <p:spPr>
              <a:xfrm>
                <a:off x="-1371693" y="9194402"/>
                <a:ext cx="6906934" cy="725583"/>
              </a:xfrm>
              <a:prstGeom prst="rect">
                <a:avLst/>
              </a:prstGeom>
              <a:blipFill>
                <a:blip r:embed="rId12"/>
                <a:stretch>
                  <a:fillRect/>
                </a:stretch>
              </a:blipFill>
            </p:spPr>
            <p:txBody>
              <a:bodyPr/>
              <a:lstStyle/>
              <a:p>
                <a:r>
                  <a:rPr lang="en-GB">
                    <a:noFill/>
                  </a:rPr>
                  <a:t> </a:t>
                </a:r>
              </a:p>
            </p:txBody>
          </p:sp>
        </mc:Fallback>
      </mc:AlternateContent>
      <p:sp>
        <p:nvSpPr>
          <p:cNvPr id="71" name="Rectangle 70"/>
          <p:cNvSpPr/>
          <p:nvPr/>
        </p:nvSpPr>
        <p:spPr>
          <a:xfrm>
            <a:off x="3855749" y="5680652"/>
            <a:ext cx="2952047" cy="4185761"/>
          </a:xfrm>
          <a:prstGeom prst="rect">
            <a:avLst/>
          </a:prstGeom>
          <a:ln>
            <a:solidFill>
              <a:schemeClr val="tx1"/>
            </a:solidFill>
          </a:ln>
        </p:spPr>
        <p:txBody>
          <a:bodyPr wrap="square">
            <a:spAutoFit/>
          </a:bodyPr>
          <a:lstStyle/>
          <a:p>
            <a:r>
              <a:rPr lang="en-GB" sz="1400" b="1" dirty="0"/>
              <a:t>Circular motion (Higher Only)</a:t>
            </a:r>
          </a:p>
          <a:p>
            <a:r>
              <a:rPr lang="en-GB" sz="1400" dirty="0"/>
              <a:t>An object travelling in a circular path such as the earth orbiting the sun is constantly changing direction.</a:t>
            </a:r>
          </a:p>
          <a:p>
            <a:r>
              <a:rPr lang="en-GB" sz="1400" dirty="0"/>
              <a:t>As a change in direction is a change in velocity then the object is by definition accelerating. </a:t>
            </a:r>
          </a:p>
          <a:p>
            <a:r>
              <a:rPr lang="en-GB" sz="1400" dirty="0"/>
              <a:t>This acceleration is caused by an unbalanced force acting towards the centre of the circular path called the </a:t>
            </a:r>
            <a:r>
              <a:rPr lang="en-GB" sz="1400" b="1" dirty="0"/>
              <a:t>centripetal force</a:t>
            </a:r>
            <a:r>
              <a:rPr lang="en-GB" sz="1400" dirty="0"/>
              <a:t>. </a:t>
            </a:r>
          </a:p>
          <a:p>
            <a:endParaRPr lang="en-GB" sz="1400" dirty="0"/>
          </a:p>
          <a:p>
            <a:endParaRPr lang="en-GB" sz="1400" dirty="0"/>
          </a:p>
          <a:p>
            <a:endParaRPr lang="en-GB" sz="1400" dirty="0"/>
          </a:p>
          <a:p>
            <a:endParaRPr lang="en-GB" sz="1400" b="1" dirty="0"/>
          </a:p>
          <a:p>
            <a:endParaRPr lang="en-GB" sz="1400" b="1" dirty="0"/>
          </a:p>
          <a:p>
            <a:endParaRPr lang="en-GB" sz="1400" b="1" dirty="0"/>
          </a:p>
          <a:p>
            <a:endParaRPr lang="en-GB" sz="1400" b="1" dirty="0"/>
          </a:p>
          <a:p>
            <a:endParaRPr lang="en-GB" sz="1400" b="1" dirty="0"/>
          </a:p>
        </p:txBody>
      </p:sp>
      <p:pic>
        <p:nvPicPr>
          <p:cNvPr id="1032" name="Picture 8" descr="Centripetal Force by Ron Kurtus - Physics Lessons: School for Champion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78173" y="8133423"/>
            <a:ext cx="1592161" cy="1592161"/>
          </a:xfrm>
          <a:prstGeom prst="rect">
            <a:avLst/>
          </a:prstGeom>
          <a:noFill/>
          <a:extLst>
            <a:ext uri="{909E8E84-426E-40DD-AFC4-6F175D3DCCD1}">
              <a14:hiddenFill xmlns:a14="http://schemas.microsoft.com/office/drawing/2010/main">
                <a:solidFill>
                  <a:srgbClr val="FFFFFF"/>
                </a:solidFill>
              </a14:hiddenFill>
            </a:ext>
          </a:extLst>
        </p:spPr>
      </p:pic>
      <p:sp>
        <p:nvSpPr>
          <p:cNvPr id="46" name="Right Arrow 17">
            <a:extLst>
              <a:ext uri="{FF2B5EF4-FFF2-40B4-BE49-F238E27FC236}">
                <a16:creationId xmlns:a16="http://schemas.microsoft.com/office/drawing/2014/main" id="{2111F316-A1BB-4FC2-9A71-BE8AC15C318F}"/>
              </a:ext>
            </a:extLst>
          </p:cNvPr>
          <p:cNvSpPr/>
          <p:nvPr/>
        </p:nvSpPr>
        <p:spPr>
          <a:xfrm rot="10800000">
            <a:off x="6658196" y="6950242"/>
            <a:ext cx="542108" cy="463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600">
              <a:solidFill>
                <a:prstClr val="white"/>
              </a:solidFill>
              <a:latin typeface="Calibri" panose="020F0502020204030204"/>
            </a:endParaRPr>
          </a:p>
        </p:txBody>
      </p:sp>
      <p:sp>
        <p:nvSpPr>
          <p:cNvPr id="45" name="Right Arrow 17">
            <a:extLst>
              <a:ext uri="{FF2B5EF4-FFF2-40B4-BE49-F238E27FC236}">
                <a16:creationId xmlns:a16="http://schemas.microsoft.com/office/drawing/2014/main" id="{88906517-D90B-4FC3-8BAB-32CC593D7BA4}"/>
              </a:ext>
            </a:extLst>
          </p:cNvPr>
          <p:cNvSpPr/>
          <p:nvPr/>
        </p:nvSpPr>
        <p:spPr>
          <a:xfrm rot="5400000">
            <a:off x="10622287" y="4771249"/>
            <a:ext cx="542108" cy="463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600">
              <a:solidFill>
                <a:prstClr val="white"/>
              </a:solidFill>
              <a:latin typeface="Calibri" panose="020F0502020204030204"/>
            </a:endParaRPr>
          </a:p>
        </p:txBody>
      </p:sp>
    </p:spTree>
    <p:extLst>
      <p:ext uri="{BB962C8B-B14F-4D97-AF65-F5344CB8AC3E}">
        <p14:creationId xmlns:p14="http://schemas.microsoft.com/office/powerpoint/2010/main" val="33540900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739</TotalTime>
  <Words>4448</Words>
  <Application>Microsoft Office PowerPoint</Application>
  <PresentationFormat>Custom</PresentationFormat>
  <Paragraphs>416</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Cambria Math</vt:lpstr>
      <vt:lpstr>Century Gothic</vt:lpstr>
      <vt:lpstr>Times New Roman</vt:lpstr>
      <vt:lpstr>1_Office Theme</vt:lpstr>
      <vt:lpstr>Year 9  Science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nigel comfort</dc:creator>
  <cp:lastModifiedBy>Laura Hayward</cp:lastModifiedBy>
  <cp:revision>85</cp:revision>
  <cp:lastPrinted>2018-04-03T10:59:13Z</cp:lastPrinted>
  <dcterms:created xsi:type="dcterms:W3CDTF">2017-10-22T00:36:20Z</dcterms:created>
  <dcterms:modified xsi:type="dcterms:W3CDTF">2023-06-23T14:04:43Z</dcterms:modified>
</cp:coreProperties>
</file>