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EE050-E1F8-418A-BD7C-262F8EBA5A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F538EC-A43F-476F-B375-ACB20453D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54B49-6598-4D49-8A56-4A0A8F804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AAD4-4A01-4CA8-B481-669A186C5AA6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F9C9D-BED0-4703-8702-B7BC6B8EC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BB1AA-057A-49DB-A4EF-297D1C093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5A75-398C-4E95-B8EC-0FBB81CD9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19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8C8C6-7204-41B0-8AB5-25B602273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C1C2E9-05D8-4934-907C-B4C6E41542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FAFEE-E415-4D64-A02F-8C6415E94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AAD4-4A01-4CA8-B481-669A186C5AA6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3C64A-3190-4713-80E9-BDB829B75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E0F8C-5825-4399-8A09-35A3AC695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5A75-398C-4E95-B8EC-0FBB81CD9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67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24730F-CBD3-428A-BA67-3682A1D76A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04AC9-55F5-4064-B288-7B059CB0F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89B5B-BCF6-46FD-8460-5C20880E9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AAD4-4A01-4CA8-B481-669A186C5AA6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BE58A-2523-48F1-B061-FE596D638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88CBA-2645-4757-B514-0C7144DC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5A75-398C-4E95-B8EC-0FBB81CD9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72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BEF1E-EB7F-47A0-AEF1-D5843C8F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60C85-7CD1-46B7-B239-1E71B13FC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8D8AE-01B6-45AC-93A7-1AE56F9FC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AAD4-4A01-4CA8-B481-669A186C5AA6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2E008-B168-4562-9F0A-B67FB980F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69723-087C-4EE6-A7BC-32D4D04F5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5A75-398C-4E95-B8EC-0FBB81CD9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51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6664D-6BBC-4D8D-859E-3316D9BEA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D2261-D213-4477-8993-05CE70DE8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3B108-3BB3-4CED-9E85-4D925457F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AAD4-4A01-4CA8-B481-669A186C5AA6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E1603-163E-4B02-9BCB-706C85011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5C7CB-16BD-4CF0-AE25-418D5F77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5A75-398C-4E95-B8EC-0FBB81CD9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0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07DBD-F83A-4875-9F0B-24201D035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18438-5CF3-4FC8-A31B-364F6B51C2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8A8475-1A40-4C32-A80B-C9D824B51C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E5CEE1-345E-4E7C-9EDC-7A1622F83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AAD4-4A01-4CA8-B481-669A186C5AA6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AC6E9-782A-4EA4-8C8B-D04FCD2BE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2FD0C-1095-4077-ABB0-D4BA19986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5A75-398C-4E95-B8EC-0FBB81CD9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00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FFBFA-8AF8-4B21-881D-DAF0D047D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4B466-E494-469F-A28D-18BD77795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5453A0-20D9-4643-9044-E0D921B99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73E6ED-5731-4747-8282-998DFB8522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5BDA26-F9CF-4D2C-9BCC-3E9928629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839209-6204-4A44-9EA0-389075A14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AAD4-4A01-4CA8-B481-669A186C5AA6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7C5555-24E2-4EC6-8B54-FB857BDE3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45719F-2E13-4330-84C2-1389A41B3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5A75-398C-4E95-B8EC-0FBB81CD9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95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E6B90-CB38-4CFE-BA9A-99618E767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8E9B6B-F0EE-4B88-8757-388D3642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AAD4-4A01-4CA8-B481-669A186C5AA6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D626A1-C438-40FA-AF79-65BECC029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68B2F4-87FA-40C3-8AEB-634431829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5A75-398C-4E95-B8EC-0FBB81CD9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91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2C2E7F-1A8D-41ED-B6B1-4937DC0B7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AAD4-4A01-4CA8-B481-669A186C5AA6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EA5B84-3C16-411A-A0DC-40CAB3A13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1131F3-6A80-4BD3-9AA6-7145DAD82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5A75-398C-4E95-B8EC-0FBB81CD9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92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36F04-A801-49C7-BD11-0FCC13646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5088E-5D52-4CD8-8050-66D9A9B6C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FED1-12C9-4B5E-AB33-9A40BD88F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66BB1F-491D-48F7-BA27-D83AB8430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AAD4-4A01-4CA8-B481-669A186C5AA6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69201-4D9E-4294-8315-8FE2F8DB8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2830E5-D583-4525-B7BC-D39B2A937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5A75-398C-4E95-B8EC-0FBB81CD9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82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54944-3365-45BD-AAF0-490F964CC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D56B35-7B45-418F-B63E-2D13F32B94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9D4928-2191-4A46-B769-5D5C73499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09BD3E-3817-4504-AC1B-5F0974ED0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AAD4-4A01-4CA8-B481-669A186C5AA6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61753-5B13-4913-94FB-4F97EBAAD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1F82C-CAAF-4A11-9577-20B926547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55A75-398C-4E95-B8EC-0FBB81CD9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27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F5FD05-3F81-4C41-B0D8-30C2F7ECF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5B80E-7F16-498E-A128-F84D93AA7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A4616-94E7-46FE-9B7D-5C22D9BDFE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0AAD4-4A01-4CA8-B481-669A186C5AA6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96943-20B4-4578-9253-D172A240CA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397A5-543A-4B3E-A931-271973DCF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55A75-398C-4E95-B8EC-0FBB81CD9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3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BDC4A-C26A-4804-A9C5-4DD3F6D67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688"/>
            <a:ext cx="9144000" cy="477837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GB" sz="2200" u="sng" dirty="0">
                <a:latin typeface="Century Gothic" panose="020B0502020202020204" pitchFamily="34" charset="0"/>
              </a:rPr>
              <a:t>Year 9 Cycle One Knowledge Organiser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57F85CBE-4378-4266-B8CF-821417F82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473763"/>
              </p:ext>
            </p:extLst>
          </p:nvPr>
        </p:nvGraphicFramePr>
        <p:xfrm>
          <a:off x="93290" y="1287018"/>
          <a:ext cx="4679109" cy="54046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3860">
                  <a:extLst>
                    <a:ext uri="{9D8B030D-6E8A-4147-A177-3AD203B41FA5}">
                      <a16:colId xmlns:a16="http://schemas.microsoft.com/office/drawing/2014/main" val="2255319724"/>
                    </a:ext>
                  </a:extLst>
                </a:gridCol>
                <a:gridCol w="3135249">
                  <a:extLst>
                    <a:ext uri="{9D8B030D-6E8A-4147-A177-3AD203B41FA5}">
                      <a16:colId xmlns:a16="http://schemas.microsoft.com/office/drawing/2014/main" val="1985473284"/>
                    </a:ext>
                  </a:extLst>
                </a:gridCol>
              </a:tblGrid>
              <a:tr h="259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Key Concept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>
                          <a:effectLst/>
                          <a:latin typeface="Comic Sans MS" panose="030F0702030302020204" pitchFamily="66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Definition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6824862"/>
                  </a:ext>
                </a:extLst>
              </a:tr>
              <a:tr h="5155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effectLst/>
                          <a:latin typeface="Comic Sans MS" panose="030F0702030302020204" pitchFamily="66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Synagogue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Comic Sans MS" panose="030F0702030302020204" pitchFamily="66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A house of assembly; building for Jewish public prayer, study and assembly.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835219"/>
                  </a:ext>
                </a:extLst>
              </a:tr>
              <a:tr h="3246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 err="1">
                          <a:effectLst/>
                          <a:latin typeface="Comic Sans MS" panose="030F0702030302020204" pitchFamily="66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Shekinhah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The place where God’s presence rests and can be felt.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5375699"/>
                  </a:ext>
                </a:extLst>
              </a:tr>
              <a:tr h="610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effectLst/>
                          <a:latin typeface="Comic Sans MS" panose="030F0702030302020204" pitchFamily="66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Shabbat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Is the day of spiritual renewal and rest. Beginning at sunset on Friday and closing at nightfall Saturday.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7395710"/>
                  </a:ext>
                </a:extLst>
              </a:tr>
              <a:tr h="764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effectLst/>
                          <a:latin typeface="Comic Sans MS" panose="030F0702030302020204" pitchFamily="66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Kosher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Means ‘fit’ or ‘proper’.  Foods that are permitted to be eaten according to Leviticus 11.  It is also used to refer to the purity of rituals such as Torah scrolls.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2915118"/>
                  </a:ext>
                </a:extLst>
              </a:tr>
              <a:tr h="764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effectLst/>
                          <a:latin typeface="Comic Sans MS" panose="030F0702030302020204" pitchFamily="66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Torah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The five books of Moses (Genesis, Exodus, Leviticus, Numbers and Deuteronomy). Regarded as the holiest books of the </a:t>
                      </a:r>
                      <a:r>
                        <a:rPr lang="en-GB" sz="1100" dirty="0" err="1">
                          <a:effectLst/>
                          <a:latin typeface="Comic Sans MS" panose="030F0702030302020204" pitchFamily="66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Tenakh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7126966"/>
                  </a:ext>
                </a:extLst>
              </a:tr>
              <a:tr h="610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effectLst/>
                          <a:latin typeface="Comic Sans MS" panose="030F0702030302020204" pitchFamily="66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Mitzvot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The term has a mix of meanings. It is often used to refer to duties (such as the 613 in the Torah) and good deeds.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5266215"/>
                  </a:ext>
                </a:extLst>
              </a:tr>
              <a:tr h="919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effectLst/>
                          <a:latin typeface="Comic Sans MS" panose="030F0702030302020204" pitchFamily="66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Messiah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The anointed one who Jews believe will bring in a new era or age for humankind. This will include rebuilding the Temple and bringing in an age of universal peace.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8478883"/>
                  </a:ext>
                </a:extLst>
              </a:tr>
              <a:tr h="610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effectLst/>
                          <a:latin typeface="Comic Sans MS" panose="030F0702030302020204" pitchFamily="66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Covenant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omic Sans MS" panose="030F0702030302020204" pitchFamily="66" charset="0"/>
                          <a:cs typeface="Comic Sans MS" panose="030F0702030302020204" pitchFamily="66" charset="0"/>
                        </a:rPr>
                        <a:t>A promise or agreement between two parties. Covenants were made between God with Noah, Abraham and Moses.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4548042"/>
                  </a:ext>
                </a:extLst>
              </a:tr>
            </a:tbl>
          </a:graphicData>
        </a:graphic>
      </p:graphicFrame>
      <p:pic>
        <p:nvPicPr>
          <p:cNvPr id="22" name="Picture 21">
            <a:extLst>
              <a:ext uri="{FF2B5EF4-FFF2-40B4-BE49-F238E27FC236}">
                <a16:creationId xmlns:a16="http://schemas.microsoft.com/office/drawing/2014/main" id="{2B05DE80-EAF2-4C2B-A25B-2A091475D2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91" y="787103"/>
            <a:ext cx="2621507" cy="49991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9B8CF41-A964-48AC-94D8-A93D9FF2F8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7482" y="513524"/>
            <a:ext cx="914479" cy="77349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127C3E76-09CD-4844-B3A3-E4C2E8A9A46A}"/>
              </a:ext>
            </a:extLst>
          </p:cNvPr>
          <p:cNvSpPr txBox="1"/>
          <p:nvPr/>
        </p:nvSpPr>
        <p:spPr>
          <a:xfrm>
            <a:off x="4865442" y="787103"/>
            <a:ext cx="3404395" cy="21236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Century Gothic" panose="020B0502020202020204" pitchFamily="34" charset="0"/>
              </a:rPr>
              <a:t>Judaism – Key information</a:t>
            </a:r>
          </a:p>
          <a:p>
            <a:pPr algn="ctr"/>
            <a:endParaRPr lang="en-GB" sz="1200" b="1" u="sng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Judaism began approximately 4000 years ago.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The founder of Judaism was Abraham.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A key prophet of Judaism was Moses.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Followers of Judaism are known as Jews.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There are different types of Jews, the two main types being Orthodox and Reform.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A lot of Christian beliefs are rooted in the religion of Judaism.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85AD704-FB87-461E-86AC-F03E61015EC6}"/>
              </a:ext>
            </a:extLst>
          </p:cNvPr>
          <p:cNvSpPr txBox="1"/>
          <p:nvPr/>
        </p:nvSpPr>
        <p:spPr>
          <a:xfrm>
            <a:off x="4838524" y="3279569"/>
            <a:ext cx="3497439" cy="35394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The </a:t>
            </a:r>
            <a:r>
              <a:rPr lang="en-GB" sz="1400" dirty="0" err="1">
                <a:latin typeface="Century Gothic" panose="020B0502020202020204" pitchFamily="34" charset="0"/>
              </a:rPr>
              <a:t>Shekinhah</a:t>
            </a:r>
            <a:endParaRPr lang="en-GB" sz="1400" dirty="0">
              <a:latin typeface="Century Gothic" panose="020B0502020202020204" pitchFamily="34" charset="0"/>
            </a:endParaRPr>
          </a:p>
          <a:p>
            <a:pPr algn="ctr"/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dirty="0">
                <a:latin typeface="Century Gothic" panose="020B0502020202020204" pitchFamily="34" charset="0"/>
              </a:rPr>
              <a:t>The word </a:t>
            </a:r>
            <a:r>
              <a:rPr lang="en-GB" sz="1400" dirty="0" err="1">
                <a:latin typeface="Century Gothic" panose="020B0502020202020204" pitchFamily="34" charset="0"/>
              </a:rPr>
              <a:t>Shekinhah</a:t>
            </a:r>
            <a:r>
              <a:rPr lang="en-GB" sz="1400" dirty="0">
                <a:latin typeface="Century Gothic" panose="020B0502020202020204" pitchFamily="34" charset="0"/>
              </a:rPr>
              <a:t> means ‘to dwell or settle’ and it is used to describe the Jewish belief that God’s presence has been felt in the world. Jews believe that the </a:t>
            </a:r>
            <a:r>
              <a:rPr lang="en-GB" sz="1400" dirty="0" err="1">
                <a:latin typeface="Century Gothic" panose="020B0502020202020204" pitchFamily="34" charset="0"/>
              </a:rPr>
              <a:t>Shekinhah</a:t>
            </a:r>
            <a:r>
              <a:rPr lang="en-GB" sz="1400" dirty="0">
                <a:latin typeface="Century Gothic" panose="020B0502020202020204" pitchFamily="34" charset="0"/>
              </a:rPr>
              <a:t> (God’s presence) has been felt in the following places: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The Holy Temple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Mt Sinai – when God appeared to Moses.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The holy city of Jerusalem.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The synagogue.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Jews believe that they can experience the </a:t>
            </a:r>
            <a:r>
              <a:rPr lang="en-GB" sz="1400" dirty="0" err="1">
                <a:latin typeface="Century Gothic" panose="020B0502020202020204" pitchFamily="34" charset="0"/>
              </a:rPr>
              <a:t>Shekinhah</a:t>
            </a:r>
            <a:r>
              <a:rPr lang="en-GB" sz="1400" dirty="0">
                <a:latin typeface="Century Gothic" panose="020B0502020202020204" pitchFamily="34" charset="0"/>
              </a:rPr>
              <a:t> in study, worship and prayer.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0E3982E-711C-4294-8660-4844524BACB5}"/>
              </a:ext>
            </a:extLst>
          </p:cNvPr>
          <p:cNvSpPr txBox="1"/>
          <p:nvPr/>
        </p:nvSpPr>
        <p:spPr>
          <a:xfrm>
            <a:off x="8335963" y="787103"/>
            <a:ext cx="3762746" cy="35932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>
                <a:latin typeface="Century Gothic" panose="020B0502020202020204" pitchFamily="34" charset="0"/>
              </a:rPr>
              <a:t>Jewish beliefs about God</a:t>
            </a:r>
          </a:p>
          <a:p>
            <a:pPr algn="ctr"/>
            <a:endParaRPr lang="en-GB" sz="1400" b="1" u="sng" dirty="0">
              <a:latin typeface="Century Gothic" panose="020B0502020202020204" pitchFamily="34" charset="0"/>
            </a:endParaRPr>
          </a:p>
          <a:p>
            <a:r>
              <a:rPr lang="en-GB" sz="1050" dirty="0">
                <a:latin typeface="Century Gothic" panose="020B0502020202020204" pitchFamily="34" charset="0"/>
              </a:rPr>
              <a:t>Jews share many of the same beliefs as Catholics about God. The four key beliefs to remember, that are all linked to the Torah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>
                <a:latin typeface="Century Gothic" panose="020B0502020202020204" pitchFamily="34" charset="0"/>
              </a:rPr>
              <a:t>God as one – Jews only believe in one God who is not subdivided into different parts. The Shema prayer (Jewish declaration of faith) states ‘Hear O Israel, the Lord our God, the Lord is one’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>
                <a:latin typeface="Century Gothic" panose="020B0502020202020204" pitchFamily="34" charset="0"/>
              </a:rPr>
              <a:t>God as Creator – Jews believe that God is the creator of everything. The first line of the Torah in Genesis 1 states ‘In the beginning God created the heavens and the earth’.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>
                <a:latin typeface="Century Gothic" panose="020B0502020202020204" pitchFamily="34" charset="0"/>
              </a:rPr>
              <a:t>God as Law Giver – Jews believe that God has given important rules for his people to follow. The most famous example is when he gave Moses the Ten Commandments.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50" dirty="0">
                <a:latin typeface="Century Gothic" panose="020B0502020202020204" pitchFamily="34" charset="0"/>
              </a:rPr>
              <a:t>God as Judge – Genesis states that God is ‘judge of all the world’ and for Jews this is important because it means he is judging everyone on their actions.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8F426D3-E508-4E7E-BD59-5947AEDA23A2}"/>
              </a:ext>
            </a:extLst>
          </p:cNvPr>
          <p:cNvSpPr txBox="1"/>
          <p:nvPr/>
        </p:nvSpPr>
        <p:spPr>
          <a:xfrm>
            <a:off x="8402087" y="4437940"/>
            <a:ext cx="3696621" cy="215443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>
                <a:latin typeface="Century Gothic" panose="020B0502020202020204" pitchFamily="34" charset="0"/>
              </a:rPr>
              <a:t>Jewish expectations of the Messiah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The Messiah means anointed one. </a:t>
            </a:r>
          </a:p>
          <a:p>
            <a:r>
              <a:rPr lang="en-GB" sz="1200" b="1" u="sng" dirty="0">
                <a:latin typeface="Century Gothic" panose="020B0502020202020204" pitchFamily="34" charset="0"/>
              </a:rPr>
              <a:t>Orthodox</a:t>
            </a:r>
            <a:r>
              <a:rPr lang="en-GB" sz="1200" b="1" dirty="0">
                <a:latin typeface="Century Gothic" panose="020B0502020202020204" pitchFamily="34" charset="0"/>
              </a:rPr>
              <a:t> </a:t>
            </a:r>
            <a:r>
              <a:rPr lang="en-GB" sz="1200" dirty="0">
                <a:latin typeface="Century Gothic" panose="020B0502020202020204" pitchFamily="34" charset="0"/>
              </a:rPr>
              <a:t>Jews believe God will send someone who will achieve the Messianic Age by being a descendent of King David, a military leader and a righteous judge.</a:t>
            </a:r>
          </a:p>
          <a:p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b="1" u="sng" dirty="0">
                <a:latin typeface="Century Gothic" panose="020B0502020202020204" pitchFamily="34" charset="0"/>
              </a:rPr>
              <a:t>Reform</a:t>
            </a:r>
            <a:r>
              <a:rPr lang="en-GB" sz="1200" dirty="0">
                <a:latin typeface="Century Gothic" panose="020B0502020202020204" pitchFamily="34" charset="0"/>
              </a:rPr>
              <a:t> Jews do not still believe that God will send one person to do these things, instead it is the duty of all Jews to try and achieve the Messianic Age.</a:t>
            </a:r>
          </a:p>
        </p:txBody>
      </p:sp>
      <p:pic>
        <p:nvPicPr>
          <p:cNvPr id="37" name="Picture 4" descr="https://stb-rds.durhamschools.org.uk/RDWeb/Pages/images/logo_02.png">
            <a:extLst>
              <a:ext uri="{FF2B5EF4-FFF2-40B4-BE49-F238E27FC236}">
                <a16:creationId xmlns:a16="http://schemas.microsoft.com/office/drawing/2014/main" id="{5303B4EE-766B-4ED9-90ED-994A7C432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937" y="71316"/>
            <a:ext cx="504352" cy="504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B394FE85-65F9-4970-9066-E76E4E4E65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514" y="75753"/>
            <a:ext cx="506012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1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BDC4A-C26A-4804-A9C5-4DD3F6D67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688"/>
            <a:ext cx="9144000" cy="477837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GB" sz="2200" u="sng" dirty="0">
                <a:latin typeface="Century Gothic" panose="020B0502020202020204" pitchFamily="34" charset="0"/>
              </a:rPr>
              <a:t>Year 9 Cycle One Knowledge Organiser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BE36E7-BD0B-48F1-9CB5-942009BD96AD}"/>
              </a:ext>
            </a:extLst>
          </p:cNvPr>
          <p:cNvSpPr txBox="1"/>
          <p:nvPr/>
        </p:nvSpPr>
        <p:spPr>
          <a:xfrm>
            <a:off x="7468082" y="845793"/>
            <a:ext cx="4233587" cy="284693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>
                <a:latin typeface="Century Gothic" panose="020B0502020202020204" pitchFamily="34" charset="0"/>
              </a:rPr>
              <a:t>The Mitzvot</a:t>
            </a:r>
          </a:p>
          <a:p>
            <a:endParaRPr lang="en-GB" sz="1100" dirty="0">
              <a:latin typeface="Century Gothic" panose="020B0502020202020204" pitchFamily="34" charset="0"/>
            </a:endParaRPr>
          </a:p>
          <a:p>
            <a:r>
              <a:rPr lang="en-GB" sz="1100" dirty="0">
                <a:latin typeface="Century Gothic" panose="020B0502020202020204" pitchFamily="34" charset="0"/>
              </a:rPr>
              <a:t>Jews not only follow the Ten Commandments but follow a wider set of duties known as the Mitzvot.</a:t>
            </a:r>
          </a:p>
          <a:p>
            <a:r>
              <a:rPr lang="en-GB" sz="1100" dirty="0">
                <a:latin typeface="Century Gothic" panose="020B0502020202020204" pitchFamily="34" charset="0"/>
              </a:rPr>
              <a:t>There are 613 mitzvot (duties) in the Torah although some can no longer be kept as they refer to practices in the Temple which is now destroyed.</a:t>
            </a:r>
          </a:p>
          <a:p>
            <a:endParaRPr lang="en-GB" sz="1100" dirty="0">
              <a:latin typeface="Century Gothic" panose="020B0502020202020204" pitchFamily="34" charset="0"/>
            </a:endParaRPr>
          </a:p>
          <a:p>
            <a:r>
              <a:rPr lang="en-GB" sz="1100" dirty="0">
                <a:latin typeface="Century Gothic" panose="020B0502020202020204" pitchFamily="34" charset="0"/>
              </a:rPr>
              <a:t>The mitzvot outline what Jews should and should not do in daily life to maintain a good relationship with God and other people.</a:t>
            </a:r>
          </a:p>
          <a:p>
            <a:endParaRPr lang="en-GB" sz="1100" dirty="0">
              <a:latin typeface="Century Gothic" panose="020B0502020202020204" pitchFamily="34" charset="0"/>
            </a:endParaRPr>
          </a:p>
          <a:p>
            <a:r>
              <a:rPr lang="en-GB" sz="1100" dirty="0">
                <a:latin typeface="Century Gothic" panose="020B0502020202020204" pitchFamily="34" charset="0"/>
              </a:rPr>
              <a:t>Jews do believe that they are born with free will and therefore choose whether to follow the mitzvot or not, they do recognise that the Mitzvot help Jews live a life the way God would want them to.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4EEE0F-C080-409A-8D50-DD02C98C0264}"/>
              </a:ext>
            </a:extLst>
          </p:cNvPr>
          <p:cNvSpPr txBox="1"/>
          <p:nvPr/>
        </p:nvSpPr>
        <p:spPr>
          <a:xfrm>
            <a:off x="122928" y="3749457"/>
            <a:ext cx="3730969" cy="31085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 err="1">
                <a:latin typeface="Century Gothic" panose="020B0502020202020204" pitchFamily="34" charset="0"/>
              </a:rPr>
              <a:t>Pikuach</a:t>
            </a:r>
            <a:r>
              <a:rPr lang="en-GB" sz="1400" b="1" u="sng" dirty="0">
                <a:latin typeface="Century Gothic" panose="020B0502020202020204" pitchFamily="34" charset="0"/>
              </a:rPr>
              <a:t> Nefesh/Sanctity of Life</a:t>
            </a:r>
          </a:p>
          <a:p>
            <a:pPr algn="ctr"/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dirty="0" err="1">
                <a:latin typeface="Century Gothic" panose="020B0502020202020204" pitchFamily="34" charset="0"/>
              </a:rPr>
              <a:t>Pikuach</a:t>
            </a:r>
            <a:r>
              <a:rPr lang="en-GB" sz="1400" dirty="0">
                <a:latin typeface="Century Gothic" panose="020B0502020202020204" pitchFamily="34" charset="0"/>
              </a:rPr>
              <a:t> Nefesh is the duty (mitzvah) to save life wherever possible.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dirty="0">
                <a:latin typeface="Century Gothic" panose="020B0502020202020204" pitchFamily="34" charset="0"/>
              </a:rPr>
              <a:t>Jews regard this as arguably the most important duty because life has been given as a gift from God and all humans should do what they can to protect it.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dirty="0">
                <a:latin typeface="Century Gothic" panose="020B0502020202020204" pitchFamily="34" charset="0"/>
              </a:rPr>
              <a:t>Jews might break other mitzvot if it is needed to save life, for example a doctor might be needed to work on Shabbat in order to save life.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7CC9F7-6011-4F9F-B241-919E405E7C7B}"/>
              </a:ext>
            </a:extLst>
          </p:cNvPr>
          <p:cNvSpPr txBox="1"/>
          <p:nvPr/>
        </p:nvSpPr>
        <p:spPr>
          <a:xfrm>
            <a:off x="107191" y="782696"/>
            <a:ext cx="3629922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Century Gothic" panose="020B0502020202020204" pitchFamily="34" charset="0"/>
              </a:rPr>
              <a:t>The Abrahamic Covenant</a:t>
            </a:r>
          </a:p>
          <a:p>
            <a:pPr algn="ctr"/>
            <a:endParaRPr lang="en-GB" sz="1200" dirty="0">
              <a:latin typeface="Century Gothic" panose="020B0502020202020204" pitchFamily="34" charset="0"/>
            </a:endParaRPr>
          </a:p>
          <a:p>
            <a:r>
              <a:rPr lang="en-GB" sz="1200" dirty="0">
                <a:latin typeface="Century Gothic" panose="020B0502020202020204" pitchFamily="34" charset="0"/>
              </a:rPr>
              <a:t>God asked Abraham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Leave his home town and go to Canaan which would be the Promised Land.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To establish the religion of Judaism – to be a Father of a great nation.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God promised Abraham in return: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A son – Abraham and his wife had not been able to have children.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To bless him and his family.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Century Gothic" panose="020B0502020202020204" pitchFamily="34" charset="0"/>
              </a:rPr>
              <a:t>An everlasting covenant.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The sign of the covenant, still observed by Jews today is the rite of circumcision as performed during the ritual of Brit </a:t>
            </a:r>
            <a:r>
              <a:rPr lang="en-GB" sz="1200" dirty="0" err="1">
                <a:latin typeface="Century Gothic" panose="020B0502020202020204" pitchFamily="34" charset="0"/>
              </a:rPr>
              <a:t>Milah</a:t>
            </a:r>
            <a:r>
              <a:rPr lang="en-GB" sz="12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EA096F-024A-4564-91B9-6D03F7475E01}"/>
              </a:ext>
            </a:extLst>
          </p:cNvPr>
          <p:cNvSpPr txBox="1"/>
          <p:nvPr/>
        </p:nvSpPr>
        <p:spPr>
          <a:xfrm>
            <a:off x="3970682" y="780237"/>
            <a:ext cx="3270776" cy="41549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Century Gothic" panose="020B0502020202020204" pitchFamily="34" charset="0"/>
              </a:rPr>
              <a:t>The Mosaic Covenant</a:t>
            </a:r>
          </a:p>
          <a:p>
            <a:endParaRPr lang="en-GB" sz="1100" dirty="0">
              <a:latin typeface="Century Gothic" panose="020B0502020202020204" pitchFamily="34" charset="0"/>
            </a:endParaRPr>
          </a:p>
          <a:p>
            <a:r>
              <a:rPr lang="en-GB" sz="1100" dirty="0">
                <a:latin typeface="Century Gothic" panose="020B0502020202020204" pitchFamily="34" charset="0"/>
              </a:rPr>
              <a:t>Moses is considered to be the most important prophet as God revealed the Torah to him on Mt Sinai.</a:t>
            </a:r>
          </a:p>
          <a:p>
            <a:endParaRPr lang="en-GB" sz="1100" dirty="0">
              <a:latin typeface="Century Gothic" panose="020B0502020202020204" pitchFamily="34" charset="0"/>
            </a:endParaRPr>
          </a:p>
          <a:p>
            <a:r>
              <a:rPr lang="en-GB" sz="1100" dirty="0">
                <a:latin typeface="Century Gothic" panose="020B0502020202020204" pitchFamily="34" charset="0"/>
              </a:rPr>
              <a:t>The covenant between God and Moses involved God giving Moses the Ten Commandments to help his chosen people maintain a positive relationship with God and each other. God gave Moses the Ten Commandments and in return he expected his people to follow them.</a:t>
            </a:r>
          </a:p>
          <a:p>
            <a:endParaRPr lang="en-GB" sz="1100" dirty="0">
              <a:latin typeface="Century Gothic" panose="020B0502020202020204" pitchFamily="34" charset="0"/>
            </a:endParaRPr>
          </a:p>
          <a:p>
            <a:r>
              <a:rPr lang="en-GB" sz="1100" dirty="0">
                <a:latin typeface="Century Gothic" panose="020B0502020202020204" pitchFamily="34" charset="0"/>
              </a:rPr>
              <a:t>The Ten Commandments (Decalogue) are very important to Jews because they are the laws given by God to Moses.</a:t>
            </a:r>
          </a:p>
          <a:p>
            <a:r>
              <a:rPr lang="en-GB" sz="1100" dirty="0">
                <a:latin typeface="Century Gothic" panose="020B0502020202020204" pitchFamily="34" charset="0"/>
              </a:rPr>
              <a:t>The first four focus Jews on their relationship with God.</a:t>
            </a:r>
          </a:p>
          <a:p>
            <a:r>
              <a:rPr lang="en-GB" sz="1100" dirty="0">
                <a:latin typeface="Century Gothic" panose="020B0502020202020204" pitchFamily="34" charset="0"/>
              </a:rPr>
              <a:t>The remaining six focus Jews on their relationship with other people.</a:t>
            </a:r>
          </a:p>
          <a:p>
            <a:r>
              <a:rPr lang="en-GB" sz="1100" dirty="0">
                <a:latin typeface="Century Gothic" panose="020B0502020202020204" pitchFamily="34" charset="0"/>
              </a:rPr>
              <a:t>Jews ‘Observe the Sabbath and keep it holy’ as a sign of still following the Mosaic covenant.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6D128BB-6A4B-4929-B1E4-57F8EF7521C4}"/>
              </a:ext>
            </a:extLst>
          </p:cNvPr>
          <p:cNvSpPr txBox="1"/>
          <p:nvPr/>
        </p:nvSpPr>
        <p:spPr>
          <a:xfrm>
            <a:off x="7358243" y="3780234"/>
            <a:ext cx="4710829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Century Gothic" panose="020B0502020202020204" pitchFamily="34" charset="0"/>
              </a:rPr>
              <a:t>Jewish beliefs about life after death</a:t>
            </a:r>
          </a:p>
          <a:p>
            <a:endParaRPr lang="en-GB" sz="1200" b="1" u="sng" dirty="0">
              <a:latin typeface="Century Gothic" panose="020B0502020202020204" pitchFamily="34" charset="0"/>
            </a:endParaRPr>
          </a:p>
          <a:p>
            <a:r>
              <a:rPr lang="en-GB" sz="1400" dirty="0">
                <a:latin typeface="Century Gothic" panose="020B0502020202020204" pitchFamily="34" charset="0"/>
              </a:rPr>
              <a:t>The afterlife is often called Olam Ha-Ba (the world to come). There are no direct teachings in the Torah about life after death but most Jews have some sort of belief in life after death.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dirty="0">
                <a:latin typeface="Century Gothic" panose="020B0502020202020204" pitchFamily="34" charset="0"/>
              </a:rPr>
              <a:t>As Jews believe God is a judge, many believe this may be linked to life after death. Many Jews believe in: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1 – Gan Eden – Spiritual reward after death.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2. – Gehenna – Spiritual punishment after death</a:t>
            </a:r>
          </a:p>
          <a:p>
            <a:endParaRPr lang="en-GB" sz="1400" b="1" u="sng" dirty="0">
              <a:latin typeface="Century Gothic" panose="020B0502020202020204" pitchFamily="34" charset="0"/>
            </a:endParaRPr>
          </a:p>
          <a:p>
            <a:endParaRPr lang="en-GB" sz="1400" b="1" u="sng" dirty="0">
              <a:latin typeface="Century Gothic" panose="020B050202020202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3251DB5-7159-4BC1-8E06-05349C760D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44" y="70870"/>
            <a:ext cx="506012" cy="49991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F60FD89-6136-4C3E-A66E-75FE2577D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6494" y="70870"/>
            <a:ext cx="506012" cy="4999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AFDF12C-C0CE-46BE-9325-429C741EF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9637" y="4862397"/>
            <a:ext cx="2792866" cy="199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519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4E6EE-4267-430A-88E7-792454E64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996"/>
            <a:ext cx="10515600" cy="96009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3600" dirty="0"/>
              <a:t>Year 9 Cycle 1: Website work – week 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61A089-81E8-45AD-B92E-8942D6CFC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6678" y="1240113"/>
            <a:ext cx="10267122" cy="520044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200" dirty="0"/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Copy out the list of key vocabulary and definitions.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What is the meaning of the word covenant?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What did God ask Abraham? What did God promise in return?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What was the key feature of God’s covenant with Moses?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Write out the Ten Commandments. Explain why they are important for Jews.</a:t>
            </a:r>
          </a:p>
          <a:p>
            <a:pPr marL="514350" indent="-514350">
              <a:buFont typeface="+mj-lt"/>
              <a:buAutoNum type="arabicPeriod"/>
            </a:pPr>
            <a:endParaRPr lang="en-GB" sz="3200" dirty="0"/>
          </a:p>
          <a:p>
            <a:pPr marL="514350" indent="-514350">
              <a:buFont typeface="+mj-lt"/>
              <a:buAutoNum type="arabicPeriod"/>
            </a:pPr>
            <a:endParaRPr lang="en-GB" sz="3200" dirty="0"/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6148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1185</Words>
  <Application>Microsoft Office PowerPoint</Application>
  <PresentationFormat>Widescreen</PresentationFormat>
  <Paragraphs>98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Comic Sans MS</vt:lpstr>
      <vt:lpstr>Office Theme</vt:lpstr>
      <vt:lpstr>Year 9 Cycle One Knowledge Organiser</vt:lpstr>
      <vt:lpstr>Year 9 Cycle One Knowledge Organiser</vt:lpstr>
      <vt:lpstr>Year 9 Cycle 1: Website work – week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Stage 3 Knowledge Organiser</dc:title>
  <dc:creator>Nicola Snaith</dc:creator>
  <cp:lastModifiedBy>Michael Mcgowan</cp:lastModifiedBy>
  <cp:revision>57</cp:revision>
  <cp:lastPrinted>2022-12-01T07:58:40Z</cp:lastPrinted>
  <dcterms:created xsi:type="dcterms:W3CDTF">2020-07-09T07:58:35Z</dcterms:created>
  <dcterms:modified xsi:type="dcterms:W3CDTF">2023-09-19T11:44:32Z</dcterms:modified>
</cp:coreProperties>
</file>